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tiff" ContentType="image/tiff"/>
  <Default Extension="emf" ContentType="image/x-emf"/>
  <Default Extension="xlsx" ContentType="application/vnd.openxmlformats-officedocument.spreadsheetml.sheet"/>
  <Default Extension="jpeg" ContentType="image/jpeg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8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31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32.xml" ContentType="application/vnd.openxmlformats-officedocument.presentationml.notesSl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notesSlides/notesSlide33.xml" ContentType="application/vnd.openxmlformats-officedocument.presentationml.notesSlid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notesSlides/notesSlide34.xml" ContentType="application/vnd.openxmlformats-officedocument.presentationml.notesSlid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charts/chart17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charts/chart18.xml" ContentType="application/vnd.openxmlformats-officedocument.drawingml.chart+xml"/>
  <Override PartName="/ppt/charts/style18.xml" ContentType="application/vnd.ms-office.chartstyle+xml"/>
  <Override PartName="/ppt/charts/colors18.xml" ContentType="application/vnd.ms-office.chartcolorstyle+xml"/>
  <Override PartName="/ppt/charts/chart19.xml" ContentType="application/vnd.openxmlformats-officedocument.drawingml.chart+xml"/>
  <Override PartName="/ppt/charts/style19.xml" ContentType="application/vnd.ms-office.chartstyle+xml"/>
  <Override PartName="/ppt/charts/colors19.xml" ContentType="application/vnd.ms-office.chartcolorstyle+xml"/>
  <Override PartName="/ppt/charts/chart20.xml" ContentType="application/vnd.openxmlformats-officedocument.drawingml.chart+xml"/>
  <Override PartName="/ppt/charts/style20.xml" ContentType="application/vnd.ms-office.chartstyle+xml"/>
  <Override PartName="/ppt/charts/colors20.xml" ContentType="application/vnd.ms-office.chartcolorstyle+xml"/>
  <Override PartName="/ppt/charts/chart21.xml" ContentType="application/vnd.openxmlformats-officedocument.drawingml.chart+xml"/>
  <Override PartName="/ppt/charts/style21.xml" ContentType="application/vnd.ms-office.chartstyle+xml"/>
  <Override PartName="/ppt/charts/colors21.xml" ContentType="application/vnd.ms-office.chartcolorstyl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648" r:id="rId1"/>
  </p:sldMasterIdLst>
  <p:notesMasterIdLst>
    <p:notesMasterId r:id="rId107"/>
  </p:notesMasterIdLst>
  <p:sldIdLst>
    <p:sldId id="256" r:id="rId2"/>
    <p:sldId id="258" r:id="rId3"/>
    <p:sldId id="257" r:id="rId4"/>
    <p:sldId id="260" r:id="rId5"/>
    <p:sldId id="394" r:id="rId6"/>
    <p:sldId id="261" r:id="rId7"/>
    <p:sldId id="262" r:id="rId8"/>
    <p:sldId id="263" r:id="rId9"/>
    <p:sldId id="264" r:id="rId10"/>
    <p:sldId id="267" r:id="rId11"/>
    <p:sldId id="269" r:id="rId12"/>
    <p:sldId id="270" r:id="rId13"/>
    <p:sldId id="274" r:id="rId14"/>
    <p:sldId id="271" r:id="rId15"/>
    <p:sldId id="275" r:id="rId16"/>
    <p:sldId id="285" r:id="rId17"/>
    <p:sldId id="279" r:id="rId18"/>
    <p:sldId id="280" r:id="rId19"/>
    <p:sldId id="281" r:id="rId20"/>
    <p:sldId id="283" r:id="rId21"/>
    <p:sldId id="282" r:id="rId22"/>
    <p:sldId id="286" r:id="rId23"/>
    <p:sldId id="289" r:id="rId24"/>
    <p:sldId id="290" r:id="rId25"/>
    <p:sldId id="291" r:id="rId26"/>
    <p:sldId id="292" r:id="rId27"/>
    <p:sldId id="293" r:id="rId28"/>
    <p:sldId id="294" r:id="rId29"/>
    <p:sldId id="295" r:id="rId30"/>
    <p:sldId id="296" r:id="rId31"/>
    <p:sldId id="297" r:id="rId32"/>
    <p:sldId id="298" r:id="rId33"/>
    <p:sldId id="299" r:id="rId34"/>
    <p:sldId id="300" r:id="rId35"/>
    <p:sldId id="301" r:id="rId36"/>
    <p:sldId id="303" r:id="rId37"/>
    <p:sldId id="305" r:id="rId38"/>
    <p:sldId id="306" r:id="rId39"/>
    <p:sldId id="308" r:id="rId40"/>
    <p:sldId id="309" r:id="rId41"/>
    <p:sldId id="310" r:id="rId42"/>
    <p:sldId id="313" r:id="rId43"/>
    <p:sldId id="314" r:id="rId44"/>
    <p:sldId id="315" r:id="rId45"/>
    <p:sldId id="316" r:id="rId46"/>
    <p:sldId id="318" r:id="rId47"/>
    <p:sldId id="319" r:id="rId48"/>
    <p:sldId id="320" r:id="rId49"/>
    <p:sldId id="317" r:id="rId50"/>
    <p:sldId id="321" r:id="rId51"/>
    <p:sldId id="322" r:id="rId52"/>
    <p:sldId id="323" r:id="rId53"/>
    <p:sldId id="324" r:id="rId54"/>
    <p:sldId id="326" r:id="rId55"/>
    <p:sldId id="325" r:id="rId56"/>
    <p:sldId id="327" r:id="rId57"/>
    <p:sldId id="330" r:id="rId58"/>
    <p:sldId id="329" r:id="rId59"/>
    <p:sldId id="328" r:id="rId60"/>
    <p:sldId id="332" r:id="rId61"/>
    <p:sldId id="333" r:id="rId62"/>
    <p:sldId id="334" r:id="rId63"/>
    <p:sldId id="335" r:id="rId64"/>
    <p:sldId id="336" r:id="rId65"/>
    <p:sldId id="338" r:id="rId66"/>
    <p:sldId id="339" r:id="rId67"/>
    <p:sldId id="340" r:id="rId68"/>
    <p:sldId id="341" r:id="rId69"/>
    <p:sldId id="342" r:id="rId70"/>
    <p:sldId id="343" r:id="rId71"/>
    <p:sldId id="345" r:id="rId72"/>
    <p:sldId id="350" r:id="rId73"/>
    <p:sldId id="353" r:id="rId74"/>
    <p:sldId id="351" r:id="rId75"/>
    <p:sldId id="352" r:id="rId76"/>
    <p:sldId id="354" r:id="rId77"/>
    <p:sldId id="357" r:id="rId78"/>
    <p:sldId id="359" r:id="rId79"/>
    <p:sldId id="360" r:id="rId80"/>
    <p:sldId id="361" r:id="rId81"/>
    <p:sldId id="363" r:id="rId82"/>
    <p:sldId id="364" r:id="rId83"/>
    <p:sldId id="365" r:id="rId84"/>
    <p:sldId id="366" r:id="rId85"/>
    <p:sldId id="367" r:id="rId86"/>
    <p:sldId id="368" r:id="rId87"/>
    <p:sldId id="369" r:id="rId88"/>
    <p:sldId id="370" r:id="rId89"/>
    <p:sldId id="372" r:id="rId90"/>
    <p:sldId id="373" r:id="rId91"/>
    <p:sldId id="374" r:id="rId92"/>
    <p:sldId id="377" r:id="rId93"/>
    <p:sldId id="375" r:id="rId94"/>
    <p:sldId id="376" r:id="rId95"/>
    <p:sldId id="378" r:id="rId96"/>
    <p:sldId id="379" r:id="rId97"/>
    <p:sldId id="385" r:id="rId98"/>
    <p:sldId id="386" r:id="rId99"/>
    <p:sldId id="387" r:id="rId100"/>
    <p:sldId id="388" r:id="rId101"/>
    <p:sldId id="389" r:id="rId102"/>
    <p:sldId id="390" r:id="rId103"/>
    <p:sldId id="391" r:id="rId104"/>
    <p:sldId id="392" r:id="rId105"/>
    <p:sldId id="393" r:id="rId10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640" userDrawn="1">
          <p15:clr>
            <a:srgbClr val="A4A3A4"/>
          </p15:clr>
        </p15:guide>
        <p15:guide id="2" pos="2976" userDrawn="1">
          <p15:clr>
            <a:srgbClr val="A4A3A4"/>
          </p15:clr>
        </p15:guide>
        <p15:guide id="3" pos="4704" userDrawn="1">
          <p15:clr>
            <a:srgbClr val="A4A3A4"/>
          </p15:clr>
        </p15:guide>
        <p15:guide id="4" pos="384" userDrawn="1">
          <p15:clr>
            <a:srgbClr val="A4A3A4"/>
          </p15:clr>
        </p15:guide>
        <p15:guide id="5" pos="288" userDrawn="1">
          <p15:clr>
            <a:srgbClr val="A4A3A4"/>
          </p15:clr>
        </p15:guide>
        <p15:guide id="6" orient="horz" pos="4032" userDrawn="1">
          <p15:clr>
            <a:srgbClr val="A4A3A4"/>
          </p15:clr>
        </p15:guide>
        <p15:guide id="7" pos="3360" userDrawn="1">
          <p15:clr>
            <a:srgbClr val="A4A3A4"/>
          </p15:clr>
        </p15:guide>
        <p15:guide id="8" pos="4368" userDrawn="1">
          <p15:clr>
            <a:srgbClr val="A4A3A4"/>
          </p15:clr>
        </p15:guide>
        <p15:guide id="9" orient="horz" pos="768" userDrawn="1">
          <p15:clr>
            <a:srgbClr val="A4A3A4"/>
          </p15:clr>
        </p15:guide>
        <p15:guide id="10" orient="horz" pos="2928" userDrawn="1">
          <p15:clr>
            <a:srgbClr val="A4A3A4"/>
          </p15:clr>
        </p15:guide>
        <p15:guide id="11" pos="6672" userDrawn="1">
          <p15:clr>
            <a:srgbClr val="A4A3A4"/>
          </p15:clr>
        </p15:guide>
        <p15:guide id="12" orient="horz" pos="2016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ang, Xiaolong" initials="WX" lastIdx="0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2A71"/>
    <a:srgbClr val="66D9EF"/>
    <a:srgbClr val="A6E32D"/>
    <a:srgbClr val="F092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442"/>
    <p:restoredTop sz="77918"/>
  </p:normalViewPr>
  <p:slideViewPr>
    <p:cSldViewPr snapToObjects="1">
      <p:cViewPr varScale="1">
        <p:scale>
          <a:sx n="95" d="100"/>
          <a:sy n="95" d="100"/>
        </p:scale>
        <p:origin x="184" y="1160"/>
      </p:cViewPr>
      <p:guideLst>
        <p:guide orient="horz" pos="2640"/>
        <p:guide pos="2976"/>
        <p:guide pos="4704"/>
        <p:guide pos="384"/>
        <p:guide pos="288"/>
        <p:guide orient="horz" pos="4032"/>
        <p:guide pos="3360"/>
        <p:guide pos="4368"/>
        <p:guide orient="horz" pos="768"/>
        <p:guide orient="horz" pos="2928"/>
        <p:guide pos="6672"/>
        <p:guide orient="horz" pos="2016"/>
      </p:guideLst>
    </p:cSldViewPr>
  </p:slideViewPr>
  <p:outlineViewPr>
    <p:cViewPr>
      <p:scale>
        <a:sx n="33" d="100"/>
        <a:sy n="33" d="100"/>
      </p:scale>
      <p:origin x="0" y="-1052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8" Type="http://schemas.openxmlformats.org/officeDocument/2006/relationships/commentAuthors" Target="commentAuthors.xml"/><Relationship Id="rId109" Type="http://schemas.openxmlformats.org/officeDocument/2006/relationships/presProps" Target="pres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110" Type="http://schemas.openxmlformats.org/officeDocument/2006/relationships/viewProps" Target="viewProps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11" Type="http://schemas.openxmlformats.org/officeDocument/2006/relationships/theme" Target="theme/theme1.xml"/><Relationship Id="rId112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00" Type="http://schemas.openxmlformats.org/officeDocument/2006/relationships/slide" Target="slides/slide99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charts/_rels/chart1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package" Target="../embeddings/Microsoft_Excel_Worksheet1.xlsx"/></Relationships>
</file>

<file path=ppt/charts/_rels/chart10.xml.rels><?xml version="1.0" encoding="UTF-8" standalone="yes"?>
<Relationships xmlns="http://schemas.openxmlformats.org/package/2006/relationships"><Relationship Id="rId1" Type="http://schemas.microsoft.com/office/2011/relationships/chartStyle" Target="style10.xml"/><Relationship Id="rId2" Type="http://schemas.microsoft.com/office/2011/relationships/chartColorStyle" Target="colors10.xml"/><Relationship Id="rId3" Type="http://schemas.openxmlformats.org/officeDocument/2006/relationships/package" Target="../embeddings/Microsoft_Excel_Worksheet10.xlsx"/></Relationships>
</file>

<file path=ppt/charts/_rels/chart11.xml.rels><?xml version="1.0" encoding="UTF-8" standalone="yes"?>
<Relationships xmlns="http://schemas.openxmlformats.org/package/2006/relationships"><Relationship Id="rId1" Type="http://schemas.microsoft.com/office/2011/relationships/chartStyle" Target="style11.xml"/><Relationship Id="rId2" Type="http://schemas.microsoft.com/office/2011/relationships/chartColorStyle" Target="colors11.xml"/><Relationship Id="rId3" Type="http://schemas.openxmlformats.org/officeDocument/2006/relationships/package" Target="../embeddings/Microsoft_Excel_Worksheet11.xlsx"/></Relationships>
</file>

<file path=ppt/charts/_rels/chart12.xml.rels><?xml version="1.0" encoding="UTF-8" standalone="yes"?>
<Relationships xmlns="http://schemas.openxmlformats.org/package/2006/relationships"><Relationship Id="rId1" Type="http://schemas.microsoft.com/office/2011/relationships/chartStyle" Target="style12.xml"/><Relationship Id="rId2" Type="http://schemas.microsoft.com/office/2011/relationships/chartColorStyle" Target="colors12.xml"/><Relationship Id="rId3" Type="http://schemas.openxmlformats.org/officeDocument/2006/relationships/package" Target="../embeddings/Microsoft_Excel_Worksheet12.xlsx"/></Relationships>
</file>

<file path=ppt/charts/_rels/chart13.xml.rels><?xml version="1.0" encoding="UTF-8" standalone="yes"?>
<Relationships xmlns="http://schemas.openxmlformats.org/package/2006/relationships"><Relationship Id="rId1" Type="http://schemas.microsoft.com/office/2011/relationships/chartStyle" Target="style13.xml"/><Relationship Id="rId2" Type="http://schemas.microsoft.com/office/2011/relationships/chartColorStyle" Target="colors13.xml"/><Relationship Id="rId3" Type="http://schemas.openxmlformats.org/officeDocument/2006/relationships/package" Target="../embeddings/Microsoft_Excel_Worksheet13.xlsx"/></Relationships>
</file>

<file path=ppt/charts/_rels/chart14.xml.rels><?xml version="1.0" encoding="UTF-8" standalone="yes"?>
<Relationships xmlns="http://schemas.openxmlformats.org/package/2006/relationships"><Relationship Id="rId1" Type="http://schemas.microsoft.com/office/2011/relationships/chartStyle" Target="style14.xml"/><Relationship Id="rId2" Type="http://schemas.microsoft.com/office/2011/relationships/chartColorStyle" Target="colors14.xml"/><Relationship Id="rId3" Type="http://schemas.openxmlformats.org/officeDocument/2006/relationships/package" Target="../embeddings/Microsoft_Excel_Worksheet14.xlsx"/></Relationships>
</file>

<file path=ppt/charts/_rels/chart15.xml.rels><?xml version="1.0" encoding="UTF-8" standalone="yes"?>
<Relationships xmlns="http://schemas.openxmlformats.org/package/2006/relationships"><Relationship Id="rId1" Type="http://schemas.microsoft.com/office/2011/relationships/chartStyle" Target="style15.xml"/><Relationship Id="rId2" Type="http://schemas.microsoft.com/office/2011/relationships/chartColorStyle" Target="colors15.xml"/><Relationship Id="rId3" Type="http://schemas.openxmlformats.org/officeDocument/2006/relationships/package" Target="../embeddings/Microsoft_Excel_Worksheet15.xlsx"/></Relationships>
</file>

<file path=ppt/charts/_rels/chart16.xml.rels><?xml version="1.0" encoding="UTF-8" standalone="yes"?>
<Relationships xmlns="http://schemas.openxmlformats.org/package/2006/relationships"><Relationship Id="rId1" Type="http://schemas.microsoft.com/office/2011/relationships/chartStyle" Target="style16.xml"/><Relationship Id="rId2" Type="http://schemas.microsoft.com/office/2011/relationships/chartColorStyle" Target="colors16.xml"/><Relationship Id="rId3" Type="http://schemas.openxmlformats.org/officeDocument/2006/relationships/package" Target="../embeddings/Microsoft_Excel_Worksheet16.xlsx"/></Relationships>
</file>

<file path=ppt/charts/_rels/chart17.xml.rels><?xml version="1.0" encoding="UTF-8" standalone="yes"?>
<Relationships xmlns="http://schemas.openxmlformats.org/package/2006/relationships"><Relationship Id="rId1" Type="http://schemas.microsoft.com/office/2011/relationships/chartStyle" Target="style17.xml"/><Relationship Id="rId2" Type="http://schemas.microsoft.com/office/2011/relationships/chartColorStyle" Target="colors17.xml"/><Relationship Id="rId3" Type="http://schemas.openxmlformats.org/officeDocument/2006/relationships/package" Target="../embeddings/Microsoft_Excel_Worksheet17.xlsx"/></Relationships>
</file>

<file path=ppt/charts/_rels/chart18.xml.rels><?xml version="1.0" encoding="UTF-8" standalone="yes"?>
<Relationships xmlns="http://schemas.openxmlformats.org/package/2006/relationships"><Relationship Id="rId1" Type="http://schemas.microsoft.com/office/2011/relationships/chartStyle" Target="style18.xml"/><Relationship Id="rId2" Type="http://schemas.microsoft.com/office/2011/relationships/chartColorStyle" Target="colors18.xml"/><Relationship Id="rId3" Type="http://schemas.openxmlformats.org/officeDocument/2006/relationships/package" Target="../embeddings/Microsoft_Excel_Worksheet18.xlsx"/></Relationships>
</file>

<file path=ppt/charts/_rels/chart19.xml.rels><?xml version="1.0" encoding="UTF-8" standalone="yes"?>
<Relationships xmlns="http://schemas.openxmlformats.org/package/2006/relationships"><Relationship Id="rId1" Type="http://schemas.microsoft.com/office/2011/relationships/chartStyle" Target="style19.xml"/><Relationship Id="rId2" Type="http://schemas.microsoft.com/office/2011/relationships/chartColorStyle" Target="colors19.xml"/><Relationship Id="rId3" Type="http://schemas.openxmlformats.org/officeDocument/2006/relationships/package" Target="../embeddings/Microsoft_Excel_Worksheet19.xlsx"/></Relationships>
</file>

<file path=ppt/charts/_rels/chart2.xml.rels><?xml version="1.0" encoding="UTF-8" standalone="yes"?>
<Relationships xmlns="http://schemas.openxmlformats.org/package/2006/relationships"><Relationship Id="rId1" Type="http://schemas.microsoft.com/office/2011/relationships/chartStyle" Target="style2.xml"/><Relationship Id="rId2" Type="http://schemas.microsoft.com/office/2011/relationships/chartColorStyle" Target="colors2.xml"/><Relationship Id="rId3" Type="http://schemas.openxmlformats.org/officeDocument/2006/relationships/package" Target="../embeddings/Microsoft_Excel_Worksheet2.xlsx"/></Relationships>
</file>

<file path=ppt/charts/_rels/chart20.xml.rels><?xml version="1.0" encoding="UTF-8" standalone="yes"?>
<Relationships xmlns="http://schemas.openxmlformats.org/package/2006/relationships"><Relationship Id="rId1" Type="http://schemas.microsoft.com/office/2011/relationships/chartStyle" Target="style20.xml"/><Relationship Id="rId2" Type="http://schemas.microsoft.com/office/2011/relationships/chartColorStyle" Target="colors20.xml"/><Relationship Id="rId3" Type="http://schemas.openxmlformats.org/officeDocument/2006/relationships/package" Target="../embeddings/Microsoft_Excel_Worksheet20.xlsx"/></Relationships>
</file>

<file path=ppt/charts/_rels/chart21.xml.rels><?xml version="1.0" encoding="UTF-8" standalone="yes"?>
<Relationships xmlns="http://schemas.openxmlformats.org/package/2006/relationships"><Relationship Id="rId1" Type="http://schemas.microsoft.com/office/2011/relationships/chartStyle" Target="style21.xml"/><Relationship Id="rId2" Type="http://schemas.microsoft.com/office/2011/relationships/chartColorStyle" Target="colors21.xml"/><Relationship Id="rId3" Type="http://schemas.openxmlformats.org/officeDocument/2006/relationships/package" Target="../embeddings/Microsoft_Excel_Worksheet21.xlsx"/></Relationships>
</file>

<file path=ppt/charts/_rels/chart3.xml.rels><?xml version="1.0" encoding="UTF-8" standalone="yes"?>
<Relationships xmlns="http://schemas.openxmlformats.org/package/2006/relationships"><Relationship Id="rId1" Type="http://schemas.microsoft.com/office/2011/relationships/chartStyle" Target="style3.xml"/><Relationship Id="rId2" Type="http://schemas.microsoft.com/office/2011/relationships/chartColorStyle" Target="colors3.xml"/><Relationship Id="rId3" Type="http://schemas.openxmlformats.org/officeDocument/2006/relationships/package" Target="../embeddings/Microsoft_Excel_Worksheet3.xlsx"/></Relationships>
</file>

<file path=ppt/charts/_rels/chart4.xml.rels><?xml version="1.0" encoding="UTF-8" standalone="yes"?>
<Relationships xmlns="http://schemas.openxmlformats.org/package/2006/relationships"><Relationship Id="rId1" Type="http://schemas.microsoft.com/office/2011/relationships/chartStyle" Target="style4.xml"/><Relationship Id="rId2" Type="http://schemas.microsoft.com/office/2011/relationships/chartColorStyle" Target="colors4.xml"/><Relationship Id="rId3" Type="http://schemas.openxmlformats.org/officeDocument/2006/relationships/package" Target="../embeddings/Microsoft_Excel_Worksheet4.xlsx"/></Relationships>
</file>

<file path=ppt/charts/_rels/chart5.xml.rels><?xml version="1.0" encoding="UTF-8" standalone="yes"?>
<Relationships xmlns="http://schemas.openxmlformats.org/package/2006/relationships"><Relationship Id="rId1" Type="http://schemas.microsoft.com/office/2011/relationships/chartStyle" Target="style5.xml"/><Relationship Id="rId2" Type="http://schemas.microsoft.com/office/2011/relationships/chartColorStyle" Target="colors5.xml"/><Relationship Id="rId3" Type="http://schemas.openxmlformats.org/officeDocument/2006/relationships/package" Target="../embeddings/Microsoft_Excel_Worksheet5.xlsx"/></Relationships>
</file>

<file path=ppt/charts/_rels/chart6.xml.rels><?xml version="1.0" encoding="UTF-8" standalone="yes"?>
<Relationships xmlns="http://schemas.openxmlformats.org/package/2006/relationships"><Relationship Id="rId1" Type="http://schemas.microsoft.com/office/2011/relationships/chartStyle" Target="style6.xml"/><Relationship Id="rId2" Type="http://schemas.microsoft.com/office/2011/relationships/chartColorStyle" Target="colors6.xml"/><Relationship Id="rId3" Type="http://schemas.openxmlformats.org/officeDocument/2006/relationships/package" Target="../embeddings/Microsoft_Excel_Worksheet6.xlsx"/></Relationships>
</file>

<file path=ppt/charts/_rels/chart7.xml.rels><?xml version="1.0" encoding="UTF-8" standalone="yes"?>
<Relationships xmlns="http://schemas.openxmlformats.org/package/2006/relationships"><Relationship Id="rId1" Type="http://schemas.microsoft.com/office/2011/relationships/chartStyle" Target="style7.xml"/><Relationship Id="rId2" Type="http://schemas.microsoft.com/office/2011/relationships/chartColorStyle" Target="colors7.xml"/><Relationship Id="rId3" Type="http://schemas.openxmlformats.org/officeDocument/2006/relationships/package" Target="../embeddings/Microsoft_Excel_Worksheet7.xlsx"/></Relationships>
</file>

<file path=ppt/charts/_rels/chart8.xml.rels><?xml version="1.0" encoding="UTF-8" standalone="yes"?>
<Relationships xmlns="http://schemas.openxmlformats.org/package/2006/relationships"><Relationship Id="rId1" Type="http://schemas.microsoft.com/office/2011/relationships/chartStyle" Target="style8.xml"/><Relationship Id="rId2" Type="http://schemas.microsoft.com/office/2011/relationships/chartColorStyle" Target="colors8.xml"/><Relationship Id="rId3" Type="http://schemas.openxmlformats.org/officeDocument/2006/relationships/package" Target="../embeddings/Microsoft_Excel_Worksheet8.xlsx"/></Relationships>
</file>

<file path=ppt/charts/_rels/chart9.xml.rels><?xml version="1.0" encoding="UTF-8" standalone="yes"?>
<Relationships xmlns="http://schemas.openxmlformats.org/package/2006/relationships"><Relationship Id="rId1" Type="http://schemas.microsoft.com/office/2011/relationships/chartStyle" Target="style9.xml"/><Relationship Id="rId2" Type="http://schemas.microsoft.com/office/2011/relationships/chartColorStyle" Target="colors9.xml"/><Relationship Id="rId3" Type="http://schemas.openxmlformats.org/officeDocument/2006/relationships/package" Target="../embeddings/Microsoft_Excel_Worksheet9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rgbClr val="66D9EF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Pt>
            <c:idx val="1"/>
            <c:bubble3D val="0"/>
            <c:spPr>
              <a:solidFill>
                <a:srgbClr val="F09220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Pt>
            <c:idx val="2"/>
            <c:bubble3D val="0"/>
            <c:spPr>
              <a:solidFill>
                <a:srgbClr val="F82A71"/>
              </a:solidFill>
              <a:ln>
                <a:solidFill>
                  <a:schemeClr val="accent4">
                    <a:lumMod val="75000"/>
                  </a:schemeClr>
                </a:solidFill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  <a:contourClr>
                  <a:schemeClr val="accent4">
                    <a:lumMod val="75000"/>
                  </a:schemeClr>
                </a:contourClr>
              </a:sp3d>
            </c:spPr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cat>
            <c:numRef>
              <c:f>Sheet1!$A$2:$A$5</c:f>
              <c:numCache>
                <c:formatCode>General</c:formatCode>
                <c:ptCount val="4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46.15384615384603</c:v>
                </c:pt>
                <c:pt idx="1">
                  <c:v>38.46153846153845</c:v>
                </c:pt>
                <c:pt idx="2">
                  <c:v>15.38461538461538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rgbClr val="66D9EF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Pt>
            <c:idx val="1"/>
            <c:bubble3D val="0"/>
            <c:spPr>
              <a:solidFill>
                <a:srgbClr val="F09220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Pt>
            <c:idx val="2"/>
            <c:bubble3D val="0"/>
            <c:spPr>
              <a:solidFill>
                <a:srgbClr val="F82A71"/>
              </a:solidFill>
              <a:ln>
                <a:solidFill>
                  <a:schemeClr val="accent4">
                    <a:lumMod val="75000"/>
                  </a:schemeClr>
                </a:solidFill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  <a:contourClr>
                  <a:schemeClr val="accent4">
                    <a:lumMod val="75000"/>
                  </a:schemeClr>
                </a:contourClr>
              </a:sp3d>
            </c:spPr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cat>
            <c:numRef>
              <c:f>Sheet1!$A$2:$A$5</c:f>
              <c:numCache>
                <c:formatCode>General</c:formatCode>
                <c:ptCount val="4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46.15384615384595</c:v>
                </c:pt>
                <c:pt idx="1">
                  <c:v>38.46153846153845</c:v>
                </c:pt>
                <c:pt idx="2">
                  <c:v>15.38461538461538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rgbClr val="66D9EF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Pt>
            <c:idx val="1"/>
            <c:bubble3D val="0"/>
            <c:spPr>
              <a:solidFill>
                <a:srgbClr val="F09220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Pt>
            <c:idx val="2"/>
            <c:bubble3D val="0"/>
            <c:spPr>
              <a:solidFill>
                <a:srgbClr val="F82A71"/>
              </a:solidFill>
              <a:ln>
                <a:solidFill>
                  <a:schemeClr val="accent4">
                    <a:lumMod val="75000"/>
                  </a:schemeClr>
                </a:solidFill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  <a:contourClr>
                  <a:schemeClr val="accent4">
                    <a:lumMod val="75000"/>
                  </a:schemeClr>
                </a:contourClr>
              </a:sp3d>
            </c:spPr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cat>
            <c:numRef>
              <c:f>Sheet1!$A$2:$A$5</c:f>
              <c:numCache>
                <c:formatCode>General</c:formatCode>
                <c:ptCount val="4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44.44444444444424</c:v>
                </c:pt>
                <c:pt idx="1">
                  <c:v>11.11111111111111</c:v>
                </c:pt>
                <c:pt idx="2">
                  <c:v>44.44444444444424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rgbClr val="66D9EF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Pt>
            <c:idx val="1"/>
            <c:bubble3D val="0"/>
            <c:spPr>
              <a:solidFill>
                <a:srgbClr val="F09220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Pt>
            <c:idx val="2"/>
            <c:bubble3D val="0"/>
            <c:spPr>
              <a:solidFill>
                <a:srgbClr val="F82A71"/>
              </a:solidFill>
              <a:ln>
                <a:solidFill>
                  <a:schemeClr val="accent4">
                    <a:lumMod val="75000"/>
                  </a:schemeClr>
                </a:solidFill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  <a:contourClr>
                  <a:schemeClr val="accent4">
                    <a:lumMod val="75000"/>
                  </a:schemeClr>
                </a:contourClr>
              </a:sp3d>
            </c:spPr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cat>
            <c:numRef>
              <c:f>Sheet1!$A$2:$A$5</c:f>
              <c:numCache>
                <c:formatCode>General</c:formatCode>
                <c:ptCount val="4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53.84615384615386</c:v>
                </c:pt>
                <c:pt idx="1">
                  <c:v>38.46153846153845</c:v>
                </c:pt>
                <c:pt idx="2">
                  <c:v>7.692307692307692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rgbClr val="66D9EF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Pt>
            <c:idx val="1"/>
            <c:bubble3D val="0"/>
            <c:spPr>
              <a:solidFill>
                <a:srgbClr val="F09220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Pt>
            <c:idx val="2"/>
            <c:bubble3D val="0"/>
            <c:spPr>
              <a:solidFill>
                <a:srgbClr val="F82A71"/>
              </a:solidFill>
              <a:ln>
                <a:solidFill>
                  <a:schemeClr val="accent4">
                    <a:lumMod val="75000"/>
                  </a:schemeClr>
                </a:solidFill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  <a:contourClr>
                  <a:schemeClr val="accent4">
                    <a:lumMod val="75000"/>
                  </a:schemeClr>
                </a:contourClr>
              </a:sp3d>
            </c:spPr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cat>
            <c:numRef>
              <c:f>Sheet1!$A$2:$A$5</c:f>
              <c:numCache>
                <c:formatCode>General</c:formatCode>
                <c:ptCount val="4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55.0</c:v>
                </c:pt>
                <c:pt idx="1">
                  <c:v>35.0</c:v>
                </c:pt>
                <c:pt idx="2">
                  <c:v>15.0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rgbClr val="66D9EF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Pt>
            <c:idx val="1"/>
            <c:bubble3D val="0"/>
            <c:spPr>
              <a:solidFill>
                <a:srgbClr val="F09220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Pt>
            <c:idx val="2"/>
            <c:bubble3D val="0"/>
            <c:spPr>
              <a:solidFill>
                <a:srgbClr val="F82A71"/>
              </a:solidFill>
              <a:ln>
                <a:solidFill>
                  <a:schemeClr val="accent4">
                    <a:lumMod val="75000"/>
                  </a:schemeClr>
                </a:solidFill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  <a:contourClr>
                  <a:schemeClr val="accent4">
                    <a:lumMod val="75000"/>
                  </a:schemeClr>
                </a:contourClr>
              </a:sp3d>
            </c:spPr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cat>
            <c:numRef>
              <c:f>Sheet1!$A$2:$A$5</c:f>
              <c:numCache>
                <c:formatCode>General</c:formatCode>
                <c:ptCount val="4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46.15384615384599</c:v>
                </c:pt>
                <c:pt idx="1">
                  <c:v>38.46153846153845</c:v>
                </c:pt>
                <c:pt idx="2">
                  <c:v>15.38461538461538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rgbClr val="66D9EF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Pt>
            <c:idx val="1"/>
            <c:bubble3D val="0"/>
            <c:spPr>
              <a:solidFill>
                <a:srgbClr val="F09220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Pt>
            <c:idx val="2"/>
            <c:bubble3D val="0"/>
            <c:spPr>
              <a:solidFill>
                <a:srgbClr val="F82A71"/>
              </a:solidFill>
              <a:ln>
                <a:solidFill>
                  <a:schemeClr val="accent4">
                    <a:lumMod val="75000"/>
                  </a:schemeClr>
                </a:solidFill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  <a:contourClr>
                  <a:schemeClr val="accent4">
                    <a:lumMod val="75000"/>
                  </a:schemeClr>
                </a:contourClr>
              </a:sp3d>
            </c:spPr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cat>
            <c:numRef>
              <c:f>Sheet1!$A$2:$A$5</c:f>
              <c:numCache>
                <c:formatCode>General</c:formatCode>
                <c:ptCount val="4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44.44444444444429</c:v>
                </c:pt>
                <c:pt idx="1">
                  <c:v>11.11111111111111</c:v>
                </c:pt>
                <c:pt idx="2">
                  <c:v>44.44444444444429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rgbClr val="66D9EF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Pt>
            <c:idx val="1"/>
            <c:bubble3D val="0"/>
            <c:spPr>
              <a:solidFill>
                <a:srgbClr val="F09220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Pt>
            <c:idx val="2"/>
            <c:bubble3D val="0"/>
            <c:spPr>
              <a:solidFill>
                <a:srgbClr val="F82A71"/>
              </a:solidFill>
              <a:ln>
                <a:solidFill>
                  <a:schemeClr val="accent4">
                    <a:lumMod val="75000"/>
                  </a:schemeClr>
                </a:solidFill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  <a:contourClr>
                  <a:schemeClr val="accent4">
                    <a:lumMod val="75000"/>
                  </a:schemeClr>
                </a:contourClr>
              </a:sp3d>
            </c:spPr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cat>
            <c:numRef>
              <c:f>Sheet1!$A$2:$A$5</c:f>
              <c:numCache>
                <c:formatCode>General</c:formatCode>
                <c:ptCount val="4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53.84615384615386</c:v>
                </c:pt>
                <c:pt idx="1">
                  <c:v>38.46153846153845</c:v>
                </c:pt>
                <c:pt idx="2">
                  <c:v>7.692307692307692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rgbClr val="66D9EF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Pt>
            <c:idx val="1"/>
            <c:bubble3D val="0"/>
            <c:spPr>
              <a:solidFill>
                <a:srgbClr val="F09220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Pt>
            <c:idx val="2"/>
            <c:bubble3D val="0"/>
            <c:spPr>
              <a:solidFill>
                <a:srgbClr val="F82A71"/>
              </a:solidFill>
              <a:ln>
                <a:solidFill>
                  <a:schemeClr val="accent4">
                    <a:lumMod val="75000"/>
                  </a:schemeClr>
                </a:solidFill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  <a:contourClr>
                  <a:schemeClr val="accent4">
                    <a:lumMod val="75000"/>
                  </a:schemeClr>
                </a:contourClr>
              </a:sp3d>
            </c:spPr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cat>
            <c:numRef>
              <c:f>Sheet1!$A$2:$A$5</c:f>
              <c:numCache>
                <c:formatCode>General</c:formatCode>
                <c:ptCount val="4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55.0</c:v>
                </c:pt>
                <c:pt idx="1">
                  <c:v>35.0</c:v>
                </c:pt>
                <c:pt idx="2">
                  <c:v>15.0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dPt>
            <c:idx val="0"/>
            <c:bubble3D val="0"/>
            <c:spPr>
              <a:solidFill>
                <a:srgbClr val="A6E32D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Pt>
            <c:idx val="1"/>
            <c:bubble3D val="0"/>
            <c:spPr>
              <a:solidFill>
                <a:srgbClr val="66D9EF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Pt>
            <c:idx val="2"/>
            <c:bubble3D val="0"/>
            <c:spPr>
              <a:solidFill>
                <a:srgbClr val="F82A71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3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</c:dLbl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4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</c:dLbl>
            <c:spPr>
              <a:noFill/>
              <a:ln>
                <a:noFill/>
              </a:ln>
              <a:effectLst/>
            </c:spPr>
            <c:dLblPos val="outEnd"/>
            <c:showLegendKey val="0"/>
            <c:showVal val="0"/>
            <c:showCatName val="1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numRef>
              <c:f>Sheet1!$A$2:$A$5</c:f>
              <c:numCache>
                <c:formatCode>General</c:formatCode>
                <c:ptCount val="4"/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20.0</c:v>
                </c:pt>
                <c:pt idx="1">
                  <c:v>30.0</c:v>
                </c:pt>
                <c:pt idx="2">
                  <c:v>50.0</c:v>
                </c:pt>
              </c:numCache>
            </c:numRef>
          </c:val>
        </c:ser>
        <c:dLbls>
          <c:dLblPos val="outEnd"/>
          <c:showLegendKey val="0"/>
          <c:showVal val="0"/>
          <c:showCatName val="1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dPt>
            <c:idx val="0"/>
            <c:bubble3D val="0"/>
            <c:spPr>
              <a:solidFill>
                <a:srgbClr val="A6E32D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Pt>
            <c:idx val="1"/>
            <c:bubble3D val="0"/>
            <c:spPr>
              <a:solidFill>
                <a:srgbClr val="66D9EF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Pt>
            <c:idx val="2"/>
            <c:bubble3D val="0"/>
            <c:spPr>
              <a:solidFill>
                <a:srgbClr val="F82A71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3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</c:dLbl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4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</c:dLbl>
            <c:spPr>
              <a:noFill/>
              <a:ln>
                <a:noFill/>
              </a:ln>
              <a:effectLst/>
            </c:spPr>
            <c:dLblPos val="outEnd"/>
            <c:showLegendKey val="0"/>
            <c:showVal val="0"/>
            <c:showCatName val="1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numRef>
              <c:f>Sheet1!$A$2:$A$5</c:f>
              <c:numCache>
                <c:formatCode>General</c:formatCode>
                <c:ptCount val="4"/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400.0</c:v>
                </c:pt>
                <c:pt idx="1">
                  <c:v>900.0</c:v>
                </c:pt>
                <c:pt idx="2">
                  <c:v>2500.0</c:v>
                </c:pt>
              </c:numCache>
            </c:numRef>
          </c:val>
        </c:ser>
        <c:dLbls>
          <c:dLblPos val="outEnd"/>
          <c:showLegendKey val="0"/>
          <c:showVal val="0"/>
          <c:showCatName val="1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rgbClr val="66D9EF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Pt>
            <c:idx val="1"/>
            <c:bubble3D val="0"/>
            <c:spPr>
              <a:solidFill>
                <a:srgbClr val="F09220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Pt>
            <c:idx val="2"/>
            <c:bubble3D val="0"/>
            <c:spPr>
              <a:solidFill>
                <a:srgbClr val="F82A71"/>
              </a:solidFill>
              <a:ln>
                <a:solidFill>
                  <a:schemeClr val="accent4">
                    <a:lumMod val="75000"/>
                  </a:schemeClr>
                </a:solidFill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  <a:contourClr>
                  <a:schemeClr val="accent4">
                    <a:lumMod val="75000"/>
                  </a:schemeClr>
                </a:contourClr>
              </a:sp3d>
            </c:spPr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cat>
            <c:numRef>
              <c:f>Sheet1!$A$2:$A$5</c:f>
              <c:numCache>
                <c:formatCode>General</c:formatCode>
                <c:ptCount val="4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44.44444444444433</c:v>
                </c:pt>
                <c:pt idx="1">
                  <c:v>11.11111111111111</c:v>
                </c:pt>
                <c:pt idx="2">
                  <c:v>44.44444444444433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dPt>
            <c:idx val="0"/>
            <c:bubble3D val="0"/>
            <c:spPr>
              <a:solidFill>
                <a:srgbClr val="A6E32D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Pt>
            <c:idx val="1"/>
            <c:bubble3D val="0"/>
            <c:spPr>
              <a:solidFill>
                <a:srgbClr val="66D9EF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Pt>
            <c:idx val="2"/>
            <c:bubble3D val="0"/>
            <c:spPr>
              <a:solidFill>
                <a:srgbClr val="F82A71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3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</c:dLbl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4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</c:dLbl>
            <c:spPr>
              <a:noFill/>
              <a:ln>
                <a:noFill/>
              </a:ln>
              <a:effectLst/>
            </c:spPr>
            <c:dLblPos val="outEnd"/>
            <c:showLegendKey val="0"/>
            <c:showVal val="0"/>
            <c:showCatName val="1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numRef>
              <c:f>Sheet1!$A$2:$A$5</c:f>
              <c:numCache>
                <c:formatCode>General</c:formatCode>
                <c:ptCount val="4"/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3.2E6</c:v>
                </c:pt>
                <c:pt idx="1">
                  <c:v>2.43E7</c:v>
                </c:pt>
                <c:pt idx="2">
                  <c:v>3.125E8</c:v>
                </c:pt>
              </c:numCache>
            </c:numRef>
          </c:val>
        </c:ser>
        <c:dLbls>
          <c:dLblPos val="outEnd"/>
          <c:showLegendKey val="0"/>
          <c:showVal val="0"/>
          <c:showCatName val="1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dPt>
            <c:idx val="0"/>
            <c:bubble3D val="0"/>
            <c:spPr>
              <a:solidFill>
                <a:srgbClr val="A6E32D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Pt>
            <c:idx val="1"/>
            <c:bubble3D val="0"/>
            <c:spPr>
              <a:solidFill>
                <a:srgbClr val="66D9EF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Pt>
            <c:idx val="2"/>
            <c:bubble3D val="0"/>
            <c:spPr>
              <a:solidFill>
                <a:srgbClr val="F82A71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3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</c:dLbl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4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</c:dLbl>
            <c:spPr>
              <a:noFill/>
              <a:ln>
                <a:noFill/>
              </a:ln>
              <a:effectLst/>
            </c:spPr>
            <c:dLblPos val="outEnd"/>
            <c:showLegendKey val="0"/>
            <c:showVal val="0"/>
            <c:showCatName val="1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numRef>
              <c:f>Sheet1!$A$2:$A$5</c:f>
              <c:numCache>
                <c:formatCode>General</c:formatCode>
                <c:ptCount val="4"/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1.024E13</c:v>
                </c:pt>
                <c:pt idx="1">
                  <c:v>5.9049E14</c:v>
                </c:pt>
                <c:pt idx="2">
                  <c:v>9.765625E16</c:v>
                </c:pt>
              </c:numCache>
            </c:numRef>
          </c:val>
        </c:ser>
        <c:dLbls>
          <c:dLblPos val="outEnd"/>
          <c:showLegendKey val="0"/>
          <c:showVal val="0"/>
          <c:showCatName val="1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rgbClr val="66D9EF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Pt>
            <c:idx val="1"/>
            <c:bubble3D val="0"/>
            <c:spPr>
              <a:solidFill>
                <a:srgbClr val="F09220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Pt>
            <c:idx val="2"/>
            <c:bubble3D val="0"/>
            <c:spPr>
              <a:solidFill>
                <a:srgbClr val="F82A71"/>
              </a:solidFill>
              <a:ln>
                <a:solidFill>
                  <a:schemeClr val="accent4">
                    <a:lumMod val="75000"/>
                  </a:schemeClr>
                </a:solidFill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  <a:contourClr>
                  <a:schemeClr val="accent4">
                    <a:lumMod val="75000"/>
                  </a:schemeClr>
                </a:contourClr>
              </a:sp3d>
            </c:spPr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cat>
            <c:numRef>
              <c:f>Sheet1!$A$2:$A$5</c:f>
              <c:numCache>
                <c:formatCode>General</c:formatCode>
                <c:ptCount val="4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53.84615384615386</c:v>
                </c:pt>
                <c:pt idx="1">
                  <c:v>38.46153846153845</c:v>
                </c:pt>
                <c:pt idx="2">
                  <c:v>7.692307692307692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rgbClr val="66D9EF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Pt>
            <c:idx val="1"/>
            <c:bubble3D val="0"/>
            <c:spPr>
              <a:solidFill>
                <a:srgbClr val="F09220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Pt>
            <c:idx val="2"/>
            <c:bubble3D val="0"/>
            <c:spPr>
              <a:solidFill>
                <a:srgbClr val="F82A71"/>
              </a:solidFill>
              <a:ln>
                <a:solidFill>
                  <a:schemeClr val="accent4">
                    <a:lumMod val="75000"/>
                  </a:schemeClr>
                </a:solidFill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  <a:contourClr>
                  <a:schemeClr val="accent4">
                    <a:lumMod val="75000"/>
                  </a:schemeClr>
                </a:contourClr>
              </a:sp3d>
            </c:spPr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cat>
            <c:numRef>
              <c:f>Sheet1!$A$2:$A$5</c:f>
              <c:numCache>
                <c:formatCode>General</c:formatCode>
                <c:ptCount val="4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46.15384615384599</c:v>
                </c:pt>
                <c:pt idx="1">
                  <c:v>38.46153846153845</c:v>
                </c:pt>
                <c:pt idx="2">
                  <c:v>15.38461538461538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rgbClr val="66D9EF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Pt>
            <c:idx val="1"/>
            <c:bubble3D val="0"/>
            <c:spPr>
              <a:solidFill>
                <a:srgbClr val="F09220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Pt>
            <c:idx val="2"/>
            <c:bubble3D val="0"/>
            <c:spPr>
              <a:solidFill>
                <a:srgbClr val="F82A71"/>
              </a:solidFill>
              <a:ln>
                <a:solidFill>
                  <a:schemeClr val="accent4">
                    <a:lumMod val="75000"/>
                  </a:schemeClr>
                </a:solidFill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  <a:contourClr>
                  <a:schemeClr val="accent4">
                    <a:lumMod val="75000"/>
                  </a:schemeClr>
                </a:contourClr>
              </a:sp3d>
            </c:spPr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cat>
            <c:numRef>
              <c:f>Sheet1!$A$2:$A$5</c:f>
              <c:numCache>
                <c:formatCode>General</c:formatCode>
                <c:ptCount val="4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44.44444444444429</c:v>
                </c:pt>
                <c:pt idx="1">
                  <c:v>11.11111111111111</c:v>
                </c:pt>
                <c:pt idx="2">
                  <c:v>44.44444444444429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rgbClr val="66D9EF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Pt>
            <c:idx val="1"/>
            <c:bubble3D val="0"/>
            <c:spPr>
              <a:solidFill>
                <a:srgbClr val="F09220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Pt>
            <c:idx val="2"/>
            <c:bubble3D val="0"/>
            <c:spPr>
              <a:solidFill>
                <a:srgbClr val="F82A71"/>
              </a:solidFill>
              <a:ln>
                <a:solidFill>
                  <a:schemeClr val="accent4">
                    <a:lumMod val="75000"/>
                  </a:schemeClr>
                </a:solidFill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  <a:contourClr>
                  <a:schemeClr val="accent4">
                    <a:lumMod val="75000"/>
                  </a:schemeClr>
                </a:contourClr>
              </a:sp3d>
            </c:spPr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cat>
            <c:numRef>
              <c:f>Sheet1!$A$2:$A$5</c:f>
              <c:numCache>
                <c:formatCode>General</c:formatCode>
                <c:ptCount val="4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53.84615384615386</c:v>
                </c:pt>
                <c:pt idx="1">
                  <c:v>38.46153846153845</c:v>
                </c:pt>
                <c:pt idx="2">
                  <c:v>7.692307692307692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rgbClr val="66D9EF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Pt>
            <c:idx val="1"/>
            <c:bubble3D val="0"/>
            <c:spPr>
              <a:solidFill>
                <a:srgbClr val="F09220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Pt>
            <c:idx val="2"/>
            <c:bubble3D val="0"/>
            <c:spPr>
              <a:solidFill>
                <a:srgbClr val="F82A71"/>
              </a:solidFill>
              <a:ln>
                <a:solidFill>
                  <a:schemeClr val="accent4">
                    <a:lumMod val="75000"/>
                  </a:schemeClr>
                </a:solidFill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  <a:contourClr>
                  <a:schemeClr val="accent4">
                    <a:lumMod val="75000"/>
                  </a:schemeClr>
                </a:contourClr>
              </a:sp3d>
            </c:spPr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cat>
            <c:numRef>
              <c:f>Sheet1!$A$2:$A$5</c:f>
              <c:numCache>
                <c:formatCode>General</c:formatCode>
                <c:ptCount val="4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46.15384615384597</c:v>
                </c:pt>
                <c:pt idx="1">
                  <c:v>38.46153846153845</c:v>
                </c:pt>
                <c:pt idx="2">
                  <c:v>15.38461538461538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rgbClr val="66D9EF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Pt>
            <c:idx val="1"/>
            <c:bubble3D val="0"/>
            <c:spPr>
              <a:solidFill>
                <a:srgbClr val="F09220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Pt>
            <c:idx val="2"/>
            <c:bubble3D val="0"/>
            <c:spPr>
              <a:solidFill>
                <a:srgbClr val="F82A71"/>
              </a:solidFill>
              <a:ln>
                <a:solidFill>
                  <a:schemeClr val="accent4">
                    <a:lumMod val="75000"/>
                  </a:schemeClr>
                </a:solidFill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  <a:contourClr>
                  <a:schemeClr val="accent4">
                    <a:lumMod val="75000"/>
                  </a:schemeClr>
                </a:contourClr>
              </a:sp3d>
            </c:spPr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cat>
            <c:numRef>
              <c:f>Sheet1!$A$2:$A$5</c:f>
              <c:numCache>
                <c:formatCode>General</c:formatCode>
                <c:ptCount val="4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44.44444444444427</c:v>
                </c:pt>
                <c:pt idx="1">
                  <c:v>11.11111111111111</c:v>
                </c:pt>
                <c:pt idx="2">
                  <c:v>44.44444444444427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rgbClr val="66D9EF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Pt>
            <c:idx val="1"/>
            <c:bubble3D val="0"/>
            <c:spPr>
              <a:solidFill>
                <a:srgbClr val="F09220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Pt>
            <c:idx val="2"/>
            <c:bubble3D val="0"/>
            <c:spPr>
              <a:solidFill>
                <a:srgbClr val="F82A71"/>
              </a:solidFill>
              <a:ln>
                <a:solidFill>
                  <a:schemeClr val="accent4">
                    <a:lumMod val="75000"/>
                  </a:schemeClr>
                </a:solidFill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  <a:contourClr>
                  <a:schemeClr val="accent4">
                    <a:lumMod val="75000"/>
                  </a:schemeClr>
                </a:contourClr>
              </a:sp3d>
            </c:spPr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cat>
            <c:numRef>
              <c:f>Sheet1!$A$2:$A$5</c:f>
              <c:numCache>
                <c:formatCode>General</c:formatCode>
                <c:ptCount val="4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53.84615384615386</c:v>
                </c:pt>
                <c:pt idx="1">
                  <c:v>38.46153846153845</c:v>
                </c:pt>
                <c:pt idx="2">
                  <c:v>7.692307692307692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8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9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0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1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28.jpg"/><Relationship Id="rId2" Type="http://schemas.openxmlformats.org/officeDocument/2006/relationships/image" Target="../media/image29.jpg"/><Relationship Id="rId3" Type="http://schemas.openxmlformats.org/officeDocument/2006/relationships/image" Target="../media/image30.jp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1" Type="http://schemas.openxmlformats.org/officeDocument/2006/relationships/image" Target="../media/image32.emf"/><Relationship Id="rId2" Type="http://schemas.openxmlformats.org/officeDocument/2006/relationships/image" Target="../media/image33.JP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1" Type="http://schemas.openxmlformats.org/officeDocument/2006/relationships/image" Target="../media/image32.emf"/><Relationship Id="rId2" Type="http://schemas.openxmlformats.org/officeDocument/2006/relationships/image" Target="../media/image33.JP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1" Type="http://schemas.openxmlformats.org/officeDocument/2006/relationships/image" Target="../media/image32.emf"/><Relationship Id="rId2" Type="http://schemas.openxmlformats.org/officeDocument/2006/relationships/image" Target="../media/image33.JPG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1" Type="http://schemas.openxmlformats.org/officeDocument/2006/relationships/image" Target="../media/image32.emf"/><Relationship Id="rId2" Type="http://schemas.openxmlformats.org/officeDocument/2006/relationships/image" Target="../media/image33.JP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28.jpg"/><Relationship Id="rId2" Type="http://schemas.openxmlformats.org/officeDocument/2006/relationships/image" Target="../media/image29.jpg"/><Relationship Id="rId3" Type="http://schemas.openxmlformats.org/officeDocument/2006/relationships/image" Target="../media/image30.jp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1" Type="http://schemas.openxmlformats.org/officeDocument/2006/relationships/image" Target="../media/image32.emf"/><Relationship Id="rId2" Type="http://schemas.openxmlformats.org/officeDocument/2006/relationships/image" Target="../media/image33.JP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1" Type="http://schemas.openxmlformats.org/officeDocument/2006/relationships/image" Target="../media/image32.emf"/><Relationship Id="rId2" Type="http://schemas.openxmlformats.org/officeDocument/2006/relationships/image" Target="../media/image33.JP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1" Type="http://schemas.openxmlformats.org/officeDocument/2006/relationships/image" Target="../media/image32.emf"/><Relationship Id="rId2" Type="http://schemas.openxmlformats.org/officeDocument/2006/relationships/image" Target="../media/image33.JP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1" Type="http://schemas.openxmlformats.org/officeDocument/2006/relationships/image" Target="../media/image32.emf"/><Relationship Id="rId2" Type="http://schemas.openxmlformats.org/officeDocument/2006/relationships/image" Target="../media/image33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8BE08F8-E3D0-6D45-BEF8-6A02F85D6DC8}" type="doc">
      <dgm:prSet loTypeId="urn:microsoft.com/office/officeart/2005/8/layout/vList3" loCatId="" qsTypeId="urn:microsoft.com/office/officeart/2005/8/quickstyle/simple5" qsCatId="simple" csTypeId="urn:microsoft.com/office/officeart/2005/8/colors/accent1_2" csCatId="accent1" phldr="1"/>
      <dgm:spPr/>
    </dgm:pt>
    <dgm:pt modelId="{41C42144-600E-7A4A-A576-18F5CA08C1CF}">
      <dgm:prSet phldrT="[Text]">
        <dgm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dgm:style>
      </dgm:prSet>
      <dgm:spPr>
        <a:gradFill rotWithShape="0">
          <a:gsLst>
            <a:gs pos="2000">
              <a:schemeClr val="tx1">
                <a:lumMod val="50000"/>
                <a:lumOff val="50000"/>
              </a:schemeClr>
            </a:gs>
            <a:gs pos="96000">
              <a:schemeClr val="dk1">
                <a:satMod val="110000"/>
                <a:lumMod val="100000"/>
                <a:shade val="100000"/>
              </a:schemeClr>
            </a:gs>
            <a:gs pos="100000">
              <a:schemeClr val="dk1">
                <a:lumMod val="99000"/>
                <a:satMod val="120000"/>
                <a:shade val="78000"/>
              </a:schemeClr>
            </a:gs>
          </a:gsLst>
          <a:lin ang="5400000" scaled="0"/>
        </a:gradFill>
      </dgm:spPr>
      <dgm:t>
        <a:bodyPr/>
        <a:lstStyle/>
        <a:p>
          <a:r>
            <a:rPr lang="en-US" dirty="0" smtClean="0">
              <a:solidFill>
                <a:srgbClr val="F82A71"/>
              </a:solidFill>
            </a:rPr>
            <a:t>Flexible Modelling</a:t>
          </a:r>
          <a:endParaRPr lang="en-US" dirty="0">
            <a:solidFill>
              <a:srgbClr val="F82A71"/>
            </a:solidFill>
          </a:endParaRPr>
        </a:p>
      </dgm:t>
    </dgm:pt>
    <dgm:pt modelId="{E931CEBC-F242-DF45-B0B7-96791EC10A59}" type="parTrans" cxnId="{79E0F176-95B4-4A49-AFC0-B60911F1EA4D}">
      <dgm:prSet/>
      <dgm:spPr/>
      <dgm:t>
        <a:bodyPr/>
        <a:lstStyle/>
        <a:p>
          <a:endParaRPr lang="en-US"/>
        </a:p>
      </dgm:t>
    </dgm:pt>
    <dgm:pt modelId="{716AA7A4-2466-8445-A9A7-8B636D678115}" type="sibTrans" cxnId="{79E0F176-95B4-4A49-AFC0-B60911F1EA4D}">
      <dgm:prSet/>
      <dgm:spPr/>
      <dgm:t>
        <a:bodyPr/>
        <a:lstStyle/>
        <a:p>
          <a:endParaRPr lang="en-US"/>
        </a:p>
      </dgm:t>
    </dgm:pt>
    <dgm:pt modelId="{2FC406B3-C344-0A40-924F-3032A0A44408}">
      <dgm:prSet phldrT="[Text]"/>
      <dgm:spPr>
        <a:gradFill rotWithShape="0">
          <a:gsLst>
            <a:gs pos="2000">
              <a:schemeClr val="tx1">
                <a:lumMod val="50000"/>
                <a:lumOff val="50000"/>
              </a:schemeClr>
            </a:gs>
            <a:gs pos="96000">
              <a:schemeClr val="dk1">
                <a:satMod val="110000"/>
                <a:lumMod val="100000"/>
                <a:shade val="100000"/>
              </a:schemeClr>
            </a:gs>
            <a:gs pos="100000">
              <a:schemeClr val="dk1">
                <a:lumMod val="99000"/>
                <a:satMod val="120000"/>
                <a:shade val="78000"/>
              </a:schemeClr>
            </a:gs>
          </a:gsLst>
          <a:lin ang="5400000" scaled="0"/>
        </a:gradFill>
      </dgm:spPr>
      <dgm:t>
        <a:bodyPr/>
        <a:lstStyle/>
        <a:p>
          <a:r>
            <a:rPr lang="en-US" smtClean="0">
              <a:solidFill>
                <a:srgbClr val="F82A71"/>
              </a:solidFill>
            </a:rPr>
            <a:t>Powerful Tool for KDD</a:t>
          </a:r>
          <a:endParaRPr lang="en-US" dirty="0">
            <a:solidFill>
              <a:srgbClr val="F82A71"/>
            </a:solidFill>
          </a:endParaRPr>
        </a:p>
      </dgm:t>
    </dgm:pt>
    <dgm:pt modelId="{5DAF30B3-A497-004B-A51D-A8A2BB52FC5E}" type="parTrans" cxnId="{824A85A6-6DB5-4F42-B433-C4DAD213E80B}">
      <dgm:prSet/>
      <dgm:spPr/>
      <dgm:t>
        <a:bodyPr/>
        <a:lstStyle/>
        <a:p>
          <a:endParaRPr lang="en-US"/>
        </a:p>
      </dgm:t>
    </dgm:pt>
    <dgm:pt modelId="{5F1DF24E-1157-544D-9783-3C9DD4B0BDC9}" type="sibTrans" cxnId="{824A85A6-6DB5-4F42-B433-C4DAD213E80B}">
      <dgm:prSet/>
      <dgm:spPr/>
      <dgm:t>
        <a:bodyPr/>
        <a:lstStyle/>
        <a:p>
          <a:endParaRPr lang="en-US"/>
        </a:p>
      </dgm:t>
    </dgm:pt>
    <dgm:pt modelId="{DF957489-70FE-314D-A94A-18087AAE1118}">
      <dgm:prSet phldrT="[Text]"/>
      <dgm:spPr>
        <a:gradFill rotWithShape="0">
          <a:gsLst>
            <a:gs pos="2000">
              <a:schemeClr val="tx1">
                <a:lumMod val="50000"/>
                <a:lumOff val="50000"/>
              </a:schemeClr>
            </a:gs>
            <a:gs pos="96000">
              <a:schemeClr val="dk1">
                <a:satMod val="110000"/>
                <a:lumMod val="100000"/>
                <a:shade val="100000"/>
              </a:schemeClr>
            </a:gs>
            <a:gs pos="100000">
              <a:schemeClr val="dk1">
                <a:lumMod val="99000"/>
                <a:satMod val="120000"/>
                <a:shade val="78000"/>
              </a:schemeClr>
            </a:gs>
          </a:gsLst>
          <a:lin ang="5400000" scaled="0"/>
        </a:gradFill>
      </dgm:spPr>
      <dgm:t>
        <a:bodyPr/>
        <a:lstStyle/>
        <a:p>
          <a:r>
            <a:rPr lang="en-US" smtClean="0">
              <a:solidFill>
                <a:srgbClr val="F82A71"/>
              </a:solidFill>
            </a:rPr>
            <a:t>Efficient Optimization</a:t>
          </a:r>
          <a:endParaRPr lang="en-US" dirty="0">
            <a:solidFill>
              <a:srgbClr val="F82A71"/>
            </a:solidFill>
          </a:endParaRPr>
        </a:p>
      </dgm:t>
    </dgm:pt>
    <dgm:pt modelId="{03CA5E95-8A51-9542-B011-A49BF237A93F}" type="parTrans" cxnId="{179DE732-BB04-A04F-8FE6-59012495E988}">
      <dgm:prSet/>
      <dgm:spPr/>
      <dgm:t>
        <a:bodyPr/>
        <a:lstStyle/>
        <a:p>
          <a:endParaRPr lang="en-US"/>
        </a:p>
      </dgm:t>
    </dgm:pt>
    <dgm:pt modelId="{898479C8-F22B-3B44-A66D-9281C0E47C76}" type="sibTrans" cxnId="{179DE732-BB04-A04F-8FE6-59012495E988}">
      <dgm:prSet/>
      <dgm:spPr/>
      <dgm:t>
        <a:bodyPr/>
        <a:lstStyle/>
        <a:p>
          <a:endParaRPr lang="en-US"/>
        </a:p>
      </dgm:t>
    </dgm:pt>
    <dgm:pt modelId="{B60224F5-1A77-9C4F-85E7-DD5F0854C57A}" type="pres">
      <dgm:prSet presAssocID="{58BE08F8-E3D0-6D45-BEF8-6A02F85D6DC8}" presName="linearFlow" presStyleCnt="0">
        <dgm:presLayoutVars>
          <dgm:dir/>
          <dgm:resizeHandles val="exact"/>
        </dgm:presLayoutVars>
      </dgm:prSet>
      <dgm:spPr/>
    </dgm:pt>
    <dgm:pt modelId="{CD40EB6B-5AB3-0C4E-B8CC-BC28C5738C08}" type="pres">
      <dgm:prSet presAssocID="{41C42144-600E-7A4A-A576-18F5CA08C1CF}" presName="composite" presStyleCnt="0"/>
      <dgm:spPr/>
    </dgm:pt>
    <dgm:pt modelId="{F9E021EA-9693-D343-88A5-1D6D15E52345}" type="pres">
      <dgm:prSet presAssocID="{41C42144-600E-7A4A-A576-18F5CA08C1CF}" presName="imgShp" presStyleLbl="fgImgPlac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702BA58D-DAD0-6D45-8D71-FB82156EA712}" type="pres">
      <dgm:prSet presAssocID="{41C42144-600E-7A4A-A576-18F5CA08C1CF}" presName="txShp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CAA0358-8FF5-2B4F-8B5C-C38106AA7730}" type="pres">
      <dgm:prSet presAssocID="{716AA7A4-2466-8445-A9A7-8B636D678115}" presName="spacing" presStyleCnt="0"/>
      <dgm:spPr/>
    </dgm:pt>
    <dgm:pt modelId="{529F5859-D08C-0A4C-B526-0CAFD6939F39}" type="pres">
      <dgm:prSet presAssocID="{2FC406B3-C344-0A40-924F-3032A0A44408}" presName="composite" presStyleCnt="0"/>
      <dgm:spPr/>
    </dgm:pt>
    <dgm:pt modelId="{7830E3F8-A682-B24C-B386-133EA21B8E47}" type="pres">
      <dgm:prSet presAssocID="{2FC406B3-C344-0A40-924F-3032A0A44408}" presName="imgShp" presStyleLbl="fgImgPlace1" presStyleIdx="1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C7584FAD-4579-ED49-92A2-2CFD22956AE6}" type="pres">
      <dgm:prSet presAssocID="{2FC406B3-C344-0A40-924F-3032A0A44408}" presName="txShp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B9EC873-7462-B247-BCB0-313E70FC40B3}" type="pres">
      <dgm:prSet presAssocID="{5F1DF24E-1157-544D-9783-3C9DD4B0BDC9}" presName="spacing" presStyleCnt="0"/>
      <dgm:spPr/>
    </dgm:pt>
    <dgm:pt modelId="{55390C95-D68F-C647-86DB-FF961813B835}" type="pres">
      <dgm:prSet presAssocID="{DF957489-70FE-314D-A94A-18087AAE1118}" presName="composite" presStyleCnt="0"/>
      <dgm:spPr/>
    </dgm:pt>
    <dgm:pt modelId="{0E3DD59B-770B-1A48-8202-A58AACB441C4}" type="pres">
      <dgm:prSet presAssocID="{DF957489-70FE-314D-A94A-18087AAE1118}" presName="imgShp" presStyleLbl="fgImgPlac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880E8C2F-0B82-2342-B78B-CC817F669EC8}" type="pres">
      <dgm:prSet presAssocID="{DF957489-70FE-314D-A94A-18087AAE1118}" presName="txShp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5401FE4-DA4B-3C49-99C1-A43597DB912E}" type="presOf" srcId="{DF957489-70FE-314D-A94A-18087AAE1118}" destId="{880E8C2F-0B82-2342-B78B-CC817F669EC8}" srcOrd="0" destOrd="0" presId="urn:microsoft.com/office/officeart/2005/8/layout/vList3"/>
    <dgm:cxn modelId="{824A85A6-6DB5-4F42-B433-C4DAD213E80B}" srcId="{58BE08F8-E3D0-6D45-BEF8-6A02F85D6DC8}" destId="{2FC406B3-C344-0A40-924F-3032A0A44408}" srcOrd="1" destOrd="0" parTransId="{5DAF30B3-A497-004B-A51D-A8A2BB52FC5E}" sibTransId="{5F1DF24E-1157-544D-9783-3C9DD4B0BDC9}"/>
    <dgm:cxn modelId="{98B5BF7D-E3AE-CD4F-B136-1D4C7492F56E}" type="presOf" srcId="{2FC406B3-C344-0A40-924F-3032A0A44408}" destId="{C7584FAD-4579-ED49-92A2-2CFD22956AE6}" srcOrd="0" destOrd="0" presId="urn:microsoft.com/office/officeart/2005/8/layout/vList3"/>
    <dgm:cxn modelId="{1C5628F6-29AE-0D43-835B-B8EAE3AB5813}" type="presOf" srcId="{58BE08F8-E3D0-6D45-BEF8-6A02F85D6DC8}" destId="{B60224F5-1A77-9C4F-85E7-DD5F0854C57A}" srcOrd="0" destOrd="0" presId="urn:microsoft.com/office/officeart/2005/8/layout/vList3"/>
    <dgm:cxn modelId="{179DE732-BB04-A04F-8FE6-59012495E988}" srcId="{58BE08F8-E3D0-6D45-BEF8-6A02F85D6DC8}" destId="{DF957489-70FE-314D-A94A-18087AAE1118}" srcOrd="2" destOrd="0" parTransId="{03CA5E95-8A51-9542-B011-A49BF237A93F}" sibTransId="{898479C8-F22B-3B44-A66D-9281C0E47C76}"/>
    <dgm:cxn modelId="{79E0F176-95B4-4A49-AFC0-B60911F1EA4D}" srcId="{58BE08F8-E3D0-6D45-BEF8-6A02F85D6DC8}" destId="{41C42144-600E-7A4A-A576-18F5CA08C1CF}" srcOrd="0" destOrd="0" parTransId="{E931CEBC-F242-DF45-B0B7-96791EC10A59}" sibTransId="{716AA7A4-2466-8445-A9A7-8B636D678115}"/>
    <dgm:cxn modelId="{FCACEE53-437E-A549-96A1-C2C8B1AC9533}" type="presOf" srcId="{41C42144-600E-7A4A-A576-18F5CA08C1CF}" destId="{702BA58D-DAD0-6D45-8D71-FB82156EA712}" srcOrd="0" destOrd="0" presId="urn:microsoft.com/office/officeart/2005/8/layout/vList3"/>
    <dgm:cxn modelId="{E8295C22-908B-1E4A-A71C-E3E7E2D484E5}" type="presParOf" srcId="{B60224F5-1A77-9C4F-85E7-DD5F0854C57A}" destId="{CD40EB6B-5AB3-0C4E-B8CC-BC28C5738C08}" srcOrd="0" destOrd="0" presId="urn:microsoft.com/office/officeart/2005/8/layout/vList3"/>
    <dgm:cxn modelId="{82D81620-C422-DE4F-8135-D1F43FBF31BD}" type="presParOf" srcId="{CD40EB6B-5AB3-0C4E-B8CC-BC28C5738C08}" destId="{F9E021EA-9693-D343-88A5-1D6D15E52345}" srcOrd="0" destOrd="0" presId="urn:microsoft.com/office/officeart/2005/8/layout/vList3"/>
    <dgm:cxn modelId="{D1A17C1A-0E97-8844-90DE-2830F7B3AB37}" type="presParOf" srcId="{CD40EB6B-5AB3-0C4E-B8CC-BC28C5738C08}" destId="{702BA58D-DAD0-6D45-8D71-FB82156EA712}" srcOrd="1" destOrd="0" presId="urn:microsoft.com/office/officeart/2005/8/layout/vList3"/>
    <dgm:cxn modelId="{435E5324-393B-2E48-94EB-DEE46AFAC2F1}" type="presParOf" srcId="{B60224F5-1A77-9C4F-85E7-DD5F0854C57A}" destId="{1CAA0358-8FF5-2B4F-8B5C-C38106AA7730}" srcOrd="1" destOrd="0" presId="urn:microsoft.com/office/officeart/2005/8/layout/vList3"/>
    <dgm:cxn modelId="{B67872E3-E1E3-AA4C-BA54-CD45F9572B3E}" type="presParOf" srcId="{B60224F5-1A77-9C4F-85E7-DD5F0854C57A}" destId="{529F5859-D08C-0A4C-B526-0CAFD6939F39}" srcOrd="2" destOrd="0" presId="urn:microsoft.com/office/officeart/2005/8/layout/vList3"/>
    <dgm:cxn modelId="{D807BD39-3511-CB40-BFF5-A18482388E5A}" type="presParOf" srcId="{529F5859-D08C-0A4C-B526-0CAFD6939F39}" destId="{7830E3F8-A682-B24C-B386-133EA21B8E47}" srcOrd="0" destOrd="0" presId="urn:microsoft.com/office/officeart/2005/8/layout/vList3"/>
    <dgm:cxn modelId="{489F0A40-4461-1E48-8902-3C1443CD4476}" type="presParOf" srcId="{529F5859-D08C-0A4C-B526-0CAFD6939F39}" destId="{C7584FAD-4579-ED49-92A2-2CFD22956AE6}" srcOrd="1" destOrd="0" presId="urn:microsoft.com/office/officeart/2005/8/layout/vList3"/>
    <dgm:cxn modelId="{17038756-46AE-7844-BCAE-2ADF3E1B119B}" type="presParOf" srcId="{B60224F5-1A77-9C4F-85E7-DD5F0854C57A}" destId="{EB9EC873-7462-B247-BCB0-313E70FC40B3}" srcOrd="3" destOrd="0" presId="urn:microsoft.com/office/officeart/2005/8/layout/vList3"/>
    <dgm:cxn modelId="{3AAE5E8B-CD97-7948-8CD4-EE6003EDD7D1}" type="presParOf" srcId="{B60224F5-1A77-9C4F-85E7-DD5F0854C57A}" destId="{55390C95-D68F-C647-86DB-FF961813B835}" srcOrd="4" destOrd="0" presId="urn:microsoft.com/office/officeart/2005/8/layout/vList3"/>
    <dgm:cxn modelId="{2122CF95-915A-4D4F-93A5-1B03E6FB9F79}" type="presParOf" srcId="{55390C95-D68F-C647-86DB-FF961813B835}" destId="{0E3DD59B-770B-1A48-8202-A58AACB441C4}" srcOrd="0" destOrd="0" presId="urn:microsoft.com/office/officeart/2005/8/layout/vList3"/>
    <dgm:cxn modelId="{41D5483D-708D-BF46-A628-B9009B3E65B1}" type="presParOf" srcId="{55390C95-D68F-C647-86DB-FF961813B835}" destId="{880E8C2F-0B82-2342-B78B-CC817F669EC8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31119C9-1B28-2141-A856-DF45FCF2E858}" type="doc">
      <dgm:prSet loTypeId="urn:microsoft.com/office/officeart/2008/layout/VerticalCurvedList" loCatId="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C438A10-464D-C342-8859-492BA3684096}">
      <dgm:prSet phldrT="[Text]"/>
      <dgm:spPr>
        <a:gradFill rotWithShape="0">
          <a:gsLst>
            <a:gs pos="0">
              <a:srgbClr val="A6E32D"/>
            </a:gs>
            <a:gs pos="77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rgbClr val="66D9EF"/>
            </a:gs>
          </a:gsLst>
        </a:gradFill>
      </dgm:spPr>
      <dgm:t>
        <a:bodyPr/>
        <a:lstStyle/>
        <a:p>
          <a:r>
            <a:rPr lang="en-US" dirty="0" smtClean="0">
              <a:solidFill>
                <a:srgbClr val="F82A71"/>
              </a:solidFill>
            </a:rPr>
            <a:t>Citation LDA: Understanding Evolution of Research Themes</a:t>
          </a:r>
          <a:endParaRPr lang="en-US" dirty="0">
            <a:solidFill>
              <a:srgbClr val="F82A71"/>
            </a:solidFill>
          </a:endParaRPr>
        </a:p>
      </dgm:t>
    </dgm:pt>
    <dgm:pt modelId="{3D4A8AFD-EF2E-0B4B-B956-2D809828B02D}" type="parTrans" cxnId="{74865852-03A0-D549-A626-D552E416A25E}">
      <dgm:prSet/>
      <dgm:spPr/>
      <dgm:t>
        <a:bodyPr/>
        <a:lstStyle/>
        <a:p>
          <a:endParaRPr lang="en-US"/>
        </a:p>
      </dgm:t>
    </dgm:pt>
    <dgm:pt modelId="{54D51C02-59A7-4D40-881D-E5ECC0FC5F38}" type="sibTrans" cxnId="{74865852-03A0-D549-A626-D552E416A25E}">
      <dgm:prSet/>
      <dgm:spPr/>
      <dgm:t>
        <a:bodyPr/>
        <a:lstStyle/>
        <a:p>
          <a:endParaRPr lang="en-US"/>
        </a:p>
      </dgm:t>
    </dgm:pt>
    <dgm:pt modelId="{52020197-4E11-964F-89D3-CC0AF6C4E512}">
      <dgm:prSet phldrT="[Text]"/>
      <dgm:spPr>
        <a:gradFill rotWithShape="0">
          <a:gsLst>
            <a:gs pos="0">
              <a:srgbClr val="66D9EF"/>
            </a:gs>
            <a:gs pos="66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rgbClr val="A6E32D"/>
            </a:gs>
          </a:gsLst>
        </a:gradFill>
      </dgm:spPr>
      <dgm:t>
        <a:bodyPr/>
        <a:lstStyle/>
        <a:p>
          <a:r>
            <a:rPr lang="en-US" smtClean="0">
              <a:solidFill>
                <a:schemeClr val="bg2">
                  <a:lumMod val="50000"/>
                </a:schemeClr>
              </a:solidFill>
            </a:rPr>
            <a:t>Dual</a:t>
          </a:r>
          <a:r>
            <a:rPr lang="en-US" baseline="0" smtClean="0">
              <a:solidFill>
                <a:schemeClr val="bg2">
                  <a:lumMod val="50000"/>
                </a:schemeClr>
              </a:solidFill>
            </a:rPr>
            <a:t> Clustering Maximum Entropy</a:t>
          </a:r>
          <a:endParaRPr lang="en-US" dirty="0">
            <a:solidFill>
              <a:schemeClr val="bg2">
                <a:lumMod val="50000"/>
              </a:schemeClr>
            </a:solidFill>
          </a:endParaRPr>
        </a:p>
      </dgm:t>
    </dgm:pt>
    <dgm:pt modelId="{A22F0F0F-867B-E141-A0E5-D3689E00E4D2}" type="parTrans" cxnId="{0110A051-869E-984E-B04B-F8A665A602EB}">
      <dgm:prSet/>
      <dgm:spPr/>
      <dgm:t>
        <a:bodyPr/>
        <a:lstStyle/>
        <a:p>
          <a:endParaRPr lang="en-US"/>
        </a:p>
      </dgm:t>
    </dgm:pt>
    <dgm:pt modelId="{491DE5F1-9131-FA4A-B4D6-164384384D08}" type="sibTrans" cxnId="{0110A051-869E-984E-B04B-F8A665A602EB}">
      <dgm:prSet/>
      <dgm:spPr/>
      <dgm:t>
        <a:bodyPr/>
        <a:lstStyle/>
        <a:p>
          <a:endParaRPr lang="en-US"/>
        </a:p>
      </dgm:t>
    </dgm:pt>
    <dgm:pt modelId="{83D48B69-8CA7-3844-A9F4-5562B67EC430}">
      <dgm:prSet phldrT="[Text]"/>
      <dgm:spPr>
        <a:gradFill rotWithShape="0">
          <a:gsLst>
            <a:gs pos="0">
              <a:srgbClr val="66D9EF"/>
            </a:gs>
            <a:gs pos="66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rgbClr val="A6E32D"/>
            </a:gs>
          </a:gsLst>
        </a:gradFill>
      </dgm:spPr>
      <dgm:t>
        <a:bodyPr/>
        <a:lstStyle/>
        <a:p>
          <a:r>
            <a:rPr lang="en-US" dirty="0" smtClean="0">
              <a:solidFill>
                <a:schemeClr val="bg2">
                  <a:lumMod val="50000"/>
                </a:schemeClr>
              </a:solidFill>
            </a:rPr>
            <a:t>PLANS: Phrasal Latent Allocation with Negative Sampling</a:t>
          </a:r>
          <a:endParaRPr lang="en-US" dirty="0">
            <a:solidFill>
              <a:schemeClr val="bg2">
                <a:lumMod val="50000"/>
              </a:schemeClr>
            </a:solidFill>
          </a:endParaRPr>
        </a:p>
      </dgm:t>
    </dgm:pt>
    <dgm:pt modelId="{3C61E9DC-121C-C847-8014-8345E6AB1535}" type="parTrans" cxnId="{A038B61D-4D89-2840-AD84-BB9EE7FD5C4E}">
      <dgm:prSet/>
      <dgm:spPr/>
      <dgm:t>
        <a:bodyPr/>
        <a:lstStyle/>
        <a:p>
          <a:endParaRPr lang="en-US"/>
        </a:p>
      </dgm:t>
    </dgm:pt>
    <dgm:pt modelId="{73AC6888-D29A-9147-9344-1D9A1C44DE50}" type="sibTrans" cxnId="{A038B61D-4D89-2840-AD84-BB9EE7FD5C4E}">
      <dgm:prSet/>
      <dgm:spPr/>
      <dgm:t>
        <a:bodyPr/>
        <a:lstStyle/>
        <a:p>
          <a:endParaRPr lang="en-US"/>
        </a:p>
      </dgm:t>
    </dgm:pt>
    <dgm:pt modelId="{CA44A491-F017-6C45-B020-550666E133FF}">
      <dgm:prSet/>
      <dgm:spPr>
        <a:gradFill rotWithShape="0">
          <a:gsLst>
            <a:gs pos="0">
              <a:srgbClr val="A6E32D"/>
            </a:gs>
            <a:gs pos="77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rgbClr val="66D9EF"/>
            </a:gs>
          </a:gsLst>
        </a:gradFill>
      </dgm:spPr>
      <dgm:t>
        <a:bodyPr/>
        <a:lstStyle/>
        <a:p>
          <a:r>
            <a:rPr lang="en-US" dirty="0" err="1" smtClean="0">
              <a:solidFill>
                <a:schemeClr val="bg2">
                  <a:lumMod val="50000"/>
                </a:schemeClr>
              </a:solidFill>
            </a:rPr>
            <a:t>Thurstonian</a:t>
          </a:r>
          <a:r>
            <a:rPr lang="en-US" dirty="0" smtClean="0">
              <a:solidFill>
                <a:schemeClr val="bg2">
                  <a:lumMod val="50000"/>
                </a:schemeClr>
              </a:solidFill>
            </a:rPr>
            <a:t> Pairwise Preference</a:t>
          </a:r>
          <a:endParaRPr lang="en-US" dirty="0">
            <a:solidFill>
              <a:schemeClr val="bg2">
                <a:lumMod val="50000"/>
              </a:schemeClr>
            </a:solidFill>
          </a:endParaRPr>
        </a:p>
      </dgm:t>
    </dgm:pt>
    <dgm:pt modelId="{52D27EDA-F659-EE40-B677-116206F003E7}" type="parTrans" cxnId="{EFF46E34-FF29-574A-B6FE-486FD222A94C}">
      <dgm:prSet/>
      <dgm:spPr/>
      <dgm:t>
        <a:bodyPr/>
        <a:lstStyle/>
        <a:p>
          <a:endParaRPr lang="en-US"/>
        </a:p>
      </dgm:t>
    </dgm:pt>
    <dgm:pt modelId="{D1E93251-68A8-6B43-A655-B4BD054A195A}" type="sibTrans" cxnId="{EFF46E34-FF29-574A-B6FE-486FD222A94C}">
      <dgm:prSet/>
      <dgm:spPr/>
      <dgm:t>
        <a:bodyPr/>
        <a:lstStyle/>
        <a:p>
          <a:endParaRPr lang="en-US"/>
        </a:p>
      </dgm:t>
    </dgm:pt>
    <dgm:pt modelId="{E84E48CE-0D82-D444-A141-4F90FD6C6E53}" type="pres">
      <dgm:prSet presAssocID="{E31119C9-1B28-2141-A856-DF45FCF2E858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6552FBB9-91BC-5F47-90DC-AB593DCE2DF2}" type="pres">
      <dgm:prSet presAssocID="{E31119C9-1B28-2141-A856-DF45FCF2E858}" presName="Name1" presStyleCnt="0"/>
      <dgm:spPr/>
    </dgm:pt>
    <dgm:pt modelId="{84E88AC6-3010-D043-9870-4CBFB36F9FBD}" type="pres">
      <dgm:prSet presAssocID="{E31119C9-1B28-2141-A856-DF45FCF2E858}" presName="cycle" presStyleCnt="0"/>
      <dgm:spPr/>
    </dgm:pt>
    <dgm:pt modelId="{1027DBD0-E05C-394B-844E-9B0550086344}" type="pres">
      <dgm:prSet presAssocID="{E31119C9-1B28-2141-A856-DF45FCF2E858}" presName="srcNode" presStyleLbl="node1" presStyleIdx="0" presStyleCnt="4"/>
      <dgm:spPr/>
    </dgm:pt>
    <dgm:pt modelId="{272E8AFC-45EF-7E4C-A665-86F929D7B228}" type="pres">
      <dgm:prSet presAssocID="{E31119C9-1B28-2141-A856-DF45FCF2E858}" presName="conn" presStyleLbl="parChTrans1D2" presStyleIdx="0" presStyleCnt="1"/>
      <dgm:spPr/>
      <dgm:t>
        <a:bodyPr/>
        <a:lstStyle/>
        <a:p>
          <a:endParaRPr lang="en-US"/>
        </a:p>
      </dgm:t>
    </dgm:pt>
    <dgm:pt modelId="{66F10DFE-4773-2C4D-AA3D-0663027213AC}" type="pres">
      <dgm:prSet presAssocID="{E31119C9-1B28-2141-A856-DF45FCF2E858}" presName="extraNode" presStyleLbl="node1" presStyleIdx="0" presStyleCnt="4"/>
      <dgm:spPr/>
    </dgm:pt>
    <dgm:pt modelId="{53C82B77-B79E-A946-A177-627F7AE10899}" type="pres">
      <dgm:prSet presAssocID="{E31119C9-1B28-2141-A856-DF45FCF2E858}" presName="dstNode" presStyleLbl="node1" presStyleIdx="0" presStyleCnt="4"/>
      <dgm:spPr/>
    </dgm:pt>
    <dgm:pt modelId="{46C1EB43-51E4-6E4A-9745-DB03CB9518C0}" type="pres">
      <dgm:prSet presAssocID="{5C438A10-464D-C342-8859-492BA3684096}" presName="text_1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DD2A538-CA33-1B49-9CA7-755E65FDE163}" type="pres">
      <dgm:prSet presAssocID="{5C438A10-464D-C342-8859-492BA3684096}" presName="accent_1" presStyleCnt="0"/>
      <dgm:spPr/>
    </dgm:pt>
    <dgm:pt modelId="{FEBAE8D1-858D-EA46-B669-62DF8F0B48BD}" type="pres">
      <dgm:prSet presAssocID="{5C438A10-464D-C342-8859-492BA3684096}" presName="accentRepeatNode" presStyleLbl="solidFgAcc1" presStyleIdx="0" presStyleCnt="4"/>
      <dgm:spPr>
        <a:blipFill rotWithShape="0">
          <a:blip xmlns:r="http://schemas.openxmlformats.org/officeDocument/2006/relationships" r:embed="rId1"/>
          <a:stretch>
            <a:fillRect l="-16000" r="-16000"/>
          </a:stretch>
        </a:blipFill>
      </dgm:spPr>
    </dgm:pt>
    <dgm:pt modelId="{74363B2D-AFB5-6842-9B4C-9919CF06E0E4}" type="pres">
      <dgm:prSet presAssocID="{CA44A491-F017-6C45-B020-550666E133FF}" presName="text_2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D40E873-995A-3946-95AB-6CB44D06A2B0}" type="pres">
      <dgm:prSet presAssocID="{CA44A491-F017-6C45-B020-550666E133FF}" presName="accent_2" presStyleCnt="0"/>
      <dgm:spPr/>
    </dgm:pt>
    <dgm:pt modelId="{76892386-A572-584B-8E74-8DEEDD75DD93}" type="pres">
      <dgm:prSet presAssocID="{CA44A491-F017-6C45-B020-550666E133FF}" presName="accentRepeatNode" presStyleLbl="solidFgAcc1" presStyleIdx="1" presStyleCnt="4"/>
      <dgm:spPr>
        <a:blipFill dpi="0" rotWithShape="0">
          <a:blip xmlns:r="http://schemas.openxmlformats.org/officeDocument/2006/relationships" r:embed="rId2"/>
          <a:srcRect/>
          <a:stretch>
            <a:fillRect l="-8926" r="-23074"/>
          </a:stretch>
        </a:blipFill>
      </dgm:spPr>
    </dgm:pt>
    <dgm:pt modelId="{B4F94595-D5E8-B04F-B974-F05A4C4E4D43}" type="pres">
      <dgm:prSet presAssocID="{52020197-4E11-964F-89D3-CC0AF6C4E512}" presName="text_3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FFC1D08-1866-F249-82B3-E1BDFD0B1042}" type="pres">
      <dgm:prSet presAssocID="{52020197-4E11-964F-89D3-CC0AF6C4E512}" presName="accent_3" presStyleCnt="0"/>
      <dgm:spPr/>
    </dgm:pt>
    <dgm:pt modelId="{E4A31823-6513-3543-928B-85910B8EA19E}" type="pres">
      <dgm:prSet presAssocID="{52020197-4E11-964F-89D3-CC0AF6C4E512}" presName="accentRepeatNode" presStyleLbl="solidFgAcc1" presStyleIdx="2" presStyleCnt="4"/>
      <dgm:spPr>
        <a:blipFill dpi="0" rotWithShape="0">
          <a:blip xmlns:r="http://schemas.openxmlformats.org/officeDocument/2006/relationships" r:embed="rId3"/>
          <a:srcRect/>
          <a:stretch>
            <a:fillRect l="-20744" t="-3059" r="-6596" b="-3059"/>
          </a:stretch>
        </a:blipFill>
      </dgm:spPr>
    </dgm:pt>
    <dgm:pt modelId="{F7C4A7AE-BF98-D546-80A3-1FC283499A4C}" type="pres">
      <dgm:prSet presAssocID="{83D48B69-8CA7-3844-A9F4-5562B67EC430}" presName="text_4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A18D378-BA9E-434D-89AB-6FDD09A8F025}" type="pres">
      <dgm:prSet presAssocID="{83D48B69-8CA7-3844-A9F4-5562B67EC430}" presName="accent_4" presStyleCnt="0"/>
      <dgm:spPr/>
    </dgm:pt>
    <dgm:pt modelId="{FBA8F082-7124-BA4C-AD9D-583D27B180FE}" type="pres">
      <dgm:prSet presAssocID="{83D48B69-8CA7-3844-A9F4-5562B67EC430}" presName="accentRepeatNode" presStyleLbl="solidFgAcc1" presStyleIdx="3" presStyleCnt="4"/>
      <dgm:spPr>
        <a:blipFill dpi="0" rotWithShape="0">
          <a:blip xmlns:r="http://schemas.openxmlformats.org/officeDocument/2006/relationships" r:embed="rId4"/>
          <a:srcRect/>
          <a:stretch>
            <a:fillRect l="-10134" t="479" r="-24281" b="479"/>
          </a:stretch>
        </a:blipFill>
      </dgm:spPr>
    </dgm:pt>
  </dgm:ptLst>
  <dgm:cxnLst>
    <dgm:cxn modelId="{327E3DBE-7939-634A-9D67-6063F488C165}" type="presOf" srcId="{5C438A10-464D-C342-8859-492BA3684096}" destId="{46C1EB43-51E4-6E4A-9745-DB03CB9518C0}" srcOrd="0" destOrd="0" presId="urn:microsoft.com/office/officeart/2008/layout/VerticalCurvedList"/>
    <dgm:cxn modelId="{EFF46E34-FF29-574A-B6FE-486FD222A94C}" srcId="{E31119C9-1B28-2141-A856-DF45FCF2E858}" destId="{CA44A491-F017-6C45-B020-550666E133FF}" srcOrd="1" destOrd="0" parTransId="{52D27EDA-F659-EE40-B677-116206F003E7}" sibTransId="{D1E93251-68A8-6B43-A655-B4BD054A195A}"/>
    <dgm:cxn modelId="{80666E01-8B4D-BC47-9CE8-1548144A0EED}" type="presOf" srcId="{E31119C9-1B28-2141-A856-DF45FCF2E858}" destId="{E84E48CE-0D82-D444-A141-4F90FD6C6E53}" srcOrd="0" destOrd="0" presId="urn:microsoft.com/office/officeart/2008/layout/VerticalCurvedList"/>
    <dgm:cxn modelId="{A038B61D-4D89-2840-AD84-BB9EE7FD5C4E}" srcId="{E31119C9-1B28-2141-A856-DF45FCF2E858}" destId="{83D48B69-8CA7-3844-A9F4-5562B67EC430}" srcOrd="3" destOrd="0" parTransId="{3C61E9DC-121C-C847-8014-8345E6AB1535}" sibTransId="{73AC6888-D29A-9147-9344-1D9A1C44DE50}"/>
    <dgm:cxn modelId="{05F48F18-57BC-594D-9C48-A8D268D781EC}" type="presOf" srcId="{54D51C02-59A7-4D40-881D-E5ECC0FC5F38}" destId="{272E8AFC-45EF-7E4C-A665-86F929D7B228}" srcOrd="0" destOrd="0" presId="urn:microsoft.com/office/officeart/2008/layout/VerticalCurvedList"/>
    <dgm:cxn modelId="{74865852-03A0-D549-A626-D552E416A25E}" srcId="{E31119C9-1B28-2141-A856-DF45FCF2E858}" destId="{5C438A10-464D-C342-8859-492BA3684096}" srcOrd="0" destOrd="0" parTransId="{3D4A8AFD-EF2E-0B4B-B956-2D809828B02D}" sibTransId="{54D51C02-59A7-4D40-881D-E5ECC0FC5F38}"/>
    <dgm:cxn modelId="{0110A051-869E-984E-B04B-F8A665A602EB}" srcId="{E31119C9-1B28-2141-A856-DF45FCF2E858}" destId="{52020197-4E11-964F-89D3-CC0AF6C4E512}" srcOrd="2" destOrd="0" parTransId="{A22F0F0F-867B-E141-A0E5-D3689E00E4D2}" sibTransId="{491DE5F1-9131-FA4A-B4D6-164384384D08}"/>
    <dgm:cxn modelId="{B61707FF-3F35-DF49-8976-C28624DE4E89}" type="presOf" srcId="{83D48B69-8CA7-3844-A9F4-5562B67EC430}" destId="{F7C4A7AE-BF98-D546-80A3-1FC283499A4C}" srcOrd="0" destOrd="0" presId="urn:microsoft.com/office/officeart/2008/layout/VerticalCurvedList"/>
    <dgm:cxn modelId="{B6725B67-B5CA-AC48-B1C9-759DD6911669}" type="presOf" srcId="{52020197-4E11-964F-89D3-CC0AF6C4E512}" destId="{B4F94595-D5E8-B04F-B974-F05A4C4E4D43}" srcOrd="0" destOrd="0" presId="urn:microsoft.com/office/officeart/2008/layout/VerticalCurvedList"/>
    <dgm:cxn modelId="{3715C1DF-239E-FC48-A76A-1B4C67E4C76D}" type="presOf" srcId="{CA44A491-F017-6C45-B020-550666E133FF}" destId="{74363B2D-AFB5-6842-9B4C-9919CF06E0E4}" srcOrd="0" destOrd="0" presId="urn:microsoft.com/office/officeart/2008/layout/VerticalCurvedList"/>
    <dgm:cxn modelId="{829846DC-101A-7040-9B0D-6ED53E8BA1E2}" type="presParOf" srcId="{E84E48CE-0D82-D444-A141-4F90FD6C6E53}" destId="{6552FBB9-91BC-5F47-90DC-AB593DCE2DF2}" srcOrd="0" destOrd="0" presId="urn:microsoft.com/office/officeart/2008/layout/VerticalCurvedList"/>
    <dgm:cxn modelId="{0925BD7B-D989-884F-B877-F5979C20B69A}" type="presParOf" srcId="{6552FBB9-91BC-5F47-90DC-AB593DCE2DF2}" destId="{84E88AC6-3010-D043-9870-4CBFB36F9FBD}" srcOrd="0" destOrd="0" presId="urn:microsoft.com/office/officeart/2008/layout/VerticalCurvedList"/>
    <dgm:cxn modelId="{328F4AF0-3719-4640-8B51-E1661C48493C}" type="presParOf" srcId="{84E88AC6-3010-D043-9870-4CBFB36F9FBD}" destId="{1027DBD0-E05C-394B-844E-9B0550086344}" srcOrd="0" destOrd="0" presId="urn:microsoft.com/office/officeart/2008/layout/VerticalCurvedList"/>
    <dgm:cxn modelId="{05D9496D-AD9F-4147-814B-6C4098E5E2A8}" type="presParOf" srcId="{84E88AC6-3010-D043-9870-4CBFB36F9FBD}" destId="{272E8AFC-45EF-7E4C-A665-86F929D7B228}" srcOrd="1" destOrd="0" presId="urn:microsoft.com/office/officeart/2008/layout/VerticalCurvedList"/>
    <dgm:cxn modelId="{A995D99A-17D3-154B-9C29-7789E0A37DE8}" type="presParOf" srcId="{84E88AC6-3010-D043-9870-4CBFB36F9FBD}" destId="{66F10DFE-4773-2C4D-AA3D-0663027213AC}" srcOrd="2" destOrd="0" presId="urn:microsoft.com/office/officeart/2008/layout/VerticalCurvedList"/>
    <dgm:cxn modelId="{62647E43-7F62-5F47-AA49-C7E7F824CF65}" type="presParOf" srcId="{84E88AC6-3010-D043-9870-4CBFB36F9FBD}" destId="{53C82B77-B79E-A946-A177-627F7AE10899}" srcOrd="3" destOrd="0" presId="urn:microsoft.com/office/officeart/2008/layout/VerticalCurvedList"/>
    <dgm:cxn modelId="{14DBDB28-8906-3146-AA7A-2641C86E4D06}" type="presParOf" srcId="{6552FBB9-91BC-5F47-90DC-AB593DCE2DF2}" destId="{46C1EB43-51E4-6E4A-9745-DB03CB9518C0}" srcOrd="1" destOrd="0" presId="urn:microsoft.com/office/officeart/2008/layout/VerticalCurvedList"/>
    <dgm:cxn modelId="{60AF8506-AE8A-6747-89F5-9972C25E8951}" type="presParOf" srcId="{6552FBB9-91BC-5F47-90DC-AB593DCE2DF2}" destId="{ADD2A538-CA33-1B49-9CA7-755E65FDE163}" srcOrd="2" destOrd="0" presId="urn:microsoft.com/office/officeart/2008/layout/VerticalCurvedList"/>
    <dgm:cxn modelId="{8FD4E9D4-15AA-5E45-85A3-50D48BE07057}" type="presParOf" srcId="{ADD2A538-CA33-1B49-9CA7-755E65FDE163}" destId="{FEBAE8D1-858D-EA46-B669-62DF8F0B48BD}" srcOrd="0" destOrd="0" presId="urn:microsoft.com/office/officeart/2008/layout/VerticalCurvedList"/>
    <dgm:cxn modelId="{AFDE155A-1081-A845-B2E1-67617A3180B5}" type="presParOf" srcId="{6552FBB9-91BC-5F47-90DC-AB593DCE2DF2}" destId="{74363B2D-AFB5-6842-9B4C-9919CF06E0E4}" srcOrd="3" destOrd="0" presId="urn:microsoft.com/office/officeart/2008/layout/VerticalCurvedList"/>
    <dgm:cxn modelId="{ACA87FC5-ECC7-B24A-B4AE-A5ADFED2F1C9}" type="presParOf" srcId="{6552FBB9-91BC-5F47-90DC-AB593DCE2DF2}" destId="{CD40E873-995A-3946-95AB-6CB44D06A2B0}" srcOrd="4" destOrd="0" presId="urn:microsoft.com/office/officeart/2008/layout/VerticalCurvedList"/>
    <dgm:cxn modelId="{FDDBF50C-5A0B-554E-8BE2-D3E6C90D0C69}" type="presParOf" srcId="{CD40E873-995A-3946-95AB-6CB44D06A2B0}" destId="{76892386-A572-584B-8E74-8DEEDD75DD93}" srcOrd="0" destOrd="0" presId="urn:microsoft.com/office/officeart/2008/layout/VerticalCurvedList"/>
    <dgm:cxn modelId="{CF9D269F-7BFE-B741-9533-CE0813ABF0AE}" type="presParOf" srcId="{6552FBB9-91BC-5F47-90DC-AB593DCE2DF2}" destId="{B4F94595-D5E8-B04F-B974-F05A4C4E4D43}" srcOrd="5" destOrd="0" presId="urn:microsoft.com/office/officeart/2008/layout/VerticalCurvedList"/>
    <dgm:cxn modelId="{F3FAA94C-8096-5F42-BFD4-F00FBFB9DC85}" type="presParOf" srcId="{6552FBB9-91BC-5F47-90DC-AB593DCE2DF2}" destId="{9FFC1D08-1866-F249-82B3-E1BDFD0B1042}" srcOrd="6" destOrd="0" presId="urn:microsoft.com/office/officeart/2008/layout/VerticalCurvedList"/>
    <dgm:cxn modelId="{F9150B81-9846-DE4A-A28A-0E17D1B5CAC9}" type="presParOf" srcId="{9FFC1D08-1866-F249-82B3-E1BDFD0B1042}" destId="{E4A31823-6513-3543-928B-85910B8EA19E}" srcOrd="0" destOrd="0" presId="urn:microsoft.com/office/officeart/2008/layout/VerticalCurvedList"/>
    <dgm:cxn modelId="{A5C5601F-3545-A045-8CA1-DDA75091A169}" type="presParOf" srcId="{6552FBB9-91BC-5F47-90DC-AB593DCE2DF2}" destId="{F7C4A7AE-BF98-D546-80A3-1FC283499A4C}" srcOrd="7" destOrd="0" presId="urn:microsoft.com/office/officeart/2008/layout/VerticalCurvedList"/>
    <dgm:cxn modelId="{00E1673B-8AF1-D34C-AB3A-6076E950DCD3}" type="presParOf" srcId="{6552FBB9-91BC-5F47-90DC-AB593DCE2DF2}" destId="{1A18D378-BA9E-434D-89AB-6FDD09A8F025}" srcOrd="8" destOrd="0" presId="urn:microsoft.com/office/officeart/2008/layout/VerticalCurvedList"/>
    <dgm:cxn modelId="{401BDB02-5324-334D-8FCF-3B7028882F45}" type="presParOf" srcId="{1A18D378-BA9E-434D-89AB-6FDD09A8F025}" destId="{FBA8F082-7124-BA4C-AD9D-583D27B180FE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31119C9-1B28-2141-A856-DF45FCF2E858}" type="doc">
      <dgm:prSet loTypeId="urn:microsoft.com/office/officeart/2008/layout/VerticalCurvedList" loCatId="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C438A10-464D-C342-8859-492BA3684096}">
      <dgm:prSet phldrT="[Text]"/>
      <dgm:spPr>
        <a:gradFill rotWithShape="0">
          <a:gsLst>
            <a:gs pos="0">
              <a:srgbClr val="A6E32D"/>
            </a:gs>
            <a:gs pos="77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rgbClr val="66D9EF"/>
            </a:gs>
          </a:gsLst>
        </a:gradFill>
      </dgm:spPr>
      <dgm:t>
        <a:bodyPr/>
        <a:lstStyle/>
        <a:p>
          <a:r>
            <a:rPr lang="en-US" dirty="0" smtClean="0">
              <a:solidFill>
                <a:schemeClr val="bg2">
                  <a:lumMod val="50000"/>
                </a:schemeClr>
              </a:solidFill>
            </a:rPr>
            <a:t>Citation LDA: Understanding Evolution of Research Themes</a:t>
          </a:r>
          <a:endParaRPr lang="en-US" dirty="0">
            <a:solidFill>
              <a:schemeClr val="bg2">
                <a:lumMod val="50000"/>
              </a:schemeClr>
            </a:solidFill>
          </a:endParaRPr>
        </a:p>
      </dgm:t>
    </dgm:pt>
    <dgm:pt modelId="{3D4A8AFD-EF2E-0B4B-B956-2D809828B02D}" type="parTrans" cxnId="{74865852-03A0-D549-A626-D552E416A25E}">
      <dgm:prSet/>
      <dgm:spPr/>
      <dgm:t>
        <a:bodyPr/>
        <a:lstStyle/>
        <a:p>
          <a:endParaRPr lang="en-US"/>
        </a:p>
      </dgm:t>
    </dgm:pt>
    <dgm:pt modelId="{54D51C02-59A7-4D40-881D-E5ECC0FC5F38}" type="sibTrans" cxnId="{74865852-03A0-D549-A626-D552E416A25E}">
      <dgm:prSet/>
      <dgm:spPr/>
      <dgm:t>
        <a:bodyPr/>
        <a:lstStyle/>
        <a:p>
          <a:endParaRPr lang="en-US"/>
        </a:p>
      </dgm:t>
    </dgm:pt>
    <dgm:pt modelId="{52020197-4E11-964F-89D3-CC0AF6C4E512}">
      <dgm:prSet phldrT="[Text]"/>
      <dgm:spPr>
        <a:gradFill rotWithShape="0">
          <a:gsLst>
            <a:gs pos="0">
              <a:srgbClr val="66D9EF"/>
            </a:gs>
            <a:gs pos="66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rgbClr val="A6E32D"/>
            </a:gs>
          </a:gsLst>
        </a:gradFill>
      </dgm:spPr>
      <dgm:t>
        <a:bodyPr/>
        <a:lstStyle/>
        <a:p>
          <a:r>
            <a:rPr lang="en-US" smtClean="0">
              <a:solidFill>
                <a:schemeClr val="bg2">
                  <a:lumMod val="50000"/>
                </a:schemeClr>
              </a:solidFill>
            </a:rPr>
            <a:t>Dual</a:t>
          </a:r>
          <a:r>
            <a:rPr lang="en-US" baseline="0" smtClean="0">
              <a:solidFill>
                <a:schemeClr val="bg2">
                  <a:lumMod val="50000"/>
                </a:schemeClr>
              </a:solidFill>
            </a:rPr>
            <a:t> Clustering Maximum Entropy</a:t>
          </a:r>
          <a:endParaRPr lang="en-US" dirty="0">
            <a:solidFill>
              <a:schemeClr val="bg2">
                <a:lumMod val="50000"/>
              </a:schemeClr>
            </a:solidFill>
          </a:endParaRPr>
        </a:p>
      </dgm:t>
    </dgm:pt>
    <dgm:pt modelId="{A22F0F0F-867B-E141-A0E5-D3689E00E4D2}" type="parTrans" cxnId="{0110A051-869E-984E-B04B-F8A665A602EB}">
      <dgm:prSet/>
      <dgm:spPr/>
      <dgm:t>
        <a:bodyPr/>
        <a:lstStyle/>
        <a:p>
          <a:endParaRPr lang="en-US"/>
        </a:p>
      </dgm:t>
    </dgm:pt>
    <dgm:pt modelId="{491DE5F1-9131-FA4A-B4D6-164384384D08}" type="sibTrans" cxnId="{0110A051-869E-984E-B04B-F8A665A602EB}">
      <dgm:prSet/>
      <dgm:spPr/>
      <dgm:t>
        <a:bodyPr/>
        <a:lstStyle/>
        <a:p>
          <a:endParaRPr lang="en-US"/>
        </a:p>
      </dgm:t>
    </dgm:pt>
    <dgm:pt modelId="{83D48B69-8CA7-3844-A9F4-5562B67EC430}">
      <dgm:prSet phldrT="[Text]"/>
      <dgm:spPr>
        <a:gradFill rotWithShape="0">
          <a:gsLst>
            <a:gs pos="0">
              <a:srgbClr val="66D9EF"/>
            </a:gs>
            <a:gs pos="66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rgbClr val="A6E32D"/>
            </a:gs>
          </a:gsLst>
        </a:gradFill>
      </dgm:spPr>
      <dgm:t>
        <a:bodyPr/>
        <a:lstStyle/>
        <a:p>
          <a:r>
            <a:rPr lang="en-US" dirty="0" smtClean="0">
              <a:solidFill>
                <a:schemeClr val="bg2">
                  <a:lumMod val="50000"/>
                </a:schemeClr>
              </a:solidFill>
            </a:rPr>
            <a:t>PLANS: Phrasal Latent Allocation with Negative Sampling</a:t>
          </a:r>
          <a:endParaRPr lang="en-US" dirty="0">
            <a:solidFill>
              <a:schemeClr val="bg2">
                <a:lumMod val="50000"/>
              </a:schemeClr>
            </a:solidFill>
          </a:endParaRPr>
        </a:p>
      </dgm:t>
    </dgm:pt>
    <dgm:pt modelId="{3C61E9DC-121C-C847-8014-8345E6AB1535}" type="parTrans" cxnId="{A038B61D-4D89-2840-AD84-BB9EE7FD5C4E}">
      <dgm:prSet/>
      <dgm:spPr/>
      <dgm:t>
        <a:bodyPr/>
        <a:lstStyle/>
        <a:p>
          <a:endParaRPr lang="en-US"/>
        </a:p>
      </dgm:t>
    </dgm:pt>
    <dgm:pt modelId="{73AC6888-D29A-9147-9344-1D9A1C44DE50}" type="sibTrans" cxnId="{A038B61D-4D89-2840-AD84-BB9EE7FD5C4E}">
      <dgm:prSet/>
      <dgm:spPr/>
      <dgm:t>
        <a:bodyPr/>
        <a:lstStyle/>
        <a:p>
          <a:endParaRPr lang="en-US"/>
        </a:p>
      </dgm:t>
    </dgm:pt>
    <dgm:pt modelId="{CA44A491-F017-6C45-B020-550666E133FF}">
      <dgm:prSet/>
      <dgm:spPr>
        <a:gradFill rotWithShape="0">
          <a:gsLst>
            <a:gs pos="0">
              <a:srgbClr val="A6E32D"/>
            </a:gs>
            <a:gs pos="77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rgbClr val="66D9EF"/>
            </a:gs>
          </a:gsLst>
        </a:gradFill>
      </dgm:spPr>
      <dgm:t>
        <a:bodyPr/>
        <a:lstStyle/>
        <a:p>
          <a:r>
            <a:rPr lang="en-US" dirty="0" err="1" smtClean="0">
              <a:solidFill>
                <a:srgbClr val="FF0000"/>
              </a:solidFill>
            </a:rPr>
            <a:t>Thurstonian</a:t>
          </a:r>
          <a:r>
            <a:rPr lang="en-US" dirty="0" smtClean="0">
              <a:solidFill>
                <a:srgbClr val="FF0000"/>
              </a:solidFill>
            </a:rPr>
            <a:t> Pairwise Preference</a:t>
          </a:r>
          <a:endParaRPr lang="en-US" dirty="0">
            <a:solidFill>
              <a:srgbClr val="FF0000"/>
            </a:solidFill>
          </a:endParaRPr>
        </a:p>
      </dgm:t>
    </dgm:pt>
    <dgm:pt modelId="{52D27EDA-F659-EE40-B677-116206F003E7}" type="parTrans" cxnId="{EFF46E34-FF29-574A-B6FE-486FD222A94C}">
      <dgm:prSet/>
      <dgm:spPr/>
      <dgm:t>
        <a:bodyPr/>
        <a:lstStyle/>
        <a:p>
          <a:endParaRPr lang="en-US"/>
        </a:p>
      </dgm:t>
    </dgm:pt>
    <dgm:pt modelId="{D1E93251-68A8-6B43-A655-B4BD054A195A}" type="sibTrans" cxnId="{EFF46E34-FF29-574A-B6FE-486FD222A94C}">
      <dgm:prSet/>
      <dgm:spPr/>
      <dgm:t>
        <a:bodyPr/>
        <a:lstStyle/>
        <a:p>
          <a:endParaRPr lang="en-US"/>
        </a:p>
      </dgm:t>
    </dgm:pt>
    <dgm:pt modelId="{E84E48CE-0D82-D444-A141-4F90FD6C6E53}" type="pres">
      <dgm:prSet presAssocID="{E31119C9-1B28-2141-A856-DF45FCF2E858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6552FBB9-91BC-5F47-90DC-AB593DCE2DF2}" type="pres">
      <dgm:prSet presAssocID="{E31119C9-1B28-2141-A856-DF45FCF2E858}" presName="Name1" presStyleCnt="0"/>
      <dgm:spPr/>
    </dgm:pt>
    <dgm:pt modelId="{84E88AC6-3010-D043-9870-4CBFB36F9FBD}" type="pres">
      <dgm:prSet presAssocID="{E31119C9-1B28-2141-A856-DF45FCF2E858}" presName="cycle" presStyleCnt="0"/>
      <dgm:spPr/>
    </dgm:pt>
    <dgm:pt modelId="{1027DBD0-E05C-394B-844E-9B0550086344}" type="pres">
      <dgm:prSet presAssocID="{E31119C9-1B28-2141-A856-DF45FCF2E858}" presName="srcNode" presStyleLbl="node1" presStyleIdx="0" presStyleCnt="4"/>
      <dgm:spPr/>
    </dgm:pt>
    <dgm:pt modelId="{272E8AFC-45EF-7E4C-A665-86F929D7B228}" type="pres">
      <dgm:prSet presAssocID="{E31119C9-1B28-2141-A856-DF45FCF2E858}" presName="conn" presStyleLbl="parChTrans1D2" presStyleIdx="0" presStyleCnt="1"/>
      <dgm:spPr/>
      <dgm:t>
        <a:bodyPr/>
        <a:lstStyle/>
        <a:p>
          <a:endParaRPr lang="en-US"/>
        </a:p>
      </dgm:t>
    </dgm:pt>
    <dgm:pt modelId="{66F10DFE-4773-2C4D-AA3D-0663027213AC}" type="pres">
      <dgm:prSet presAssocID="{E31119C9-1B28-2141-A856-DF45FCF2E858}" presName="extraNode" presStyleLbl="node1" presStyleIdx="0" presStyleCnt="4"/>
      <dgm:spPr/>
    </dgm:pt>
    <dgm:pt modelId="{53C82B77-B79E-A946-A177-627F7AE10899}" type="pres">
      <dgm:prSet presAssocID="{E31119C9-1B28-2141-A856-DF45FCF2E858}" presName="dstNode" presStyleLbl="node1" presStyleIdx="0" presStyleCnt="4"/>
      <dgm:spPr/>
    </dgm:pt>
    <dgm:pt modelId="{46C1EB43-51E4-6E4A-9745-DB03CB9518C0}" type="pres">
      <dgm:prSet presAssocID="{5C438A10-464D-C342-8859-492BA3684096}" presName="text_1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DD2A538-CA33-1B49-9CA7-755E65FDE163}" type="pres">
      <dgm:prSet presAssocID="{5C438A10-464D-C342-8859-492BA3684096}" presName="accent_1" presStyleCnt="0"/>
      <dgm:spPr/>
    </dgm:pt>
    <dgm:pt modelId="{FEBAE8D1-858D-EA46-B669-62DF8F0B48BD}" type="pres">
      <dgm:prSet presAssocID="{5C438A10-464D-C342-8859-492BA3684096}" presName="accentRepeatNode" presStyleLbl="solidFgAcc1" presStyleIdx="0" presStyleCnt="4"/>
      <dgm:spPr>
        <a:blipFill rotWithShape="0">
          <a:blip xmlns:r="http://schemas.openxmlformats.org/officeDocument/2006/relationships" r:embed="rId1"/>
          <a:stretch>
            <a:fillRect l="-16000" r="-16000"/>
          </a:stretch>
        </a:blipFill>
      </dgm:spPr>
    </dgm:pt>
    <dgm:pt modelId="{74363B2D-AFB5-6842-9B4C-9919CF06E0E4}" type="pres">
      <dgm:prSet presAssocID="{CA44A491-F017-6C45-B020-550666E133FF}" presName="text_2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D40E873-995A-3946-95AB-6CB44D06A2B0}" type="pres">
      <dgm:prSet presAssocID="{CA44A491-F017-6C45-B020-550666E133FF}" presName="accent_2" presStyleCnt="0"/>
      <dgm:spPr/>
    </dgm:pt>
    <dgm:pt modelId="{76892386-A572-584B-8E74-8DEEDD75DD93}" type="pres">
      <dgm:prSet presAssocID="{CA44A491-F017-6C45-B020-550666E133FF}" presName="accentRepeatNode" presStyleLbl="solidFgAcc1" presStyleIdx="1" presStyleCnt="4"/>
      <dgm:spPr>
        <a:blipFill dpi="0" rotWithShape="0">
          <a:blip xmlns:r="http://schemas.openxmlformats.org/officeDocument/2006/relationships" r:embed="rId2"/>
          <a:srcRect/>
          <a:stretch>
            <a:fillRect l="-8926" r="-23074"/>
          </a:stretch>
        </a:blipFill>
      </dgm:spPr>
    </dgm:pt>
    <dgm:pt modelId="{B4F94595-D5E8-B04F-B974-F05A4C4E4D43}" type="pres">
      <dgm:prSet presAssocID="{52020197-4E11-964F-89D3-CC0AF6C4E512}" presName="text_3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FFC1D08-1866-F249-82B3-E1BDFD0B1042}" type="pres">
      <dgm:prSet presAssocID="{52020197-4E11-964F-89D3-CC0AF6C4E512}" presName="accent_3" presStyleCnt="0"/>
      <dgm:spPr/>
    </dgm:pt>
    <dgm:pt modelId="{E4A31823-6513-3543-928B-85910B8EA19E}" type="pres">
      <dgm:prSet presAssocID="{52020197-4E11-964F-89D3-CC0AF6C4E512}" presName="accentRepeatNode" presStyleLbl="solidFgAcc1" presStyleIdx="2" presStyleCnt="4"/>
      <dgm:spPr>
        <a:blipFill dpi="0" rotWithShape="0">
          <a:blip xmlns:r="http://schemas.openxmlformats.org/officeDocument/2006/relationships" r:embed="rId3"/>
          <a:srcRect/>
          <a:stretch>
            <a:fillRect l="-20744" t="-3059" r="-6596" b="-3059"/>
          </a:stretch>
        </a:blipFill>
      </dgm:spPr>
    </dgm:pt>
    <dgm:pt modelId="{F7C4A7AE-BF98-D546-80A3-1FC283499A4C}" type="pres">
      <dgm:prSet presAssocID="{83D48B69-8CA7-3844-A9F4-5562B67EC430}" presName="text_4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A18D378-BA9E-434D-89AB-6FDD09A8F025}" type="pres">
      <dgm:prSet presAssocID="{83D48B69-8CA7-3844-A9F4-5562B67EC430}" presName="accent_4" presStyleCnt="0"/>
      <dgm:spPr/>
    </dgm:pt>
    <dgm:pt modelId="{FBA8F082-7124-BA4C-AD9D-583D27B180FE}" type="pres">
      <dgm:prSet presAssocID="{83D48B69-8CA7-3844-A9F4-5562B67EC430}" presName="accentRepeatNode" presStyleLbl="solidFgAcc1" presStyleIdx="3" presStyleCnt="4"/>
      <dgm:spPr>
        <a:blipFill dpi="0" rotWithShape="0">
          <a:blip xmlns:r="http://schemas.openxmlformats.org/officeDocument/2006/relationships" r:embed="rId4"/>
          <a:srcRect/>
          <a:stretch>
            <a:fillRect l="-10134" t="479" r="-24281" b="479"/>
          </a:stretch>
        </a:blipFill>
      </dgm:spPr>
    </dgm:pt>
  </dgm:ptLst>
  <dgm:cxnLst>
    <dgm:cxn modelId="{169EB1CB-6AFA-F54E-B55E-AAA394A38ADE}" type="presOf" srcId="{54D51C02-59A7-4D40-881D-E5ECC0FC5F38}" destId="{272E8AFC-45EF-7E4C-A665-86F929D7B228}" srcOrd="0" destOrd="0" presId="urn:microsoft.com/office/officeart/2008/layout/VerticalCurvedList"/>
    <dgm:cxn modelId="{B87F13F1-BD4F-D34A-9DFC-33991D61169A}" type="presOf" srcId="{5C438A10-464D-C342-8859-492BA3684096}" destId="{46C1EB43-51E4-6E4A-9745-DB03CB9518C0}" srcOrd="0" destOrd="0" presId="urn:microsoft.com/office/officeart/2008/layout/VerticalCurvedList"/>
    <dgm:cxn modelId="{EFF46E34-FF29-574A-B6FE-486FD222A94C}" srcId="{E31119C9-1B28-2141-A856-DF45FCF2E858}" destId="{CA44A491-F017-6C45-B020-550666E133FF}" srcOrd="1" destOrd="0" parTransId="{52D27EDA-F659-EE40-B677-116206F003E7}" sibTransId="{D1E93251-68A8-6B43-A655-B4BD054A195A}"/>
    <dgm:cxn modelId="{72EF1A45-2AD4-6C4D-B957-4C0AD69662DB}" type="presOf" srcId="{E31119C9-1B28-2141-A856-DF45FCF2E858}" destId="{E84E48CE-0D82-D444-A141-4F90FD6C6E53}" srcOrd="0" destOrd="0" presId="urn:microsoft.com/office/officeart/2008/layout/VerticalCurvedList"/>
    <dgm:cxn modelId="{6921BCA5-945A-7744-998D-A7615D351D60}" type="presOf" srcId="{83D48B69-8CA7-3844-A9F4-5562B67EC430}" destId="{F7C4A7AE-BF98-D546-80A3-1FC283499A4C}" srcOrd="0" destOrd="0" presId="urn:microsoft.com/office/officeart/2008/layout/VerticalCurvedList"/>
    <dgm:cxn modelId="{A038B61D-4D89-2840-AD84-BB9EE7FD5C4E}" srcId="{E31119C9-1B28-2141-A856-DF45FCF2E858}" destId="{83D48B69-8CA7-3844-A9F4-5562B67EC430}" srcOrd="3" destOrd="0" parTransId="{3C61E9DC-121C-C847-8014-8345E6AB1535}" sibTransId="{73AC6888-D29A-9147-9344-1D9A1C44DE50}"/>
    <dgm:cxn modelId="{A3DADAFB-D1CD-3A44-961C-081497B2F945}" type="presOf" srcId="{52020197-4E11-964F-89D3-CC0AF6C4E512}" destId="{B4F94595-D5E8-B04F-B974-F05A4C4E4D43}" srcOrd="0" destOrd="0" presId="urn:microsoft.com/office/officeart/2008/layout/VerticalCurvedList"/>
    <dgm:cxn modelId="{74865852-03A0-D549-A626-D552E416A25E}" srcId="{E31119C9-1B28-2141-A856-DF45FCF2E858}" destId="{5C438A10-464D-C342-8859-492BA3684096}" srcOrd="0" destOrd="0" parTransId="{3D4A8AFD-EF2E-0B4B-B956-2D809828B02D}" sibTransId="{54D51C02-59A7-4D40-881D-E5ECC0FC5F38}"/>
    <dgm:cxn modelId="{0110A051-869E-984E-B04B-F8A665A602EB}" srcId="{E31119C9-1B28-2141-A856-DF45FCF2E858}" destId="{52020197-4E11-964F-89D3-CC0AF6C4E512}" srcOrd="2" destOrd="0" parTransId="{A22F0F0F-867B-E141-A0E5-D3689E00E4D2}" sibTransId="{491DE5F1-9131-FA4A-B4D6-164384384D08}"/>
    <dgm:cxn modelId="{8AB53D44-E10E-7F4D-9141-F4ABB07EE44E}" type="presOf" srcId="{CA44A491-F017-6C45-B020-550666E133FF}" destId="{74363B2D-AFB5-6842-9B4C-9919CF06E0E4}" srcOrd="0" destOrd="0" presId="urn:microsoft.com/office/officeart/2008/layout/VerticalCurvedList"/>
    <dgm:cxn modelId="{66ED5BD0-BE49-FF45-8769-02DC1B28BE60}" type="presParOf" srcId="{E84E48CE-0D82-D444-A141-4F90FD6C6E53}" destId="{6552FBB9-91BC-5F47-90DC-AB593DCE2DF2}" srcOrd="0" destOrd="0" presId="urn:microsoft.com/office/officeart/2008/layout/VerticalCurvedList"/>
    <dgm:cxn modelId="{F4ACC91F-F5B7-5F4D-AB94-EC36E1095311}" type="presParOf" srcId="{6552FBB9-91BC-5F47-90DC-AB593DCE2DF2}" destId="{84E88AC6-3010-D043-9870-4CBFB36F9FBD}" srcOrd="0" destOrd="0" presId="urn:microsoft.com/office/officeart/2008/layout/VerticalCurvedList"/>
    <dgm:cxn modelId="{A65BA425-24C3-8647-AD62-7EF39272D122}" type="presParOf" srcId="{84E88AC6-3010-D043-9870-4CBFB36F9FBD}" destId="{1027DBD0-E05C-394B-844E-9B0550086344}" srcOrd="0" destOrd="0" presId="urn:microsoft.com/office/officeart/2008/layout/VerticalCurvedList"/>
    <dgm:cxn modelId="{80971200-46FA-924B-BC28-692406B62B9B}" type="presParOf" srcId="{84E88AC6-3010-D043-9870-4CBFB36F9FBD}" destId="{272E8AFC-45EF-7E4C-A665-86F929D7B228}" srcOrd="1" destOrd="0" presId="urn:microsoft.com/office/officeart/2008/layout/VerticalCurvedList"/>
    <dgm:cxn modelId="{AF85CE28-6291-1E44-8E14-03BBBE088B31}" type="presParOf" srcId="{84E88AC6-3010-D043-9870-4CBFB36F9FBD}" destId="{66F10DFE-4773-2C4D-AA3D-0663027213AC}" srcOrd="2" destOrd="0" presId="urn:microsoft.com/office/officeart/2008/layout/VerticalCurvedList"/>
    <dgm:cxn modelId="{D1FB9837-CD18-C248-B468-BDF4F62AA213}" type="presParOf" srcId="{84E88AC6-3010-D043-9870-4CBFB36F9FBD}" destId="{53C82B77-B79E-A946-A177-627F7AE10899}" srcOrd="3" destOrd="0" presId="urn:microsoft.com/office/officeart/2008/layout/VerticalCurvedList"/>
    <dgm:cxn modelId="{7D893837-B610-C742-B5CD-5EFB40C1C82D}" type="presParOf" srcId="{6552FBB9-91BC-5F47-90DC-AB593DCE2DF2}" destId="{46C1EB43-51E4-6E4A-9745-DB03CB9518C0}" srcOrd="1" destOrd="0" presId="urn:microsoft.com/office/officeart/2008/layout/VerticalCurvedList"/>
    <dgm:cxn modelId="{42BFF5E1-1491-2445-8E55-80C64747E575}" type="presParOf" srcId="{6552FBB9-91BC-5F47-90DC-AB593DCE2DF2}" destId="{ADD2A538-CA33-1B49-9CA7-755E65FDE163}" srcOrd="2" destOrd="0" presId="urn:microsoft.com/office/officeart/2008/layout/VerticalCurvedList"/>
    <dgm:cxn modelId="{CA58439F-E494-2C45-AEEC-EEDF193F0C16}" type="presParOf" srcId="{ADD2A538-CA33-1B49-9CA7-755E65FDE163}" destId="{FEBAE8D1-858D-EA46-B669-62DF8F0B48BD}" srcOrd="0" destOrd="0" presId="urn:microsoft.com/office/officeart/2008/layout/VerticalCurvedList"/>
    <dgm:cxn modelId="{E18EFF95-9434-7649-A079-C6253029E7E6}" type="presParOf" srcId="{6552FBB9-91BC-5F47-90DC-AB593DCE2DF2}" destId="{74363B2D-AFB5-6842-9B4C-9919CF06E0E4}" srcOrd="3" destOrd="0" presId="urn:microsoft.com/office/officeart/2008/layout/VerticalCurvedList"/>
    <dgm:cxn modelId="{69A143F8-F5C8-A746-AF78-047F3AE41B0B}" type="presParOf" srcId="{6552FBB9-91BC-5F47-90DC-AB593DCE2DF2}" destId="{CD40E873-995A-3946-95AB-6CB44D06A2B0}" srcOrd="4" destOrd="0" presId="urn:microsoft.com/office/officeart/2008/layout/VerticalCurvedList"/>
    <dgm:cxn modelId="{030E4DD5-C3E7-5D44-A682-3BF10AB9A688}" type="presParOf" srcId="{CD40E873-995A-3946-95AB-6CB44D06A2B0}" destId="{76892386-A572-584B-8E74-8DEEDD75DD93}" srcOrd="0" destOrd="0" presId="urn:microsoft.com/office/officeart/2008/layout/VerticalCurvedList"/>
    <dgm:cxn modelId="{C3A0FA3E-2B3A-6740-B4EC-87497A1D4640}" type="presParOf" srcId="{6552FBB9-91BC-5F47-90DC-AB593DCE2DF2}" destId="{B4F94595-D5E8-B04F-B974-F05A4C4E4D43}" srcOrd="5" destOrd="0" presId="urn:microsoft.com/office/officeart/2008/layout/VerticalCurvedList"/>
    <dgm:cxn modelId="{A49A8039-F08C-2C4B-BD62-AFA8CE2AB450}" type="presParOf" srcId="{6552FBB9-91BC-5F47-90DC-AB593DCE2DF2}" destId="{9FFC1D08-1866-F249-82B3-E1BDFD0B1042}" srcOrd="6" destOrd="0" presId="urn:microsoft.com/office/officeart/2008/layout/VerticalCurvedList"/>
    <dgm:cxn modelId="{F4F0B674-8AD3-7C4C-9C14-3C5873F5615B}" type="presParOf" srcId="{9FFC1D08-1866-F249-82B3-E1BDFD0B1042}" destId="{E4A31823-6513-3543-928B-85910B8EA19E}" srcOrd="0" destOrd="0" presId="urn:microsoft.com/office/officeart/2008/layout/VerticalCurvedList"/>
    <dgm:cxn modelId="{0270C8E4-BC45-014C-AD2D-697A3915DA3A}" type="presParOf" srcId="{6552FBB9-91BC-5F47-90DC-AB593DCE2DF2}" destId="{F7C4A7AE-BF98-D546-80A3-1FC283499A4C}" srcOrd="7" destOrd="0" presId="urn:microsoft.com/office/officeart/2008/layout/VerticalCurvedList"/>
    <dgm:cxn modelId="{D25DA471-F69C-0E42-AA1F-E9088019B06C}" type="presParOf" srcId="{6552FBB9-91BC-5F47-90DC-AB593DCE2DF2}" destId="{1A18D378-BA9E-434D-89AB-6FDD09A8F025}" srcOrd="8" destOrd="0" presId="urn:microsoft.com/office/officeart/2008/layout/VerticalCurvedList"/>
    <dgm:cxn modelId="{03C1E78D-7598-C444-B21E-67C8CB80F54B}" type="presParOf" srcId="{1A18D378-BA9E-434D-89AB-6FDD09A8F025}" destId="{FBA8F082-7124-BA4C-AD9D-583D27B180FE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B53F883-A896-944E-AFBB-B540E4A89E3F}" type="doc">
      <dgm:prSet loTypeId="urn:microsoft.com/office/officeart/2005/8/layout/process1" loCatId="" qsTypeId="urn:microsoft.com/office/officeart/2005/8/quickstyle/simple5" qsCatId="simple" csTypeId="urn:microsoft.com/office/officeart/2005/8/colors/accent3_2" csCatId="accent3" phldr="1"/>
      <dgm:spPr/>
    </dgm:pt>
    <dgm:pt modelId="{BF23FE4E-4CB4-5E49-9BCC-2C15E4A61802}">
      <dgm:prSet phldrT="[Text]" custT="1"/>
      <dgm:spPr>
        <a:gradFill rotWithShape="0">
          <a:gsLst>
            <a:gs pos="0">
              <a:schemeClr val="tx1">
                <a:lumMod val="85000"/>
                <a:lumOff val="15000"/>
              </a:schemeClr>
            </a:gs>
            <a:gs pos="55000">
              <a:schemeClr val="tx1">
                <a:lumMod val="65000"/>
                <a:lumOff val="35000"/>
              </a:schemeClr>
            </a:gs>
            <a:gs pos="100000">
              <a:schemeClr val="tx1"/>
            </a:gs>
          </a:gsLst>
          <a:lin ang="5400000" scaled="0"/>
        </a:gradFill>
      </dgm:spPr>
      <dgm:t>
        <a:bodyPr/>
        <a:lstStyle/>
        <a:p>
          <a:r>
            <a:rPr lang="en-US" sz="2000" dirty="0" smtClean="0">
              <a:solidFill>
                <a:schemeClr val="bg1"/>
              </a:solidFill>
            </a:rPr>
            <a:t>a </a:t>
          </a:r>
          <a:r>
            <a:rPr lang="en-US" sz="2400" i="1" dirty="0" smtClean="0">
              <a:solidFill>
                <a:srgbClr val="F82A71"/>
              </a:solidFill>
            </a:rPr>
            <a:t>Complicated</a:t>
          </a:r>
          <a:r>
            <a:rPr lang="en-US" sz="2400" dirty="0" smtClean="0">
              <a:solidFill>
                <a:srgbClr val="F82A71"/>
              </a:solidFill>
            </a:rPr>
            <a:t> </a:t>
          </a:r>
          <a:r>
            <a:rPr lang="en-US" sz="2000" dirty="0" smtClean="0">
              <a:solidFill>
                <a:schemeClr val="bg1"/>
              </a:solidFill>
            </a:rPr>
            <a:t>Problem </a:t>
          </a:r>
          <a:endParaRPr lang="en-US" sz="2000" dirty="0">
            <a:solidFill>
              <a:schemeClr val="bg1"/>
            </a:solidFill>
          </a:endParaRPr>
        </a:p>
      </dgm:t>
    </dgm:pt>
    <dgm:pt modelId="{346B5F83-CAB1-0942-A999-294818F52E82}" type="parTrans" cxnId="{BA27B0E1-E305-8044-BADB-21128266D4AC}">
      <dgm:prSet/>
      <dgm:spPr/>
      <dgm:t>
        <a:bodyPr/>
        <a:lstStyle/>
        <a:p>
          <a:endParaRPr lang="en-US"/>
        </a:p>
      </dgm:t>
    </dgm:pt>
    <dgm:pt modelId="{08A7F106-3F79-B64E-ABCD-9B2144C54E9F}" type="sibTrans" cxnId="{BA27B0E1-E305-8044-BADB-21128266D4AC}">
      <dgm:prSet/>
      <dgm:spPr/>
      <dgm:t>
        <a:bodyPr/>
        <a:lstStyle/>
        <a:p>
          <a:endParaRPr lang="en-US"/>
        </a:p>
      </dgm:t>
    </dgm:pt>
    <dgm:pt modelId="{6A2E021D-641D-BC4C-8295-EEF00EE2C0B3}">
      <dgm:prSet phldrT="[Text]" custT="1"/>
      <dgm:spPr>
        <a:gradFill rotWithShape="0">
          <a:gsLst>
            <a:gs pos="0">
              <a:schemeClr val="tx1">
                <a:lumMod val="85000"/>
                <a:lumOff val="15000"/>
              </a:schemeClr>
            </a:gs>
            <a:gs pos="55000">
              <a:schemeClr val="tx1">
                <a:lumMod val="65000"/>
                <a:lumOff val="35000"/>
              </a:schemeClr>
            </a:gs>
            <a:gs pos="100000">
              <a:schemeClr val="tx1"/>
            </a:gs>
          </a:gsLst>
          <a:lin ang="5400000" scaled="0"/>
        </a:gradFill>
      </dgm:spPr>
      <dgm:t>
        <a:bodyPr/>
        <a:lstStyle/>
        <a:p>
          <a:r>
            <a:rPr lang="en-US" sz="2200" dirty="0" smtClean="0"/>
            <a:t>a Series of </a:t>
          </a:r>
          <a:r>
            <a:rPr lang="en-US" sz="2400" i="1" dirty="0" smtClean="0">
              <a:solidFill>
                <a:srgbClr val="F82A71"/>
              </a:solidFill>
            </a:rPr>
            <a:t>Smaller and Easier</a:t>
          </a:r>
          <a:r>
            <a:rPr lang="en-US" sz="2400" i="1" dirty="0" smtClean="0"/>
            <a:t> </a:t>
          </a:r>
          <a:r>
            <a:rPr lang="en-US" sz="2200" dirty="0" smtClean="0"/>
            <a:t>Tasks </a:t>
          </a:r>
          <a:endParaRPr lang="en-US" sz="2200" dirty="0"/>
        </a:p>
      </dgm:t>
    </dgm:pt>
    <dgm:pt modelId="{D1E07626-D9E8-0944-9000-A31466008261}" type="parTrans" cxnId="{87A6D0CB-0A28-ED47-B51F-8418386F58C9}">
      <dgm:prSet/>
      <dgm:spPr/>
      <dgm:t>
        <a:bodyPr/>
        <a:lstStyle/>
        <a:p>
          <a:endParaRPr lang="en-US"/>
        </a:p>
      </dgm:t>
    </dgm:pt>
    <dgm:pt modelId="{54B9259A-A8B9-7543-80C3-44A9089DFA28}" type="sibTrans" cxnId="{87A6D0CB-0A28-ED47-B51F-8418386F58C9}">
      <dgm:prSet/>
      <dgm:spPr/>
      <dgm:t>
        <a:bodyPr/>
        <a:lstStyle/>
        <a:p>
          <a:endParaRPr lang="en-US"/>
        </a:p>
      </dgm:t>
    </dgm:pt>
    <dgm:pt modelId="{BCC9ADB9-6246-3346-A56B-01F1726DE229}" type="pres">
      <dgm:prSet presAssocID="{FB53F883-A896-944E-AFBB-B540E4A89E3F}" presName="Name0" presStyleCnt="0">
        <dgm:presLayoutVars>
          <dgm:dir/>
          <dgm:resizeHandles val="exact"/>
        </dgm:presLayoutVars>
      </dgm:prSet>
      <dgm:spPr/>
    </dgm:pt>
    <dgm:pt modelId="{9D509909-2473-D949-8C5F-6F8C30709427}" type="pres">
      <dgm:prSet presAssocID="{BF23FE4E-4CB4-5E49-9BCC-2C15E4A61802}" presName="node" presStyleLbl="node1" presStyleIdx="0" presStyleCnt="2" custScaleX="11500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759D0A4-ECFD-8F40-97E0-A9CD52A7FC4D}" type="pres">
      <dgm:prSet presAssocID="{08A7F106-3F79-B64E-ABCD-9B2144C54E9F}" presName="sibTrans" presStyleLbl="sibTrans2D1" presStyleIdx="0" presStyleCnt="1" custScaleX="146807" custScaleY="92374"/>
      <dgm:spPr/>
      <dgm:t>
        <a:bodyPr/>
        <a:lstStyle/>
        <a:p>
          <a:endParaRPr lang="en-US"/>
        </a:p>
      </dgm:t>
    </dgm:pt>
    <dgm:pt modelId="{01B7C516-69D5-734A-8A1B-83C4E355BBF6}" type="pres">
      <dgm:prSet presAssocID="{08A7F106-3F79-B64E-ABCD-9B2144C54E9F}" presName="connectorText" presStyleLbl="sibTrans2D1" presStyleIdx="0" presStyleCnt="1"/>
      <dgm:spPr/>
      <dgm:t>
        <a:bodyPr/>
        <a:lstStyle/>
        <a:p>
          <a:endParaRPr lang="en-US"/>
        </a:p>
      </dgm:t>
    </dgm:pt>
    <dgm:pt modelId="{01DA41EA-8861-8B4A-8301-339990D1B56B}" type="pres">
      <dgm:prSet presAssocID="{6A2E021D-641D-BC4C-8295-EEF00EE2C0B3}" presName="node" presStyleLbl="node1" presStyleIdx="1" presStyleCnt="2" custScaleX="15440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AD8BEAD-C8BE-F442-A2D1-4C76B5D0E449}" type="presOf" srcId="{08A7F106-3F79-B64E-ABCD-9B2144C54E9F}" destId="{5759D0A4-ECFD-8F40-97E0-A9CD52A7FC4D}" srcOrd="0" destOrd="0" presId="urn:microsoft.com/office/officeart/2005/8/layout/process1"/>
    <dgm:cxn modelId="{3584870C-EC61-A448-8087-9A06821A3049}" type="presOf" srcId="{6A2E021D-641D-BC4C-8295-EEF00EE2C0B3}" destId="{01DA41EA-8861-8B4A-8301-339990D1B56B}" srcOrd="0" destOrd="0" presId="urn:microsoft.com/office/officeart/2005/8/layout/process1"/>
    <dgm:cxn modelId="{FD297670-E032-0D41-A33D-70C683875852}" type="presOf" srcId="{BF23FE4E-4CB4-5E49-9BCC-2C15E4A61802}" destId="{9D509909-2473-D949-8C5F-6F8C30709427}" srcOrd="0" destOrd="0" presId="urn:microsoft.com/office/officeart/2005/8/layout/process1"/>
    <dgm:cxn modelId="{96CCFE8F-8D89-A84B-B933-AC7882DDA694}" type="presOf" srcId="{FB53F883-A896-944E-AFBB-B540E4A89E3F}" destId="{BCC9ADB9-6246-3346-A56B-01F1726DE229}" srcOrd="0" destOrd="0" presId="urn:microsoft.com/office/officeart/2005/8/layout/process1"/>
    <dgm:cxn modelId="{BA27B0E1-E305-8044-BADB-21128266D4AC}" srcId="{FB53F883-A896-944E-AFBB-B540E4A89E3F}" destId="{BF23FE4E-4CB4-5E49-9BCC-2C15E4A61802}" srcOrd="0" destOrd="0" parTransId="{346B5F83-CAB1-0942-A999-294818F52E82}" sibTransId="{08A7F106-3F79-B64E-ABCD-9B2144C54E9F}"/>
    <dgm:cxn modelId="{77A116CA-368D-254F-8DF6-7EC5E0EB0096}" type="presOf" srcId="{08A7F106-3F79-B64E-ABCD-9B2144C54E9F}" destId="{01B7C516-69D5-734A-8A1B-83C4E355BBF6}" srcOrd="1" destOrd="0" presId="urn:microsoft.com/office/officeart/2005/8/layout/process1"/>
    <dgm:cxn modelId="{87A6D0CB-0A28-ED47-B51F-8418386F58C9}" srcId="{FB53F883-A896-944E-AFBB-B540E4A89E3F}" destId="{6A2E021D-641D-BC4C-8295-EEF00EE2C0B3}" srcOrd="1" destOrd="0" parTransId="{D1E07626-D9E8-0944-9000-A31466008261}" sibTransId="{54B9259A-A8B9-7543-80C3-44A9089DFA28}"/>
    <dgm:cxn modelId="{B1E4964F-166F-264D-B4B8-5B00EB2691E5}" type="presParOf" srcId="{BCC9ADB9-6246-3346-A56B-01F1726DE229}" destId="{9D509909-2473-D949-8C5F-6F8C30709427}" srcOrd="0" destOrd="0" presId="urn:microsoft.com/office/officeart/2005/8/layout/process1"/>
    <dgm:cxn modelId="{A0A48C34-F01C-C648-A386-A4124818897F}" type="presParOf" srcId="{BCC9ADB9-6246-3346-A56B-01F1726DE229}" destId="{5759D0A4-ECFD-8F40-97E0-A9CD52A7FC4D}" srcOrd="1" destOrd="0" presId="urn:microsoft.com/office/officeart/2005/8/layout/process1"/>
    <dgm:cxn modelId="{EA9B1506-7B01-A541-9523-20679094ED75}" type="presParOf" srcId="{5759D0A4-ECFD-8F40-97E0-A9CD52A7FC4D}" destId="{01B7C516-69D5-734A-8A1B-83C4E355BBF6}" srcOrd="0" destOrd="0" presId="urn:microsoft.com/office/officeart/2005/8/layout/process1"/>
    <dgm:cxn modelId="{A1ABF2F3-B54F-434F-AF65-A089752B8796}" type="presParOf" srcId="{BCC9ADB9-6246-3346-A56B-01F1726DE229}" destId="{01DA41EA-8861-8B4A-8301-339990D1B56B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E31119C9-1B28-2141-A856-DF45FCF2E858}" type="doc">
      <dgm:prSet loTypeId="urn:microsoft.com/office/officeart/2008/layout/VerticalCurvedList" loCatId="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C438A10-464D-C342-8859-492BA3684096}">
      <dgm:prSet phldrT="[Text]"/>
      <dgm:spPr>
        <a:gradFill rotWithShape="0">
          <a:gsLst>
            <a:gs pos="0">
              <a:srgbClr val="A6E32D"/>
            </a:gs>
            <a:gs pos="77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rgbClr val="66D9EF"/>
            </a:gs>
          </a:gsLst>
        </a:gradFill>
      </dgm:spPr>
      <dgm:t>
        <a:bodyPr/>
        <a:lstStyle/>
        <a:p>
          <a:r>
            <a:rPr lang="en-US" dirty="0" smtClean="0">
              <a:solidFill>
                <a:schemeClr val="bg2">
                  <a:lumMod val="50000"/>
                </a:schemeClr>
              </a:solidFill>
            </a:rPr>
            <a:t>Citation LDA: Understanding Evolution of Research Themes</a:t>
          </a:r>
          <a:endParaRPr lang="en-US" dirty="0">
            <a:solidFill>
              <a:schemeClr val="bg2">
                <a:lumMod val="50000"/>
              </a:schemeClr>
            </a:solidFill>
          </a:endParaRPr>
        </a:p>
      </dgm:t>
    </dgm:pt>
    <dgm:pt modelId="{3D4A8AFD-EF2E-0B4B-B956-2D809828B02D}" type="parTrans" cxnId="{74865852-03A0-D549-A626-D552E416A25E}">
      <dgm:prSet/>
      <dgm:spPr/>
      <dgm:t>
        <a:bodyPr/>
        <a:lstStyle/>
        <a:p>
          <a:endParaRPr lang="en-US"/>
        </a:p>
      </dgm:t>
    </dgm:pt>
    <dgm:pt modelId="{54D51C02-59A7-4D40-881D-E5ECC0FC5F38}" type="sibTrans" cxnId="{74865852-03A0-D549-A626-D552E416A25E}">
      <dgm:prSet/>
      <dgm:spPr/>
      <dgm:t>
        <a:bodyPr/>
        <a:lstStyle/>
        <a:p>
          <a:endParaRPr lang="en-US"/>
        </a:p>
      </dgm:t>
    </dgm:pt>
    <dgm:pt modelId="{52020197-4E11-964F-89D3-CC0AF6C4E512}">
      <dgm:prSet phldrT="[Text]"/>
      <dgm:spPr>
        <a:gradFill rotWithShape="0">
          <a:gsLst>
            <a:gs pos="0">
              <a:srgbClr val="66D9EF"/>
            </a:gs>
            <a:gs pos="66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rgbClr val="A6E32D"/>
            </a:gs>
          </a:gsLst>
        </a:gradFill>
      </dgm:spPr>
      <dgm:t>
        <a:bodyPr/>
        <a:lstStyle/>
        <a:p>
          <a:r>
            <a:rPr lang="en-US" dirty="0" smtClean="0">
              <a:solidFill>
                <a:srgbClr val="F82A71"/>
              </a:solidFill>
            </a:rPr>
            <a:t>Dual Clustering Maximum Entropy</a:t>
          </a:r>
          <a:endParaRPr lang="en-US" dirty="0">
            <a:solidFill>
              <a:srgbClr val="F82A71"/>
            </a:solidFill>
          </a:endParaRPr>
        </a:p>
      </dgm:t>
    </dgm:pt>
    <dgm:pt modelId="{A22F0F0F-867B-E141-A0E5-D3689E00E4D2}" type="parTrans" cxnId="{0110A051-869E-984E-B04B-F8A665A602EB}">
      <dgm:prSet/>
      <dgm:spPr/>
      <dgm:t>
        <a:bodyPr/>
        <a:lstStyle/>
        <a:p>
          <a:endParaRPr lang="en-US"/>
        </a:p>
      </dgm:t>
    </dgm:pt>
    <dgm:pt modelId="{491DE5F1-9131-FA4A-B4D6-164384384D08}" type="sibTrans" cxnId="{0110A051-869E-984E-B04B-F8A665A602EB}">
      <dgm:prSet/>
      <dgm:spPr/>
      <dgm:t>
        <a:bodyPr/>
        <a:lstStyle/>
        <a:p>
          <a:endParaRPr lang="en-US"/>
        </a:p>
      </dgm:t>
    </dgm:pt>
    <dgm:pt modelId="{83D48B69-8CA7-3844-A9F4-5562B67EC430}">
      <dgm:prSet phldrT="[Text]"/>
      <dgm:spPr>
        <a:gradFill rotWithShape="0">
          <a:gsLst>
            <a:gs pos="0">
              <a:srgbClr val="66D9EF"/>
            </a:gs>
            <a:gs pos="66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rgbClr val="A6E32D"/>
            </a:gs>
          </a:gsLst>
        </a:gradFill>
      </dgm:spPr>
      <dgm:t>
        <a:bodyPr/>
        <a:lstStyle/>
        <a:p>
          <a:r>
            <a:rPr lang="en-US" dirty="0" smtClean="0">
              <a:solidFill>
                <a:schemeClr val="bg2">
                  <a:lumMod val="50000"/>
                </a:schemeClr>
              </a:solidFill>
            </a:rPr>
            <a:t>PLANS: Phrasal Latent Allocation with Negative Sampling</a:t>
          </a:r>
          <a:endParaRPr lang="en-US" dirty="0">
            <a:solidFill>
              <a:schemeClr val="bg2">
                <a:lumMod val="50000"/>
              </a:schemeClr>
            </a:solidFill>
          </a:endParaRPr>
        </a:p>
      </dgm:t>
    </dgm:pt>
    <dgm:pt modelId="{3C61E9DC-121C-C847-8014-8345E6AB1535}" type="parTrans" cxnId="{A038B61D-4D89-2840-AD84-BB9EE7FD5C4E}">
      <dgm:prSet/>
      <dgm:spPr/>
      <dgm:t>
        <a:bodyPr/>
        <a:lstStyle/>
        <a:p>
          <a:endParaRPr lang="en-US"/>
        </a:p>
      </dgm:t>
    </dgm:pt>
    <dgm:pt modelId="{73AC6888-D29A-9147-9344-1D9A1C44DE50}" type="sibTrans" cxnId="{A038B61D-4D89-2840-AD84-BB9EE7FD5C4E}">
      <dgm:prSet/>
      <dgm:spPr/>
      <dgm:t>
        <a:bodyPr/>
        <a:lstStyle/>
        <a:p>
          <a:endParaRPr lang="en-US"/>
        </a:p>
      </dgm:t>
    </dgm:pt>
    <dgm:pt modelId="{CA44A491-F017-6C45-B020-550666E133FF}">
      <dgm:prSet/>
      <dgm:spPr>
        <a:gradFill rotWithShape="0">
          <a:gsLst>
            <a:gs pos="0">
              <a:srgbClr val="A6E32D"/>
            </a:gs>
            <a:gs pos="77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rgbClr val="66D9EF"/>
            </a:gs>
          </a:gsLst>
        </a:gradFill>
      </dgm:spPr>
      <dgm:t>
        <a:bodyPr/>
        <a:lstStyle/>
        <a:p>
          <a:r>
            <a:rPr lang="en-US" dirty="0" err="1" smtClean="0">
              <a:solidFill>
                <a:schemeClr val="bg2">
                  <a:lumMod val="50000"/>
                </a:schemeClr>
              </a:solidFill>
            </a:rPr>
            <a:t>Thurstonian</a:t>
          </a:r>
          <a:r>
            <a:rPr lang="en-US" dirty="0" smtClean="0">
              <a:solidFill>
                <a:schemeClr val="bg2">
                  <a:lumMod val="50000"/>
                </a:schemeClr>
              </a:solidFill>
            </a:rPr>
            <a:t> Pairwise Preference</a:t>
          </a:r>
          <a:endParaRPr lang="en-US" dirty="0">
            <a:solidFill>
              <a:schemeClr val="bg2">
                <a:lumMod val="50000"/>
              </a:schemeClr>
            </a:solidFill>
          </a:endParaRPr>
        </a:p>
      </dgm:t>
    </dgm:pt>
    <dgm:pt modelId="{52D27EDA-F659-EE40-B677-116206F003E7}" type="parTrans" cxnId="{EFF46E34-FF29-574A-B6FE-486FD222A94C}">
      <dgm:prSet/>
      <dgm:spPr/>
      <dgm:t>
        <a:bodyPr/>
        <a:lstStyle/>
        <a:p>
          <a:endParaRPr lang="en-US"/>
        </a:p>
      </dgm:t>
    </dgm:pt>
    <dgm:pt modelId="{D1E93251-68A8-6B43-A655-B4BD054A195A}" type="sibTrans" cxnId="{EFF46E34-FF29-574A-B6FE-486FD222A94C}">
      <dgm:prSet/>
      <dgm:spPr/>
      <dgm:t>
        <a:bodyPr/>
        <a:lstStyle/>
        <a:p>
          <a:endParaRPr lang="en-US"/>
        </a:p>
      </dgm:t>
    </dgm:pt>
    <dgm:pt modelId="{E84E48CE-0D82-D444-A141-4F90FD6C6E53}" type="pres">
      <dgm:prSet presAssocID="{E31119C9-1B28-2141-A856-DF45FCF2E858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6552FBB9-91BC-5F47-90DC-AB593DCE2DF2}" type="pres">
      <dgm:prSet presAssocID="{E31119C9-1B28-2141-A856-DF45FCF2E858}" presName="Name1" presStyleCnt="0"/>
      <dgm:spPr/>
    </dgm:pt>
    <dgm:pt modelId="{84E88AC6-3010-D043-9870-4CBFB36F9FBD}" type="pres">
      <dgm:prSet presAssocID="{E31119C9-1B28-2141-A856-DF45FCF2E858}" presName="cycle" presStyleCnt="0"/>
      <dgm:spPr/>
    </dgm:pt>
    <dgm:pt modelId="{1027DBD0-E05C-394B-844E-9B0550086344}" type="pres">
      <dgm:prSet presAssocID="{E31119C9-1B28-2141-A856-DF45FCF2E858}" presName="srcNode" presStyleLbl="node1" presStyleIdx="0" presStyleCnt="4"/>
      <dgm:spPr/>
    </dgm:pt>
    <dgm:pt modelId="{272E8AFC-45EF-7E4C-A665-86F929D7B228}" type="pres">
      <dgm:prSet presAssocID="{E31119C9-1B28-2141-A856-DF45FCF2E858}" presName="conn" presStyleLbl="parChTrans1D2" presStyleIdx="0" presStyleCnt="1"/>
      <dgm:spPr/>
      <dgm:t>
        <a:bodyPr/>
        <a:lstStyle/>
        <a:p>
          <a:endParaRPr lang="en-US"/>
        </a:p>
      </dgm:t>
    </dgm:pt>
    <dgm:pt modelId="{66F10DFE-4773-2C4D-AA3D-0663027213AC}" type="pres">
      <dgm:prSet presAssocID="{E31119C9-1B28-2141-A856-DF45FCF2E858}" presName="extraNode" presStyleLbl="node1" presStyleIdx="0" presStyleCnt="4"/>
      <dgm:spPr/>
    </dgm:pt>
    <dgm:pt modelId="{53C82B77-B79E-A946-A177-627F7AE10899}" type="pres">
      <dgm:prSet presAssocID="{E31119C9-1B28-2141-A856-DF45FCF2E858}" presName="dstNode" presStyleLbl="node1" presStyleIdx="0" presStyleCnt="4"/>
      <dgm:spPr/>
    </dgm:pt>
    <dgm:pt modelId="{46C1EB43-51E4-6E4A-9745-DB03CB9518C0}" type="pres">
      <dgm:prSet presAssocID="{5C438A10-464D-C342-8859-492BA3684096}" presName="text_1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DD2A538-CA33-1B49-9CA7-755E65FDE163}" type="pres">
      <dgm:prSet presAssocID="{5C438A10-464D-C342-8859-492BA3684096}" presName="accent_1" presStyleCnt="0"/>
      <dgm:spPr/>
    </dgm:pt>
    <dgm:pt modelId="{FEBAE8D1-858D-EA46-B669-62DF8F0B48BD}" type="pres">
      <dgm:prSet presAssocID="{5C438A10-464D-C342-8859-492BA3684096}" presName="accentRepeatNode" presStyleLbl="solidFgAcc1" presStyleIdx="0" presStyleCnt="4"/>
      <dgm:spPr>
        <a:blipFill rotWithShape="0">
          <a:blip xmlns:r="http://schemas.openxmlformats.org/officeDocument/2006/relationships" r:embed="rId1"/>
          <a:stretch>
            <a:fillRect l="-16000" r="-16000"/>
          </a:stretch>
        </a:blipFill>
      </dgm:spPr>
    </dgm:pt>
    <dgm:pt modelId="{74363B2D-AFB5-6842-9B4C-9919CF06E0E4}" type="pres">
      <dgm:prSet presAssocID="{CA44A491-F017-6C45-B020-550666E133FF}" presName="text_2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D40E873-995A-3946-95AB-6CB44D06A2B0}" type="pres">
      <dgm:prSet presAssocID="{CA44A491-F017-6C45-B020-550666E133FF}" presName="accent_2" presStyleCnt="0"/>
      <dgm:spPr/>
    </dgm:pt>
    <dgm:pt modelId="{76892386-A572-584B-8E74-8DEEDD75DD93}" type="pres">
      <dgm:prSet presAssocID="{CA44A491-F017-6C45-B020-550666E133FF}" presName="accentRepeatNode" presStyleLbl="solidFgAcc1" presStyleIdx="1" presStyleCnt="4"/>
      <dgm:spPr>
        <a:blipFill dpi="0" rotWithShape="0">
          <a:blip xmlns:r="http://schemas.openxmlformats.org/officeDocument/2006/relationships" r:embed="rId2"/>
          <a:srcRect/>
          <a:stretch>
            <a:fillRect l="-8926" r="-23074"/>
          </a:stretch>
        </a:blipFill>
      </dgm:spPr>
    </dgm:pt>
    <dgm:pt modelId="{B4F94595-D5E8-B04F-B974-F05A4C4E4D43}" type="pres">
      <dgm:prSet presAssocID="{52020197-4E11-964F-89D3-CC0AF6C4E512}" presName="text_3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FFC1D08-1866-F249-82B3-E1BDFD0B1042}" type="pres">
      <dgm:prSet presAssocID="{52020197-4E11-964F-89D3-CC0AF6C4E512}" presName="accent_3" presStyleCnt="0"/>
      <dgm:spPr/>
    </dgm:pt>
    <dgm:pt modelId="{E4A31823-6513-3543-928B-85910B8EA19E}" type="pres">
      <dgm:prSet presAssocID="{52020197-4E11-964F-89D3-CC0AF6C4E512}" presName="accentRepeatNode" presStyleLbl="solidFgAcc1" presStyleIdx="2" presStyleCnt="4"/>
      <dgm:spPr>
        <a:blipFill dpi="0" rotWithShape="0">
          <a:blip xmlns:r="http://schemas.openxmlformats.org/officeDocument/2006/relationships" r:embed="rId3"/>
          <a:srcRect/>
          <a:stretch>
            <a:fillRect l="-20744" t="-3059" r="-6596" b="-3059"/>
          </a:stretch>
        </a:blipFill>
      </dgm:spPr>
    </dgm:pt>
    <dgm:pt modelId="{F7C4A7AE-BF98-D546-80A3-1FC283499A4C}" type="pres">
      <dgm:prSet presAssocID="{83D48B69-8CA7-3844-A9F4-5562B67EC430}" presName="text_4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A18D378-BA9E-434D-89AB-6FDD09A8F025}" type="pres">
      <dgm:prSet presAssocID="{83D48B69-8CA7-3844-A9F4-5562B67EC430}" presName="accent_4" presStyleCnt="0"/>
      <dgm:spPr/>
    </dgm:pt>
    <dgm:pt modelId="{FBA8F082-7124-BA4C-AD9D-583D27B180FE}" type="pres">
      <dgm:prSet presAssocID="{83D48B69-8CA7-3844-A9F4-5562B67EC430}" presName="accentRepeatNode" presStyleLbl="solidFgAcc1" presStyleIdx="3" presStyleCnt="4"/>
      <dgm:spPr>
        <a:blipFill dpi="0" rotWithShape="0">
          <a:blip xmlns:r="http://schemas.openxmlformats.org/officeDocument/2006/relationships" r:embed="rId4"/>
          <a:srcRect/>
          <a:stretch>
            <a:fillRect l="-10134" t="479" r="-24281" b="479"/>
          </a:stretch>
        </a:blipFill>
      </dgm:spPr>
    </dgm:pt>
  </dgm:ptLst>
  <dgm:cxnLst>
    <dgm:cxn modelId="{8E86F3E2-CBA3-BE48-BD19-42BEFF465ADC}" type="presOf" srcId="{E31119C9-1B28-2141-A856-DF45FCF2E858}" destId="{E84E48CE-0D82-D444-A141-4F90FD6C6E53}" srcOrd="0" destOrd="0" presId="urn:microsoft.com/office/officeart/2008/layout/VerticalCurvedList"/>
    <dgm:cxn modelId="{E491A8A1-8BEC-F64B-944F-A672B2269BF0}" type="presOf" srcId="{54D51C02-59A7-4D40-881D-E5ECC0FC5F38}" destId="{272E8AFC-45EF-7E4C-A665-86F929D7B228}" srcOrd="0" destOrd="0" presId="urn:microsoft.com/office/officeart/2008/layout/VerticalCurvedList"/>
    <dgm:cxn modelId="{219E861F-011E-404C-8578-7F5071B32D7F}" type="presOf" srcId="{5C438A10-464D-C342-8859-492BA3684096}" destId="{46C1EB43-51E4-6E4A-9745-DB03CB9518C0}" srcOrd="0" destOrd="0" presId="urn:microsoft.com/office/officeart/2008/layout/VerticalCurvedList"/>
    <dgm:cxn modelId="{29418D67-4F6C-8F42-8854-86948A683009}" type="presOf" srcId="{83D48B69-8CA7-3844-A9F4-5562B67EC430}" destId="{F7C4A7AE-BF98-D546-80A3-1FC283499A4C}" srcOrd="0" destOrd="0" presId="urn:microsoft.com/office/officeart/2008/layout/VerticalCurvedList"/>
    <dgm:cxn modelId="{EFF46E34-FF29-574A-B6FE-486FD222A94C}" srcId="{E31119C9-1B28-2141-A856-DF45FCF2E858}" destId="{CA44A491-F017-6C45-B020-550666E133FF}" srcOrd="1" destOrd="0" parTransId="{52D27EDA-F659-EE40-B677-116206F003E7}" sibTransId="{D1E93251-68A8-6B43-A655-B4BD054A195A}"/>
    <dgm:cxn modelId="{A038B61D-4D89-2840-AD84-BB9EE7FD5C4E}" srcId="{E31119C9-1B28-2141-A856-DF45FCF2E858}" destId="{83D48B69-8CA7-3844-A9F4-5562B67EC430}" srcOrd="3" destOrd="0" parTransId="{3C61E9DC-121C-C847-8014-8345E6AB1535}" sibTransId="{73AC6888-D29A-9147-9344-1D9A1C44DE50}"/>
    <dgm:cxn modelId="{6812163A-DA7B-A941-B9C5-E1AE4D3B913E}" type="presOf" srcId="{52020197-4E11-964F-89D3-CC0AF6C4E512}" destId="{B4F94595-D5E8-B04F-B974-F05A4C4E4D43}" srcOrd="0" destOrd="0" presId="urn:microsoft.com/office/officeart/2008/layout/VerticalCurvedList"/>
    <dgm:cxn modelId="{74865852-03A0-D549-A626-D552E416A25E}" srcId="{E31119C9-1B28-2141-A856-DF45FCF2E858}" destId="{5C438A10-464D-C342-8859-492BA3684096}" srcOrd="0" destOrd="0" parTransId="{3D4A8AFD-EF2E-0B4B-B956-2D809828B02D}" sibTransId="{54D51C02-59A7-4D40-881D-E5ECC0FC5F38}"/>
    <dgm:cxn modelId="{2985A0BD-FEB4-C64A-B96C-151EE05EAAB7}" type="presOf" srcId="{CA44A491-F017-6C45-B020-550666E133FF}" destId="{74363B2D-AFB5-6842-9B4C-9919CF06E0E4}" srcOrd="0" destOrd="0" presId="urn:microsoft.com/office/officeart/2008/layout/VerticalCurvedList"/>
    <dgm:cxn modelId="{0110A051-869E-984E-B04B-F8A665A602EB}" srcId="{E31119C9-1B28-2141-A856-DF45FCF2E858}" destId="{52020197-4E11-964F-89D3-CC0AF6C4E512}" srcOrd="2" destOrd="0" parTransId="{A22F0F0F-867B-E141-A0E5-D3689E00E4D2}" sibTransId="{491DE5F1-9131-FA4A-B4D6-164384384D08}"/>
    <dgm:cxn modelId="{8A1B064D-8B46-9849-ADE8-54A67ABA09AE}" type="presParOf" srcId="{E84E48CE-0D82-D444-A141-4F90FD6C6E53}" destId="{6552FBB9-91BC-5F47-90DC-AB593DCE2DF2}" srcOrd="0" destOrd="0" presId="urn:microsoft.com/office/officeart/2008/layout/VerticalCurvedList"/>
    <dgm:cxn modelId="{F79E31A5-7770-0D41-8C51-79B23DDB752E}" type="presParOf" srcId="{6552FBB9-91BC-5F47-90DC-AB593DCE2DF2}" destId="{84E88AC6-3010-D043-9870-4CBFB36F9FBD}" srcOrd="0" destOrd="0" presId="urn:microsoft.com/office/officeart/2008/layout/VerticalCurvedList"/>
    <dgm:cxn modelId="{DF6FC528-46B0-ED4E-808D-B00B229BE99A}" type="presParOf" srcId="{84E88AC6-3010-D043-9870-4CBFB36F9FBD}" destId="{1027DBD0-E05C-394B-844E-9B0550086344}" srcOrd="0" destOrd="0" presId="urn:microsoft.com/office/officeart/2008/layout/VerticalCurvedList"/>
    <dgm:cxn modelId="{63443715-3C78-724E-8D53-346B096342BE}" type="presParOf" srcId="{84E88AC6-3010-D043-9870-4CBFB36F9FBD}" destId="{272E8AFC-45EF-7E4C-A665-86F929D7B228}" srcOrd="1" destOrd="0" presId="urn:microsoft.com/office/officeart/2008/layout/VerticalCurvedList"/>
    <dgm:cxn modelId="{6F869AF7-BF86-7645-BD58-518F5264E671}" type="presParOf" srcId="{84E88AC6-3010-D043-9870-4CBFB36F9FBD}" destId="{66F10DFE-4773-2C4D-AA3D-0663027213AC}" srcOrd="2" destOrd="0" presId="urn:microsoft.com/office/officeart/2008/layout/VerticalCurvedList"/>
    <dgm:cxn modelId="{C053653C-4A2B-B840-8BC8-1F4A427874AF}" type="presParOf" srcId="{84E88AC6-3010-D043-9870-4CBFB36F9FBD}" destId="{53C82B77-B79E-A946-A177-627F7AE10899}" srcOrd="3" destOrd="0" presId="urn:microsoft.com/office/officeart/2008/layout/VerticalCurvedList"/>
    <dgm:cxn modelId="{AEE2EE95-095D-644A-99C1-FC73C6E922D0}" type="presParOf" srcId="{6552FBB9-91BC-5F47-90DC-AB593DCE2DF2}" destId="{46C1EB43-51E4-6E4A-9745-DB03CB9518C0}" srcOrd="1" destOrd="0" presId="urn:microsoft.com/office/officeart/2008/layout/VerticalCurvedList"/>
    <dgm:cxn modelId="{D0FFD1F0-7539-C14F-BE85-84330068E651}" type="presParOf" srcId="{6552FBB9-91BC-5F47-90DC-AB593DCE2DF2}" destId="{ADD2A538-CA33-1B49-9CA7-755E65FDE163}" srcOrd="2" destOrd="0" presId="urn:microsoft.com/office/officeart/2008/layout/VerticalCurvedList"/>
    <dgm:cxn modelId="{4625E4EF-F0F9-D94F-9C89-813316839799}" type="presParOf" srcId="{ADD2A538-CA33-1B49-9CA7-755E65FDE163}" destId="{FEBAE8D1-858D-EA46-B669-62DF8F0B48BD}" srcOrd="0" destOrd="0" presId="urn:microsoft.com/office/officeart/2008/layout/VerticalCurvedList"/>
    <dgm:cxn modelId="{0E346C11-5A8C-5844-AF63-32C7E75F670F}" type="presParOf" srcId="{6552FBB9-91BC-5F47-90DC-AB593DCE2DF2}" destId="{74363B2D-AFB5-6842-9B4C-9919CF06E0E4}" srcOrd="3" destOrd="0" presId="urn:microsoft.com/office/officeart/2008/layout/VerticalCurvedList"/>
    <dgm:cxn modelId="{41556725-12BD-E54A-BE2D-440C4E2D597B}" type="presParOf" srcId="{6552FBB9-91BC-5F47-90DC-AB593DCE2DF2}" destId="{CD40E873-995A-3946-95AB-6CB44D06A2B0}" srcOrd="4" destOrd="0" presId="urn:microsoft.com/office/officeart/2008/layout/VerticalCurvedList"/>
    <dgm:cxn modelId="{ABD4201B-1323-6743-9933-8E5C8C0D11CE}" type="presParOf" srcId="{CD40E873-995A-3946-95AB-6CB44D06A2B0}" destId="{76892386-A572-584B-8E74-8DEEDD75DD93}" srcOrd="0" destOrd="0" presId="urn:microsoft.com/office/officeart/2008/layout/VerticalCurvedList"/>
    <dgm:cxn modelId="{140A270A-D301-3B4D-8B51-98284C9490FA}" type="presParOf" srcId="{6552FBB9-91BC-5F47-90DC-AB593DCE2DF2}" destId="{B4F94595-D5E8-B04F-B974-F05A4C4E4D43}" srcOrd="5" destOrd="0" presId="urn:microsoft.com/office/officeart/2008/layout/VerticalCurvedList"/>
    <dgm:cxn modelId="{3D9C85B9-F702-8D42-91E4-863D0F632F93}" type="presParOf" srcId="{6552FBB9-91BC-5F47-90DC-AB593DCE2DF2}" destId="{9FFC1D08-1866-F249-82B3-E1BDFD0B1042}" srcOrd="6" destOrd="0" presId="urn:microsoft.com/office/officeart/2008/layout/VerticalCurvedList"/>
    <dgm:cxn modelId="{0FA79218-218A-FB47-8F62-8BBDA80E1FCB}" type="presParOf" srcId="{9FFC1D08-1866-F249-82B3-E1BDFD0B1042}" destId="{E4A31823-6513-3543-928B-85910B8EA19E}" srcOrd="0" destOrd="0" presId="urn:microsoft.com/office/officeart/2008/layout/VerticalCurvedList"/>
    <dgm:cxn modelId="{496C00EF-C17F-D649-8104-27CBD1D36C01}" type="presParOf" srcId="{6552FBB9-91BC-5F47-90DC-AB593DCE2DF2}" destId="{F7C4A7AE-BF98-D546-80A3-1FC283499A4C}" srcOrd="7" destOrd="0" presId="urn:microsoft.com/office/officeart/2008/layout/VerticalCurvedList"/>
    <dgm:cxn modelId="{CDD46154-A955-9F4E-B81D-085E56B45BA1}" type="presParOf" srcId="{6552FBB9-91BC-5F47-90DC-AB593DCE2DF2}" destId="{1A18D378-BA9E-434D-89AB-6FDD09A8F025}" srcOrd="8" destOrd="0" presId="urn:microsoft.com/office/officeart/2008/layout/VerticalCurvedList"/>
    <dgm:cxn modelId="{464775F2-47E7-2540-8989-09178BAEBD93}" type="presParOf" srcId="{1A18D378-BA9E-434D-89AB-6FDD09A8F025}" destId="{FBA8F082-7124-BA4C-AD9D-583D27B180FE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E31119C9-1B28-2141-A856-DF45FCF2E858}" type="doc">
      <dgm:prSet loTypeId="urn:microsoft.com/office/officeart/2008/layout/VerticalCurvedList" loCatId="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C438A10-464D-C342-8859-492BA3684096}">
      <dgm:prSet phldrT="[Text]"/>
      <dgm:spPr>
        <a:gradFill rotWithShape="0">
          <a:gsLst>
            <a:gs pos="0">
              <a:srgbClr val="A6E32D"/>
            </a:gs>
            <a:gs pos="77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rgbClr val="66D9EF"/>
            </a:gs>
          </a:gsLst>
        </a:gradFill>
      </dgm:spPr>
      <dgm:t>
        <a:bodyPr/>
        <a:lstStyle/>
        <a:p>
          <a:r>
            <a:rPr lang="en-US" dirty="0" smtClean="0">
              <a:solidFill>
                <a:schemeClr val="bg2">
                  <a:lumMod val="50000"/>
                </a:schemeClr>
              </a:solidFill>
            </a:rPr>
            <a:t>Citation LDA: Understanding Evolution of Research Themes</a:t>
          </a:r>
          <a:endParaRPr lang="en-US" dirty="0">
            <a:solidFill>
              <a:schemeClr val="bg2">
                <a:lumMod val="50000"/>
              </a:schemeClr>
            </a:solidFill>
          </a:endParaRPr>
        </a:p>
      </dgm:t>
    </dgm:pt>
    <dgm:pt modelId="{3D4A8AFD-EF2E-0B4B-B956-2D809828B02D}" type="parTrans" cxnId="{74865852-03A0-D549-A626-D552E416A25E}">
      <dgm:prSet/>
      <dgm:spPr/>
      <dgm:t>
        <a:bodyPr/>
        <a:lstStyle/>
        <a:p>
          <a:endParaRPr lang="en-US"/>
        </a:p>
      </dgm:t>
    </dgm:pt>
    <dgm:pt modelId="{54D51C02-59A7-4D40-881D-E5ECC0FC5F38}" type="sibTrans" cxnId="{74865852-03A0-D549-A626-D552E416A25E}">
      <dgm:prSet/>
      <dgm:spPr/>
      <dgm:t>
        <a:bodyPr/>
        <a:lstStyle/>
        <a:p>
          <a:endParaRPr lang="en-US"/>
        </a:p>
      </dgm:t>
    </dgm:pt>
    <dgm:pt modelId="{52020197-4E11-964F-89D3-CC0AF6C4E512}">
      <dgm:prSet phldrT="[Text]"/>
      <dgm:spPr>
        <a:gradFill rotWithShape="0">
          <a:gsLst>
            <a:gs pos="0">
              <a:srgbClr val="66D9EF"/>
            </a:gs>
            <a:gs pos="66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rgbClr val="A6E32D"/>
            </a:gs>
          </a:gsLst>
        </a:gradFill>
      </dgm:spPr>
      <dgm:t>
        <a:bodyPr/>
        <a:lstStyle/>
        <a:p>
          <a:r>
            <a:rPr lang="en-US" dirty="0" smtClean="0">
              <a:solidFill>
                <a:schemeClr val="bg2">
                  <a:lumMod val="50000"/>
                </a:schemeClr>
              </a:solidFill>
            </a:rPr>
            <a:t>Dual</a:t>
          </a:r>
          <a:r>
            <a:rPr lang="en-US" dirty="0" smtClean="0">
              <a:solidFill>
                <a:srgbClr val="F82A71"/>
              </a:solidFill>
            </a:rPr>
            <a:t> </a:t>
          </a:r>
          <a:r>
            <a:rPr lang="en-US" dirty="0" smtClean="0">
              <a:solidFill>
                <a:schemeClr val="bg2">
                  <a:lumMod val="50000"/>
                </a:schemeClr>
              </a:solidFill>
            </a:rPr>
            <a:t>Clustering</a:t>
          </a:r>
          <a:r>
            <a:rPr lang="en-US" dirty="0" smtClean="0">
              <a:solidFill>
                <a:srgbClr val="F82A71"/>
              </a:solidFill>
            </a:rPr>
            <a:t> </a:t>
          </a:r>
          <a:r>
            <a:rPr lang="en-US" dirty="0" smtClean="0">
              <a:solidFill>
                <a:schemeClr val="bg2">
                  <a:lumMod val="50000"/>
                </a:schemeClr>
              </a:solidFill>
            </a:rPr>
            <a:t>Maximum</a:t>
          </a:r>
          <a:r>
            <a:rPr lang="en-US" dirty="0" smtClean="0">
              <a:solidFill>
                <a:srgbClr val="F82A71"/>
              </a:solidFill>
            </a:rPr>
            <a:t> </a:t>
          </a:r>
          <a:r>
            <a:rPr lang="en-US" dirty="0" smtClean="0">
              <a:solidFill>
                <a:schemeClr val="bg2">
                  <a:lumMod val="50000"/>
                </a:schemeClr>
              </a:solidFill>
            </a:rPr>
            <a:t>Entropy</a:t>
          </a:r>
          <a:endParaRPr lang="en-US" dirty="0">
            <a:solidFill>
              <a:schemeClr val="bg2">
                <a:lumMod val="50000"/>
              </a:schemeClr>
            </a:solidFill>
          </a:endParaRPr>
        </a:p>
      </dgm:t>
    </dgm:pt>
    <dgm:pt modelId="{A22F0F0F-867B-E141-A0E5-D3689E00E4D2}" type="parTrans" cxnId="{0110A051-869E-984E-B04B-F8A665A602EB}">
      <dgm:prSet/>
      <dgm:spPr/>
      <dgm:t>
        <a:bodyPr/>
        <a:lstStyle/>
        <a:p>
          <a:endParaRPr lang="en-US"/>
        </a:p>
      </dgm:t>
    </dgm:pt>
    <dgm:pt modelId="{491DE5F1-9131-FA4A-B4D6-164384384D08}" type="sibTrans" cxnId="{0110A051-869E-984E-B04B-F8A665A602EB}">
      <dgm:prSet/>
      <dgm:spPr/>
      <dgm:t>
        <a:bodyPr/>
        <a:lstStyle/>
        <a:p>
          <a:endParaRPr lang="en-US"/>
        </a:p>
      </dgm:t>
    </dgm:pt>
    <dgm:pt modelId="{83D48B69-8CA7-3844-A9F4-5562B67EC430}">
      <dgm:prSet phldrT="[Text]"/>
      <dgm:spPr>
        <a:gradFill rotWithShape="0">
          <a:gsLst>
            <a:gs pos="0">
              <a:srgbClr val="66D9EF"/>
            </a:gs>
            <a:gs pos="66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rgbClr val="A6E32D"/>
            </a:gs>
          </a:gsLst>
        </a:gradFill>
      </dgm:spPr>
      <dgm:t>
        <a:bodyPr/>
        <a:lstStyle/>
        <a:p>
          <a:r>
            <a:rPr lang="en-US" dirty="0" smtClean="0">
              <a:solidFill>
                <a:srgbClr val="F82A71"/>
              </a:solidFill>
            </a:rPr>
            <a:t>PLANS: Phrasal Latent Allocation with Negative Sampling</a:t>
          </a:r>
          <a:endParaRPr lang="en-US" dirty="0">
            <a:solidFill>
              <a:srgbClr val="F82A71"/>
            </a:solidFill>
          </a:endParaRPr>
        </a:p>
      </dgm:t>
    </dgm:pt>
    <dgm:pt modelId="{3C61E9DC-121C-C847-8014-8345E6AB1535}" type="parTrans" cxnId="{A038B61D-4D89-2840-AD84-BB9EE7FD5C4E}">
      <dgm:prSet/>
      <dgm:spPr/>
      <dgm:t>
        <a:bodyPr/>
        <a:lstStyle/>
        <a:p>
          <a:endParaRPr lang="en-US"/>
        </a:p>
      </dgm:t>
    </dgm:pt>
    <dgm:pt modelId="{73AC6888-D29A-9147-9344-1D9A1C44DE50}" type="sibTrans" cxnId="{A038B61D-4D89-2840-AD84-BB9EE7FD5C4E}">
      <dgm:prSet/>
      <dgm:spPr/>
      <dgm:t>
        <a:bodyPr/>
        <a:lstStyle/>
        <a:p>
          <a:endParaRPr lang="en-US"/>
        </a:p>
      </dgm:t>
    </dgm:pt>
    <dgm:pt modelId="{CA44A491-F017-6C45-B020-550666E133FF}">
      <dgm:prSet/>
      <dgm:spPr>
        <a:gradFill rotWithShape="0">
          <a:gsLst>
            <a:gs pos="0">
              <a:srgbClr val="A6E32D"/>
            </a:gs>
            <a:gs pos="77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rgbClr val="66D9EF"/>
            </a:gs>
          </a:gsLst>
        </a:gradFill>
      </dgm:spPr>
      <dgm:t>
        <a:bodyPr/>
        <a:lstStyle/>
        <a:p>
          <a:r>
            <a:rPr lang="en-US" dirty="0" err="1" smtClean="0">
              <a:solidFill>
                <a:schemeClr val="bg2">
                  <a:lumMod val="50000"/>
                </a:schemeClr>
              </a:solidFill>
            </a:rPr>
            <a:t>Thurstonian</a:t>
          </a:r>
          <a:r>
            <a:rPr lang="en-US" dirty="0" smtClean="0">
              <a:solidFill>
                <a:schemeClr val="bg2">
                  <a:lumMod val="50000"/>
                </a:schemeClr>
              </a:solidFill>
            </a:rPr>
            <a:t> Pairwise Preference</a:t>
          </a:r>
          <a:endParaRPr lang="en-US" dirty="0">
            <a:solidFill>
              <a:schemeClr val="bg2">
                <a:lumMod val="50000"/>
              </a:schemeClr>
            </a:solidFill>
          </a:endParaRPr>
        </a:p>
      </dgm:t>
    </dgm:pt>
    <dgm:pt modelId="{52D27EDA-F659-EE40-B677-116206F003E7}" type="parTrans" cxnId="{EFF46E34-FF29-574A-B6FE-486FD222A94C}">
      <dgm:prSet/>
      <dgm:spPr/>
      <dgm:t>
        <a:bodyPr/>
        <a:lstStyle/>
        <a:p>
          <a:endParaRPr lang="en-US"/>
        </a:p>
      </dgm:t>
    </dgm:pt>
    <dgm:pt modelId="{D1E93251-68A8-6B43-A655-B4BD054A195A}" type="sibTrans" cxnId="{EFF46E34-FF29-574A-B6FE-486FD222A94C}">
      <dgm:prSet/>
      <dgm:spPr/>
      <dgm:t>
        <a:bodyPr/>
        <a:lstStyle/>
        <a:p>
          <a:endParaRPr lang="en-US"/>
        </a:p>
      </dgm:t>
    </dgm:pt>
    <dgm:pt modelId="{E84E48CE-0D82-D444-A141-4F90FD6C6E53}" type="pres">
      <dgm:prSet presAssocID="{E31119C9-1B28-2141-A856-DF45FCF2E858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6552FBB9-91BC-5F47-90DC-AB593DCE2DF2}" type="pres">
      <dgm:prSet presAssocID="{E31119C9-1B28-2141-A856-DF45FCF2E858}" presName="Name1" presStyleCnt="0"/>
      <dgm:spPr/>
    </dgm:pt>
    <dgm:pt modelId="{84E88AC6-3010-D043-9870-4CBFB36F9FBD}" type="pres">
      <dgm:prSet presAssocID="{E31119C9-1B28-2141-A856-DF45FCF2E858}" presName="cycle" presStyleCnt="0"/>
      <dgm:spPr/>
    </dgm:pt>
    <dgm:pt modelId="{1027DBD0-E05C-394B-844E-9B0550086344}" type="pres">
      <dgm:prSet presAssocID="{E31119C9-1B28-2141-A856-DF45FCF2E858}" presName="srcNode" presStyleLbl="node1" presStyleIdx="0" presStyleCnt="4"/>
      <dgm:spPr/>
    </dgm:pt>
    <dgm:pt modelId="{272E8AFC-45EF-7E4C-A665-86F929D7B228}" type="pres">
      <dgm:prSet presAssocID="{E31119C9-1B28-2141-A856-DF45FCF2E858}" presName="conn" presStyleLbl="parChTrans1D2" presStyleIdx="0" presStyleCnt="1"/>
      <dgm:spPr/>
      <dgm:t>
        <a:bodyPr/>
        <a:lstStyle/>
        <a:p>
          <a:endParaRPr lang="en-US"/>
        </a:p>
      </dgm:t>
    </dgm:pt>
    <dgm:pt modelId="{66F10DFE-4773-2C4D-AA3D-0663027213AC}" type="pres">
      <dgm:prSet presAssocID="{E31119C9-1B28-2141-A856-DF45FCF2E858}" presName="extraNode" presStyleLbl="node1" presStyleIdx="0" presStyleCnt="4"/>
      <dgm:spPr/>
    </dgm:pt>
    <dgm:pt modelId="{53C82B77-B79E-A946-A177-627F7AE10899}" type="pres">
      <dgm:prSet presAssocID="{E31119C9-1B28-2141-A856-DF45FCF2E858}" presName="dstNode" presStyleLbl="node1" presStyleIdx="0" presStyleCnt="4"/>
      <dgm:spPr/>
    </dgm:pt>
    <dgm:pt modelId="{46C1EB43-51E4-6E4A-9745-DB03CB9518C0}" type="pres">
      <dgm:prSet presAssocID="{5C438A10-464D-C342-8859-492BA3684096}" presName="text_1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DD2A538-CA33-1B49-9CA7-755E65FDE163}" type="pres">
      <dgm:prSet presAssocID="{5C438A10-464D-C342-8859-492BA3684096}" presName="accent_1" presStyleCnt="0"/>
      <dgm:spPr/>
    </dgm:pt>
    <dgm:pt modelId="{FEBAE8D1-858D-EA46-B669-62DF8F0B48BD}" type="pres">
      <dgm:prSet presAssocID="{5C438A10-464D-C342-8859-492BA3684096}" presName="accentRepeatNode" presStyleLbl="solidFgAcc1" presStyleIdx="0" presStyleCnt="4"/>
      <dgm:spPr>
        <a:blipFill rotWithShape="0">
          <a:blip xmlns:r="http://schemas.openxmlformats.org/officeDocument/2006/relationships" r:embed="rId1"/>
          <a:stretch>
            <a:fillRect l="-16000" r="-16000"/>
          </a:stretch>
        </a:blipFill>
      </dgm:spPr>
    </dgm:pt>
    <dgm:pt modelId="{74363B2D-AFB5-6842-9B4C-9919CF06E0E4}" type="pres">
      <dgm:prSet presAssocID="{CA44A491-F017-6C45-B020-550666E133FF}" presName="text_2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D40E873-995A-3946-95AB-6CB44D06A2B0}" type="pres">
      <dgm:prSet presAssocID="{CA44A491-F017-6C45-B020-550666E133FF}" presName="accent_2" presStyleCnt="0"/>
      <dgm:spPr/>
    </dgm:pt>
    <dgm:pt modelId="{76892386-A572-584B-8E74-8DEEDD75DD93}" type="pres">
      <dgm:prSet presAssocID="{CA44A491-F017-6C45-B020-550666E133FF}" presName="accentRepeatNode" presStyleLbl="solidFgAcc1" presStyleIdx="1" presStyleCnt="4"/>
      <dgm:spPr>
        <a:blipFill dpi="0" rotWithShape="0">
          <a:blip xmlns:r="http://schemas.openxmlformats.org/officeDocument/2006/relationships" r:embed="rId2"/>
          <a:srcRect/>
          <a:stretch>
            <a:fillRect l="-8926" r="-23074"/>
          </a:stretch>
        </a:blipFill>
      </dgm:spPr>
    </dgm:pt>
    <dgm:pt modelId="{B4F94595-D5E8-B04F-B974-F05A4C4E4D43}" type="pres">
      <dgm:prSet presAssocID="{52020197-4E11-964F-89D3-CC0AF6C4E512}" presName="text_3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FFC1D08-1866-F249-82B3-E1BDFD0B1042}" type="pres">
      <dgm:prSet presAssocID="{52020197-4E11-964F-89D3-CC0AF6C4E512}" presName="accent_3" presStyleCnt="0"/>
      <dgm:spPr/>
    </dgm:pt>
    <dgm:pt modelId="{E4A31823-6513-3543-928B-85910B8EA19E}" type="pres">
      <dgm:prSet presAssocID="{52020197-4E11-964F-89D3-CC0AF6C4E512}" presName="accentRepeatNode" presStyleLbl="solidFgAcc1" presStyleIdx="2" presStyleCnt="4"/>
      <dgm:spPr>
        <a:blipFill dpi="0" rotWithShape="0">
          <a:blip xmlns:r="http://schemas.openxmlformats.org/officeDocument/2006/relationships" r:embed="rId3"/>
          <a:srcRect/>
          <a:stretch>
            <a:fillRect l="-20744" t="-3059" r="-6596" b="-3059"/>
          </a:stretch>
        </a:blipFill>
      </dgm:spPr>
    </dgm:pt>
    <dgm:pt modelId="{F7C4A7AE-BF98-D546-80A3-1FC283499A4C}" type="pres">
      <dgm:prSet presAssocID="{83D48B69-8CA7-3844-A9F4-5562B67EC430}" presName="text_4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A18D378-BA9E-434D-89AB-6FDD09A8F025}" type="pres">
      <dgm:prSet presAssocID="{83D48B69-8CA7-3844-A9F4-5562B67EC430}" presName="accent_4" presStyleCnt="0"/>
      <dgm:spPr/>
    </dgm:pt>
    <dgm:pt modelId="{FBA8F082-7124-BA4C-AD9D-583D27B180FE}" type="pres">
      <dgm:prSet presAssocID="{83D48B69-8CA7-3844-A9F4-5562B67EC430}" presName="accentRepeatNode" presStyleLbl="solidFgAcc1" presStyleIdx="3" presStyleCnt="4"/>
      <dgm:spPr>
        <a:blipFill dpi="0" rotWithShape="0">
          <a:blip xmlns:r="http://schemas.openxmlformats.org/officeDocument/2006/relationships" r:embed="rId4"/>
          <a:srcRect/>
          <a:stretch>
            <a:fillRect l="-10134" t="479" r="-24281" b="479"/>
          </a:stretch>
        </a:blipFill>
      </dgm:spPr>
    </dgm:pt>
  </dgm:ptLst>
  <dgm:cxnLst>
    <dgm:cxn modelId="{2B9F24D9-666E-044B-9138-BE8936353D9D}" type="presOf" srcId="{E31119C9-1B28-2141-A856-DF45FCF2E858}" destId="{E84E48CE-0D82-D444-A141-4F90FD6C6E53}" srcOrd="0" destOrd="0" presId="urn:microsoft.com/office/officeart/2008/layout/VerticalCurvedList"/>
    <dgm:cxn modelId="{5EF8EB6C-600F-C344-8F6D-3ED7F216A318}" type="presOf" srcId="{83D48B69-8CA7-3844-A9F4-5562B67EC430}" destId="{F7C4A7AE-BF98-D546-80A3-1FC283499A4C}" srcOrd="0" destOrd="0" presId="urn:microsoft.com/office/officeart/2008/layout/VerticalCurvedList"/>
    <dgm:cxn modelId="{5E1C267E-1D81-D045-8530-8CC13315AB02}" type="presOf" srcId="{CA44A491-F017-6C45-B020-550666E133FF}" destId="{74363B2D-AFB5-6842-9B4C-9919CF06E0E4}" srcOrd="0" destOrd="0" presId="urn:microsoft.com/office/officeart/2008/layout/VerticalCurvedList"/>
    <dgm:cxn modelId="{EFF46E34-FF29-574A-B6FE-486FD222A94C}" srcId="{E31119C9-1B28-2141-A856-DF45FCF2E858}" destId="{CA44A491-F017-6C45-B020-550666E133FF}" srcOrd="1" destOrd="0" parTransId="{52D27EDA-F659-EE40-B677-116206F003E7}" sibTransId="{D1E93251-68A8-6B43-A655-B4BD054A195A}"/>
    <dgm:cxn modelId="{A4AADC39-86AC-6247-A679-21EFF0DF3294}" type="presOf" srcId="{5C438A10-464D-C342-8859-492BA3684096}" destId="{46C1EB43-51E4-6E4A-9745-DB03CB9518C0}" srcOrd="0" destOrd="0" presId="urn:microsoft.com/office/officeart/2008/layout/VerticalCurvedList"/>
    <dgm:cxn modelId="{87CA3080-E015-504E-968C-A4913301AEF7}" type="presOf" srcId="{52020197-4E11-964F-89D3-CC0AF6C4E512}" destId="{B4F94595-D5E8-B04F-B974-F05A4C4E4D43}" srcOrd="0" destOrd="0" presId="urn:microsoft.com/office/officeart/2008/layout/VerticalCurvedList"/>
    <dgm:cxn modelId="{AAAD54FE-CB29-E94E-8447-D3CD5E9C4697}" type="presOf" srcId="{54D51C02-59A7-4D40-881D-E5ECC0FC5F38}" destId="{272E8AFC-45EF-7E4C-A665-86F929D7B228}" srcOrd="0" destOrd="0" presId="urn:microsoft.com/office/officeart/2008/layout/VerticalCurvedList"/>
    <dgm:cxn modelId="{A038B61D-4D89-2840-AD84-BB9EE7FD5C4E}" srcId="{E31119C9-1B28-2141-A856-DF45FCF2E858}" destId="{83D48B69-8CA7-3844-A9F4-5562B67EC430}" srcOrd="3" destOrd="0" parTransId="{3C61E9DC-121C-C847-8014-8345E6AB1535}" sibTransId="{73AC6888-D29A-9147-9344-1D9A1C44DE50}"/>
    <dgm:cxn modelId="{74865852-03A0-D549-A626-D552E416A25E}" srcId="{E31119C9-1B28-2141-A856-DF45FCF2E858}" destId="{5C438A10-464D-C342-8859-492BA3684096}" srcOrd="0" destOrd="0" parTransId="{3D4A8AFD-EF2E-0B4B-B956-2D809828B02D}" sibTransId="{54D51C02-59A7-4D40-881D-E5ECC0FC5F38}"/>
    <dgm:cxn modelId="{0110A051-869E-984E-B04B-F8A665A602EB}" srcId="{E31119C9-1B28-2141-A856-DF45FCF2E858}" destId="{52020197-4E11-964F-89D3-CC0AF6C4E512}" srcOrd="2" destOrd="0" parTransId="{A22F0F0F-867B-E141-A0E5-D3689E00E4D2}" sibTransId="{491DE5F1-9131-FA4A-B4D6-164384384D08}"/>
    <dgm:cxn modelId="{0825A6DD-92D1-B44E-B48D-318721442595}" type="presParOf" srcId="{E84E48CE-0D82-D444-A141-4F90FD6C6E53}" destId="{6552FBB9-91BC-5F47-90DC-AB593DCE2DF2}" srcOrd="0" destOrd="0" presId="urn:microsoft.com/office/officeart/2008/layout/VerticalCurvedList"/>
    <dgm:cxn modelId="{3228F5D3-2B0D-9249-BDEB-F21FBC51AA84}" type="presParOf" srcId="{6552FBB9-91BC-5F47-90DC-AB593DCE2DF2}" destId="{84E88AC6-3010-D043-9870-4CBFB36F9FBD}" srcOrd="0" destOrd="0" presId="urn:microsoft.com/office/officeart/2008/layout/VerticalCurvedList"/>
    <dgm:cxn modelId="{79ED2A42-1272-854A-9526-56876B1052F5}" type="presParOf" srcId="{84E88AC6-3010-D043-9870-4CBFB36F9FBD}" destId="{1027DBD0-E05C-394B-844E-9B0550086344}" srcOrd="0" destOrd="0" presId="urn:microsoft.com/office/officeart/2008/layout/VerticalCurvedList"/>
    <dgm:cxn modelId="{F79AEED1-CDDF-0642-81D7-A2CCEAB74719}" type="presParOf" srcId="{84E88AC6-3010-D043-9870-4CBFB36F9FBD}" destId="{272E8AFC-45EF-7E4C-A665-86F929D7B228}" srcOrd="1" destOrd="0" presId="urn:microsoft.com/office/officeart/2008/layout/VerticalCurvedList"/>
    <dgm:cxn modelId="{EBBB2945-71D1-8D41-87D8-E9E14C3828D1}" type="presParOf" srcId="{84E88AC6-3010-D043-9870-4CBFB36F9FBD}" destId="{66F10DFE-4773-2C4D-AA3D-0663027213AC}" srcOrd="2" destOrd="0" presId="urn:microsoft.com/office/officeart/2008/layout/VerticalCurvedList"/>
    <dgm:cxn modelId="{517164DC-B262-EF4A-8F26-507504EECD3C}" type="presParOf" srcId="{84E88AC6-3010-D043-9870-4CBFB36F9FBD}" destId="{53C82B77-B79E-A946-A177-627F7AE10899}" srcOrd="3" destOrd="0" presId="urn:microsoft.com/office/officeart/2008/layout/VerticalCurvedList"/>
    <dgm:cxn modelId="{50221C3F-C0D5-734A-85A0-DC68EC9B1FB9}" type="presParOf" srcId="{6552FBB9-91BC-5F47-90DC-AB593DCE2DF2}" destId="{46C1EB43-51E4-6E4A-9745-DB03CB9518C0}" srcOrd="1" destOrd="0" presId="urn:microsoft.com/office/officeart/2008/layout/VerticalCurvedList"/>
    <dgm:cxn modelId="{5D8E4CC1-3F1A-BD4A-B418-18EA5B1851D0}" type="presParOf" srcId="{6552FBB9-91BC-5F47-90DC-AB593DCE2DF2}" destId="{ADD2A538-CA33-1B49-9CA7-755E65FDE163}" srcOrd="2" destOrd="0" presId="urn:microsoft.com/office/officeart/2008/layout/VerticalCurvedList"/>
    <dgm:cxn modelId="{BBE5C3A6-734B-B94F-9ECC-A1C52F00C9CA}" type="presParOf" srcId="{ADD2A538-CA33-1B49-9CA7-755E65FDE163}" destId="{FEBAE8D1-858D-EA46-B669-62DF8F0B48BD}" srcOrd="0" destOrd="0" presId="urn:microsoft.com/office/officeart/2008/layout/VerticalCurvedList"/>
    <dgm:cxn modelId="{684CADCE-1060-BA40-B459-8A5A5D2DCE05}" type="presParOf" srcId="{6552FBB9-91BC-5F47-90DC-AB593DCE2DF2}" destId="{74363B2D-AFB5-6842-9B4C-9919CF06E0E4}" srcOrd="3" destOrd="0" presId="urn:microsoft.com/office/officeart/2008/layout/VerticalCurvedList"/>
    <dgm:cxn modelId="{7D8EF96D-9DB3-EB48-89F4-ADAEC5F02B16}" type="presParOf" srcId="{6552FBB9-91BC-5F47-90DC-AB593DCE2DF2}" destId="{CD40E873-995A-3946-95AB-6CB44D06A2B0}" srcOrd="4" destOrd="0" presId="urn:microsoft.com/office/officeart/2008/layout/VerticalCurvedList"/>
    <dgm:cxn modelId="{A9B0FE22-DC73-8442-82AB-DB689F49651C}" type="presParOf" srcId="{CD40E873-995A-3946-95AB-6CB44D06A2B0}" destId="{76892386-A572-584B-8E74-8DEEDD75DD93}" srcOrd="0" destOrd="0" presId="urn:microsoft.com/office/officeart/2008/layout/VerticalCurvedList"/>
    <dgm:cxn modelId="{699E28A0-BC68-CE41-AC83-9F541CCD6185}" type="presParOf" srcId="{6552FBB9-91BC-5F47-90DC-AB593DCE2DF2}" destId="{B4F94595-D5E8-B04F-B974-F05A4C4E4D43}" srcOrd="5" destOrd="0" presId="urn:microsoft.com/office/officeart/2008/layout/VerticalCurvedList"/>
    <dgm:cxn modelId="{A4D0404A-C531-6B44-9113-AD5ADEF7650C}" type="presParOf" srcId="{6552FBB9-91BC-5F47-90DC-AB593DCE2DF2}" destId="{9FFC1D08-1866-F249-82B3-E1BDFD0B1042}" srcOrd="6" destOrd="0" presId="urn:microsoft.com/office/officeart/2008/layout/VerticalCurvedList"/>
    <dgm:cxn modelId="{FE2AACA4-9ECF-9A4A-8D44-6A451F333736}" type="presParOf" srcId="{9FFC1D08-1866-F249-82B3-E1BDFD0B1042}" destId="{E4A31823-6513-3543-928B-85910B8EA19E}" srcOrd="0" destOrd="0" presId="urn:microsoft.com/office/officeart/2008/layout/VerticalCurvedList"/>
    <dgm:cxn modelId="{7097CEB8-2235-E741-9C96-E89C61450F52}" type="presParOf" srcId="{6552FBB9-91BC-5F47-90DC-AB593DCE2DF2}" destId="{F7C4A7AE-BF98-D546-80A3-1FC283499A4C}" srcOrd="7" destOrd="0" presId="urn:microsoft.com/office/officeart/2008/layout/VerticalCurvedList"/>
    <dgm:cxn modelId="{702C9538-82F9-4346-99C2-995E33CAF670}" type="presParOf" srcId="{6552FBB9-91BC-5F47-90DC-AB593DCE2DF2}" destId="{1A18D378-BA9E-434D-89AB-6FDD09A8F025}" srcOrd="8" destOrd="0" presId="urn:microsoft.com/office/officeart/2008/layout/VerticalCurvedList"/>
    <dgm:cxn modelId="{AC4BF7F7-1B53-2E44-9140-021C3C110A73}" type="presParOf" srcId="{1A18D378-BA9E-434D-89AB-6FDD09A8F025}" destId="{FBA8F082-7124-BA4C-AD9D-583D27B180FE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2BA58D-DAD0-6D45-8D71-FB82156EA712}">
      <dsp:nvSpPr>
        <dsp:cNvPr id="0" name=""/>
        <dsp:cNvSpPr/>
      </dsp:nvSpPr>
      <dsp:spPr>
        <a:xfrm rot="10800000">
          <a:off x="1023320" y="1340"/>
          <a:ext cx="3369979" cy="697963"/>
        </a:xfrm>
        <a:prstGeom prst="homePlate">
          <a:avLst/>
        </a:prstGeom>
        <a:gradFill rotWithShape="0">
          <a:gsLst>
            <a:gs pos="2000">
              <a:schemeClr val="tx1">
                <a:lumMod val="50000"/>
                <a:lumOff val="50000"/>
              </a:schemeClr>
            </a:gs>
            <a:gs pos="96000">
              <a:schemeClr val="dk1">
                <a:satMod val="110000"/>
                <a:lumMod val="100000"/>
                <a:shade val="100000"/>
              </a:schemeClr>
            </a:gs>
            <a:gs pos="100000">
              <a:schemeClr val="dk1"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dk1"/>
          </a:solidFill>
          <a:prstDash val="solid"/>
          <a:miter lim="800000"/>
        </a:ln>
        <a:effectLst/>
      </dsp:spPr>
      <dsp:style>
        <a:lnRef idx="1">
          <a:schemeClr val="dk1"/>
        </a:lnRef>
        <a:fillRef idx="3">
          <a:schemeClr val="dk1"/>
        </a:fillRef>
        <a:effectRef idx="2">
          <a:schemeClr val="dk1"/>
        </a:effectRef>
        <a:fontRef idx="minor">
          <a:schemeClr val="lt1"/>
        </a:fontRef>
      </dsp:style>
      <dsp:txBody>
        <a:bodyPr spcFirstLastPara="0" vert="horz" wrap="square" lIns="307782" tIns="91440" rIns="170688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>
              <a:solidFill>
                <a:srgbClr val="F82A71"/>
              </a:solidFill>
            </a:rPr>
            <a:t>Flexible Modelling</a:t>
          </a:r>
          <a:endParaRPr lang="en-US" sz="2400" kern="1200" dirty="0">
            <a:solidFill>
              <a:srgbClr val="F82A71"/>
            </a:solidFill>
          </a:endParaRPr>
        </a:p>
      </dsp:txBody>
      <dsp:txXfrm rot="10800000">
        <a:off x="1197811" y="1340"/>
        <a:ext cx="3195488" cy="697963"/>
      </dsp:txXfrm>
    </dsp:sp>
    <dsp:sp modelId="{F9E021EA-9693-D343-88A5-1D6D15E52345}">
      <dsp:nvSpPr>
        <dsp:cNvPr id="0" name=""/>
        <dsp:cNvSpPr/>
      </dsp:nvSpPr>
      <dsp:spPr>
        <a:xfrm>
          <a:off x="674338" y="1340"/>
          <a:ext cx="697963" cy="697963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C7584FAD-4579-ED49-92A2-2CFD22956AE6}">
      <dsp:nvSpPr>
        <dsp:cNvPr id="0" name=""/>
        <dsp:cNvSpPr/>
      </dsp:nvSpPr>
      <dsp:spPr>
        <a:xfrm rot="10800000">
          <a:off x="1023320" y="907651"/>
          <a:ext cx="3369979" cy="697963"/>
        </a:xfrm>
        <a:prstGeom prst="homePlate">
          <a:avLst/>
        </a:prstGeom>
        <a:gradFill rotWithShape="0">
          <a:gsLst>
            <a:gs pos="2000">
              <a:schemeClr val="tx1">
                <a:lumMod val="50000"/>
                <a:lumOff val="50000"/>
              </a:schemeClr>
            </a:gs>
            <a:gs pos="96000">
              <a:schemeClr val="dk1">
                <a:satMod val="110000"/>
                <a:lumMod val="100000"/>
                <a:shade val="100000"/>
              </a:schemeClr>
            </a:gs>
            <a:gs pos="100000">
              <a:schemeClr val="dk1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07782" tIns="91440" rIns="170688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smtClean="0">
              <a:solidFill>
                <a:srgbClr val="F82A71"/>
              </a:solidFill>
            </a:rPr>
            <a:t>Powerful Tool for KDD</a:t>
          </a:r>
          <a:endParaRPr lang="en-US" sz="2400" kern="1200" dirty="0">
            <a:solidFill>
              <a:srgbClr val="F82A71"/>
            </a:solidFill>
          </a:endParaRPr>
        </a:p>
      </dsp:txBody>
      <dsp:txXfrm rot="10800000">
        <a:off x="1197811" y="907651"/>
        <a:ext cx="3195488" cy="697963"/>
      </dsp:txXfrm>
    </dsp:sp>
    <dsp:sp modelId="{7830E3F8-A682-B24C-B386-133EA21B8E47}">
      <dsp:nvSpPr>
        <dsp:cNvPr id="0" name=""/>
        <dsp:cNvSpPr/>
      </dsp:nvSpPr>
      <dsp:spPr>
        <a:xfrm>
          <a:off x="674338" y="907651"/>
          <a:ext cx="697963" cy="697963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880E8C2F-0B82-2342-B78B-CC817F669EC8}">
      <dsp:nvSpPr>
        <dsp:cNvPr id="0" name=""/>
        <dsp:cNvSpPr/>
      </dsp:nvSpPr>
      <dsp:spPr>
        <a:xfrm rot="10800000">
          <a:off x="1023320" y="1813961"/>
          <a:ext cx="3369979" cy="697963"/>
        </a:xfrm>
        <a:prstGeom prst="homePlate">
          <a:avLst/>
        </a:prstGeom>
        <a:gradFill rotWithShape="0">
          <a:gsLst>
            <a:gs pos="2000">
              <a:schemeClr val="tx1">
                <a:lumMod val="50000"/>
                <a:lumOff val="50000"/>
              </a:schemeClr>
            </a:gs>
            <a:gs pos="96000">
              <a:schemeClr val="dk1">
                <a:satMod val="110000"/>
                <a:lumMod val="100000"/>
                <a:shade val="100000"/>
              </a:schemeClr>
            </a:gs>
            <a:gs pos="100000">
              <a:schemeClr val="dk1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07782" tIns="91440" rIns="170688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smtClean="0">
              <a:solidFill>
                <a:srgbClr val="F82A71"/>
              </a:solidFill>
            </a:rPr>
            <a:t>Efficient Optimization</a:t>
          </a:r>
          <a:endParaRPr lang="en-US" sz="2400" kern="1200" dirty="0">
            <a:solidFill>
              <a:srgbClr val="F82A71"/>
            </a:solidFill>
          </a:endParaRPr>
        </a:p>
      </dsp:txBody>
      <dsp:txXfrm rot="10800000">
        <a:off x="1197811" y="1813961"/>
        <a:ext cx="3195488" cy="697963"/>
      </dsp:txXfrm>
    </dsp:sp>
    <dsp:sp modelId="{0E3DD59B-770B-1A48-8202-A58AACB441C4}">
      <dsp:nvSpPr>
        <dsp:cNvPr id="0" name=""/>
        <dsp:cNvSpPr/>
      </dsp:nvSpPr>
      <dsp:spPr>
        <a:xfrm>
          <a:off x="674338" y="1813961"/>
          <a:ext cx="697963" cy="697963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72E8AFC-45EF-7E4C-A665-86F929D7B228}">
      <dsp:nvSpPr>
        <dsp:cNvPr id="0" name=""/>
        <dsp:cNvSpPr/>
      </dsp:nvSpPr>
      <dsp:spPr>
        <a:xfrm>
          <a:off x="-7600954" y="-1161493"/>
          <a:ext cx="9044462" cy="9044462"/>
        </a:xfrm>
        <a:prstGeom prst="blockArc">
          <a:avLst>
            <a:gd name="adj1" fmla="val 18900000"/>
            <a:gd name="adj2" fmla="val 2700000"/>
            <a:gd name="adj3" fmla="val 239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6C1EB43-51E4-6E4A-9745-DB03CB9518C0}">
      <dsp:nvSpPr>
        <dsp:cNvPr id="0" name=""/>
        <dsp:cNvSpPr/>
      </dsp:nvSpPr>
      <dsp:spPr>
        <a:xfrm>
          <a:off x="755124" y="516746"/>
          <a:ext cx="11162932" cy="1034031"/>
        </a:xfrm>
        <a:prstGeom prst="rect">
          <a:avLst/>
        </a:prstGeom>
        <a:gradFill rotWithShape="0">
          <a:gsLst>
            <a:gs pos="0">
              <a:srgbClr val="A6E32D"/>
            </a:gs>
            <a:gs pos="77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rgbClr val="66D9EF"/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20763" tIns="83820" rIns="83820" bIns="83820" numCol="1" spcCol="1270" anchor="ctr" anchorCtr="0">
          <a:noAutofit/>
        </a:bodyPr>
        <a:lstStyle/>
        <a:p>
          <a:pPr lvl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 smtClean="0">
              <a:solidFill>
                <a:srgbClr val="F82A71"/>
              </a:solidFill>
            </a:rPr>
            <a:t>Citation LDA: Understanding Evolution of Research Themes</a:t>
          </a:r>
          <a:endParaRPr lang="en-US" sz="3300" kern="1200" dirty="0">
            <a:solidFill>
              <a:srgbClr val="F82A71"/>
            </a:solidFill>
          </a:endParaRPr>
        </a:p>
      </dsp:txBody>
      <dsp:txXfrm>
        <a:off x="755124" y="516746"/>
        <a:ext cx="11162932" cy="1034031"/>
      </dsp:txXfrm>
    </dsp:sp>
    <dsp:sp modelId="{FEBAE8D1-858D-EA46-B669-62DF8F0B48BD}">
      <dsp:nvSpPr>
        <dsp:cNvPr id="0" name=""/>
        <dsp:cNvSpPr/>
      </dsp:nvSpPr>
      <dsp:spPr>
        <a:xfrm>
          <a:off x="108854" y="387493"/>
          <a:ext cx="1292539" cy="1292539"/>
        </a:xfrm>
        <a:prstGeom prst="ellipse">
          <a:avLst/>
        </a:prstGeom>
        <a:blipFill rotWithShape="0">
          <a:blip xmlns:r="http://schemas.openxmlformats.org/officeDocument/2006/relationships" r:embed="rId1"/>
          <a:stretch>
            <a:fillRect l="-16000" r="-16000"/>
          </a:stretch>
        </a:blip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74363B2D-AFB5-6842-9B4C-9919CF06E0E4}">
      <dsp:nvSpPr>
        <dsp:cNvPr id="0" name=""/>
        <dsp:cNvSpPr/>
      </dsp:nvSpPr>
      <dsp:spPr>
        <a:xfrm>
          <a:off x="1347958" y="2068063"/>
          <a:ext cx="10570098" cy="1034031"/>
        </a:xfrm>
        <a:prstGeom prst="rect">
          <a:avLst/>
        </a:prstGeom>
        <a:gradFill rotWithShape="0">
          <a:gsLst>
            <a:gs pos="0">
              <a:srgbClr val="A6E32D"/>
            </a:gs>
            <a:gs pos="77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rgbClr val="66D9EF"/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20763" tIns="83820" rIns="83820" bIns="83820" numCol="1" spcCol="1270" anchor="ctr" anchorCtr="0">
          <a:noAutofit/>
        </a:bodyPr>
        <a:lstStyle/>
        <a:p>
          <a:pPr lvl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 err="1" smtClean="0">
              <a:solidFill>
                <a:schemeClr val="bg2">
                  <a:lumMod val="50000"/>
                </a:schemeClr>
              </a:solidFill>
            </a:rPr>
            <a:t>Thurstonian</a:t>
          </a:r>
          <a:r>
            <a:rPr lang="en-US" sz="3300" kern="1200" dirty="0" smtClean="0">
              <a:solidFill>
                <a:schemeClr val="bg2">
                  <a:lumMod val="50000"/>
                </a:schemeClr>
              </a:solidFill>
            </a:rPr>
            <a:t> Pairwise Preference</a:t>
          </a:r>
          <a:endParaRPr lang="en-US" sz="3300" kern="1200" dirty="0">
            <a:solidFill>
              <a:schemeClr val="bg2">
                <a:lumMod val="50000"/>
              </a:schemeClr>
            </a:solidFill>
          </a:endParaRPr>
        </a:p>
      </dsp:txBody>
      <dsp:txXfrm>
        <a:off x="1347958" y="2068063"/>
        <a:ext cx="10570098" cy="1034031"/>
      </dsp:txXfrm>
    </dsp:sp>
    <dsp:sp modelId="{76892386-A572-584B-8E74-8DEEDD75DD93}">
      <dsp:nvSpPr>
        <dsp:cNvPr id="0" name=""/>
        <dsp:cNvSpPr/>
      </dsp:nvSpPr>
      <dsp:spPr>
        <a:xfrm>
          <a:off x="701688" y="1938809"/>
          <a:ext cx="1292539" cy="1292539"/>
        </a:xfrm>
        <a:prstGeom prst="ellipse">
          <a:avLst/>
        </a:prstGeom>
        <a:blipFill dpi="0" rotWithShape="0">
          <a:blip xmlns:r="http://schemas.openxmlformats.org/officeDocument/2006/relationships" r:embed="rId2"/>
          <a:srcRect/>
          <a:stretch>
            <a:fillRect l="-8926" r="-23074"/>
          </a:stretch>
        </a:blip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B4F94595-D5E8-B04F-B974-F05A4C4E4D43}">
      <dsp:nvSpPr>
        <dsp:cNvPr id="0" name=""/>
        <dsp:cNvSpPr/>
      </dsp:nvSpPr>
      <dsp:spPr>
        <a:xfrm>
          <a:off x="1347958" y="3619379"/>
          <a:ext cx="10570098" cy="1034031"/>
        </a:xfrm>
        <a:prstGeom prst="rect">
          <a:avLst/>
        </a:prstGeom>
        <a:gradFill rotWithShape="0">
          <a:gsLst>
            <a:gs pos="0">
              <a:srgbClr val="66D9EF"/>
            </a:gs>
            <a:gs pos="66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rgbClr val="A6E32D"/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20763" tIns="83820" rIns="83820" bIns="83820" numCol="1" spcCol="1270" anchor="ctr" anchorCtr="0">
          <a:noAutofit/>
        </a:bodyPr>
        <a:lstStyle/>
        <a:p>
          <a:pPr lvl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smtClean="0">
              <a:solidFill>
                <a:schemeClr val="bg2">
                  <a:lumMod val="50000"/>
                </a:schemeClr>
              </a:solidFill>
            </a:rPr>
            <a:t>Dual</a:t>
          </a:r>
          <a:r>
            <a:rPr lang="en-US" sz="3300" kern="1200" baseline="0" smtClean="0">
              <a:solidFill>
                <a:schemeClr val="bg2">
                  <a:lumMod val="50000"/>
                </a:schemeClr>
              </a:solidFill>
            </a:rPr>
            <a:t> Clustering Maximum Entropy</a:t>
          </a:r>
          <a:endParaRPr lang="en-US" sz="3300" kern="1200" dirty="0">
            <a:solidFill>
              <a:schemeClr val="bg2">
                <a:lumMod val="50000"/>
              </a:schemeClr>
            </a:solidFill>
          </a:endParaRPr>
        </a:p>
      </dsp:txBody>
      <dsp:txXfrm>
        <a:off x="1347958" y="3619379"/>
        <a:ext cx="10570098" cy="1034031"/>
      </dsp:txXfrm>
    </dsp:sp>
    <dsp:sp modelId="{E4A31823-6513-3543-928B-85910B8EA19E}">
      <dsp:nvSpPr>
        <dsp:cNvPr id="0" name=""/>
        <dsp:cNvSpPr/>
      </dsp:nvSpPr>
      <dsp:spPr>
        <a:xfrm>
          <a:off x="701688" y="3490125"/>
          <a:ext cx="1292539" cy="1292539"/>
        </a:xfrm>
        <a:prstGeom prst="ellipse">
          <a:avLst/>
        </a:prstGeom>
        <a:blipFill dpi="0" rotWithShape="0">
          <a:blip xmlns:r="http://schemas.openxmlformats.org/officeDocument/2006/relationships" r:embed="rId3"/>
          <a:srcRect/>
          <a:stretch>
            <a:fillRect l="-20744" t="-3059" r="-6596" b="-3059"/>
          </a:stretch>
        </a:blip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7C4A7AE-BF98-D546-80A3-1FC283499A4C}">
      <dsp:nvSpPr>
        <dsp:cNvPr id="0" name=""/>
        <dsp:cNvSpPr/>
      </dsp:nvSpPr>
      <dsp:spPr>
        <a:xfrm>
          <a:off x="755124" y="5170696"/>
          <a:ext cx="11162932" cy="1034031"/>
        </a:xfrm>
        <a:prstGeom prst="rect">
          <a:avLst/>
        </a:prstGeom>
        <a:gradFill rotWithShape="0">
          <a:gsLst>
            <a:gs pos="0">
              <a:srgbClr val="66D9EF"/>
            </a:gs>
            <a:gs pos="66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rgbClr val="A6E32D"/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20763" tIns="83820" rIns="83820" bIns="83820" numCol="1" spcCol="1270" anchor="ctr" anchorCtr="0">
          <a:noAutofit/>
        </a:bodyPr>
        <a:lstStyle/>
        <a:p>
          <a:pPr lvl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 smtClean="0">
              <a:solidFill>
                <a:schemeClr val="bg2">
                  <a:lumMod val="50000"/>
                </a:schemeClr>
              </a:solidFill>
            </a:rPr>
            <a:t>PLANS: Phrasal Latent Allocation with Negative Sampling</a:t>
          </a:r>
          <a:endParaRPr lang="en-US" sz="3300" kern="1200" dirty="0">
            <a:solidFill>
              <a:schemeClr val="bg2">
                <a:lumMod val="50000"/>
              </a:schemeClr>
            </a:solidFill>
          </a:endParaRPr>
        </a:p>
      </dsp:txBody>
      <dsp:txXfrm>
        <a:off x="755124" y="5170696"/>
        <a:ext cx="11162932" cy="1034031"/>
      </dsp:txXfrm>
    </dsp:sp>
    <dsp:sp modelId="{FBA8F082-7124-BA4C-AD9D-583D27B180FE}">
      <dsp:nvSpPr>
        <dsp:cNvPr id="0" name=""/>
        <dsp:cNvSpPr/>
      </dsp:nvSpPr>
      <dsp:spPr>
        <a:xfrm>
          <a:off x="108854" y="5041442"/>
          <a:ext cx="1292539" cy="1292539"/>
        </a:xfrm>
        <a:prstGeom prst="ellipse">
          <a:avLst/>
        </a:prstGeom>
        <a:blipFill dpi="0" rotWithShape="0">
          <a:blip xmlns:r="http://schemas.openxmlformats.org/officeDocument/2006/relationships" r:embed="rId4"/>
          <a:srcRect/>
          <a:stretch>
            <a:fillRect l="-10134" t="479" r="-24281" b="479"/>
          </a:stretch>
        </a:blip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72E8AFC-45EF-7E4C-A665-86F929D7B228}">
      <dsp:nvSpPr>
        <dsp:cNvPr id="0" name=""/>
        <dsp:cNvSpPr/>
      </dsp:nvSpPr>
      <dsp:spPr>
        <a:xfrm>
          <a:off x="-7600954" y="-1161493"/>
          <a:ext cx="9044462" cy="9044462"/>
        </a:xfrm>
        <a:prstGeom prst="blockArc">
          <a:avLst>
            <a:gd name="adj1" fmla="val 18900000"/>
            <a:gd name="adj2" fmla="val 2700000"/>
            <a:gd name="adj3" fmla="val 239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6C1EB43-51E4-6E4A-9745-DB03CB9518C0}">
      <dsp:nvSpPr>
        <dsp:cNvPr id="0" name=""/>
        <dsp:cNvSpPr/>
      </dsp:nvSpPr>
      <dsp:spPr>
        <a:xfrm>
          <a:off x="755124" y="516746"/>
          <a:ext cx="11162932" cy="1034031"/>
        </a:xfrm>
        <a:prstGeom prst="rect">
          <a:avLst/>
        </a:prstGeom>
        <a:gradFill rotWithShape="0">
          <a:gsLst>
            <a:gs pos="0">
              <a:srgbClr val="A6E32D"/>
            </a:gs>
            <a:gs pos="77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rgbClr val="66D9EF"/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20763" tIns="83820" rIns="83820" bIns="83820" numCol="1" spcCol="1270" anchor="ctr" anchorCtr="0">
          <a:noAutofit/>
        </a:bodyPr>
        <a:lstStyle/>
        <a:p>
          <a:pPr lvl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 smtClean="0">
              <a:solidFill>
                <a:schemeClr val="bg2">
                  <a:lumMod val="50000"/>
                </a:schemeClr>
              </a:solidFill>
            </a:rPr>
            <a:t>Citation LDA: Understanding Evolution of Research Themes</a:t>
          </a:r>
          <a:endParaRPr lang="en-US" sz="3300" kern="1200" dirty="0">
            <a:solidFill>
              <a:schemeClr val="bg2">
                <a:lumMod val="50000"/>
              </a:schemeClr>
            </a:solidFill>
          </a:endParaRPr>
        </a:p>
      </dsp:txBody>
      <dsp:txXfrm>
        <a:off x="755124" y="516746"/>
        <a:ext cx="11162932" cy="1034031"/>
      </dsp:txXfrm>
    </dsp:sp>
    <dsp:sp modelId="{FEBAE8D1-858D-EA46-B669-62DF8F0B48BD}">
      <dsp:nvSpPr>
        <dsp:cNvPr id="0" name=""/>
        <dsp:cNvSpPr/>
      </dsp:nvSpPr>
      <dsp:spPr>
        <a:xfrm>
          <a:off x="108854" y="387493"/>
          <a:ext cx="1292539" cy="1292539"/>
        </a:xfrm>
        <a:prstGeom prst="ellipse">
          <a:avLst/>
        </a:prstGeom>
        <a:blipFill rotWithShape="0">
          <a:blip xmlns:r="http://schemas.openxmlformats.org/officeDocument/2006/relationships" r:embed="rId1"/>
          <a:stretch>
            <a:fillRect l="-16000" r="-16000"/>
          </a:stretch>
        </a:blip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74363B2D-AFB5-6842-9B4C-9919CF06E0E4}">
      <dsp:nvSpPr>
        <dsp:cNvPr id="0" name=""/>
        <dsp:cNvSpPr/>
      </dsp:nvSpPr>
      <dsp:spPr>
        <a:xfrm>
          <a:off x="1347958" y="2068063"/>
          <a:ext cx="10570098" cy="1034031"/>
        </a:xfrm>
        <a:prstGeom prst="rect">
          <a:avLst/>
        </a:prstGeom>
        <a:gradFill rotWithShape="0">
          <a:gsLst>
            <a:gs pos="0">
              <a:srgbClr val="A6E32D"/>
            </a:gs>
            <a:gs pos="77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rgbClr val="66D9EF"/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20763" tIns="83820" rIns="83820" bIns="83820" numCol="1" spcCol="1270" anchor="ctr" anchorCtr="0">
          <a:noAutofit/>
        </a:bodyPr>
        <a:lstStyle/>
        <a:p>
          <a:pPr lvl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 err="1" smtClean="0">
              <a:solidFill>
                <a:srgbClr val="FF0000"/>
              </a:solidFill>
            </a:rPr>
            <a:t>Thurstonian</a:t>
          </a:r>
          <a:r>
            <a:rPr lang="en-US" sz="3300" kern="1200" dirty="0" smtClean="0">
              <a:solidFill>
                <a:srgbClr val="FF0000"/>
              </a:solidFill>
            </a:rPr>
            <a:t> Pairwise Preference</a:t>
          </a:r>
          <a:endParaRPr lang="en-US" sz="3300" kern="1200" dirty="0">
            <a:solidFill>
              <a:srgbClr val="FF0000"/>
            </a:solidFill>
          </a:endParaRPr>
        </a:p>
      </dsp:txBody>
      <dsp:txXfrm>
        <a:off x="1347958" y="2068063"/>
        <a:ext cx="10570098" cy="1034031"/>
      </dsp:txXfrm>
    </dsp:sp>
    <dsp:sp modelId="{76892386-A572-584B-8E74-8DEEDD75DD93}">
      <dsp:nvSpPr>
        <dsp:cNvPr id="0" name=""/>
        <dsp:cNvSpPr/>
      </dsp:nvSpPr>
      <dsp:spPr>
        <a:xfrm>
          <a:off x="701688" y="1938809"/>
          <a:ext cx="1292539" cy="1292539"/>
        </a:xfrm>
        <a:prstGeom prst="ellipse">
          <a:avLst/>
        </a:prstGeom>
        <a:blipFill dpi="0" rotWithShape="0">
          <a:blip xmlns:r="http://schemas.openxmlformats.org/officeDocument/2006/relationships" r:embed="rId2"/>
          <a:srcRect/>
          <a:stretch>
            <a:fillRect l="-8926" r="-23074"/>
          </a:stretch>
        </a:blip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B4F94595-D5E8-B04F-B974-F05A4C4E4D43}">
      <dsp:nvSpPr>
        <dsp:cNvPr id="0" name=""/>
        <dsp:cNvSpPr/>
      </dsp:nvSpPr>
      <dsp:spPr>
        <a:xfrm>
          <a:off x="1347958" y="3619379"/>
          <a:ext cx="10570098" cy="1034031"/>
        </a:xfrm>
        <a:prstGeom prst="rect">
          <a:avLst/>
        </a:prstGeom>
        <a:gradFill rotWithShape="0">
          <a:gsLst>
            <a:gs pos="0">
              <a:srgbClr val="66D9EF"/>
            </a:gs>
            <a:gs pos="66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rgbClr val="A6E32D"/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20763" tIns="83820" rIns="83820" bIns="83820" numCol="1" spcCol="1270" anchor="ctr" anchorCtr="0">
          <a:noAutofit/>
        </a:bodyPr>
        <a:lstStyle/>
        <a:p>
          <a:pPr lvl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smtClean="0">
              <a:solidFill>
                <a:schemeClr val="bg2">
                  <a:lumMod val="50000"/>
                </a:schemeClr>
              </a:solidFill>
            </a:rPr>
            <a:t>Dual</a:t>
          </a:r>
          <a:r>
            <a:rPr lang="en-US" sz="3300" kern="1200" baseline="0" smtClean="0">
              <a:solidFill>
                <a:schemeClr val="bg2">
                  <a:lumMod val="50000"/>
                </a:schemeClr>
              </a:solidFill>
            </a:rPr>
            <a:t> Clustering Maximum Entropy</a:t>
          </a:r>
          <a:endParaRPr lang="en-US" sz="3300" kern="1200" dirty="0">
            <a:solidFill>
              <a:schemeClr val="bg2">
                <a:lumMod val="50000"/>
              </a:schemeClr>
            </a:solidFill>
          </a:endParaRPr>
        </a:p>
      </dsp:txBody>
      <dsp:txXfrm>
        <a:off x="1347958" y="3619379"/>
        <a:ext cx="10570098" cy="1034031"/>
      </dsp:txXfrm>
    </dsp:sp>
    <dsp:sp modelId="{E4A31823-6513-3543-928B-85910B8EA19E}">
      <dsp:nvSpPr>
        <dsp:cNvPr id="0" name=""/>
        <dsp:cNvSpPr/>
      </dsp:nvSpPr>
      <dsp:spPr>
        <a:xfrm>
          <a:off x="701688" y="3490125"/>
          <a:ext cx="1292539" cy="1292539"/>
        </a:xfrm>
        <a:prstGeom prst="ellipse">
          <a:avLst/>
        </a:prstGeom>
        <a:blipFill dpi="0" rotWithShape="0">
          <a:blip xmlns:r="http://schemas.openxmlformats.org/officeDocument/2006/relationships" r:embed="rId3"/>
          <a:srcRect/>
          <a:stretch>
            <a:fillRect l="-20744" t="-3059" r="-6596" b="-3059"/>
          </a:stretch>
        </a:blip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7C4A7AE-BF98-D546-80A3-1FC283499A4C}">
      <dsp:nvSpPr>
        <dsp:cNvPr id="0" name=""/>
        <dsp:cNvSpPr/>
      </dsp:nvSpPr>
      <dsp:spPr>
        <a:xfrm>
          <a:off x="755124" y="5170696"/>
          <a:ext cx="11162932" cy="1034031"/>
        </a:xfrm>
        <a:prstGeom prst="rect">
          <a:avLst/>
        </a:prstGeom>
        <a:gradFill rotWithShape="0">
          <a:gsLst>
            <a:gs pos="0">
              <a:srgbClr val="66D9EF"/>
            </a:gs>
            <a:gs pos="66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rgbClr val="A6E32D"/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20763" tIns="83820" rIns="83820" bIns="83820" numCol="1" spcCol="1270" anchor="ctr" anchorCtr="0">
          <a:noAutofit/>
        </a:bodyPr>
        <a:lstStyle/>
        <a:p>
          <a:pPr lvl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 smtClean="0">
              <a:solidFill>
                <a:schemeClr val="bg2">
                  <a:lumMod val="50000"/>
                </a:schemeClr>
              </a:solidFill>
            </a:rPr>
            <a:t>PLANS: Phrasal Latent Allocation with Negative Sampling</a:t>
          </a:r>
          <a:endParaRPr lang="en-US" sz="3300" kern="1200" dirty="0">
            <a:solidFill>
              <a:schemeClr val="bg2">
                <a:lumMod val="50000"/>
              </a:schemeClr>
            </a:solidFill>
          </a:endParaRPr>
        </a:p>
      </dsp:txBody>
      <dsp:txXfrm>
        <a:off x="755124" y="5170696"/>
        <a:ext cx="11162932" cy="1034031"/>
      </dsp:txXfrm>
    </dsp:sp>
    <dsp:sp modelId="{FBA8F082-7124-BA4C-AD9D-583D27B180FE}">
      <dsp:nvSpPr>
        <dsp:cNvPr id="0" name=""/>
        <dsp:cNvSpPr/>
      </dsp:nvSpPr>
      <dsp:spPr>
        <a:xfrm>
          <a:off x="108854" y="5041442"/>
          <a:ext cx="1292539" cy="1292539"/>
        </a:xfrm>
        <a:prstGeom prst="ellipse">
          <a:avLst/>
        </a:prstGeom>
        <a:blipFill dpi="0" rotWithShape="0">
          <a:blip xmlns:r="http://schemas.openxmlformats.org/officeDocument/2006/relationships" r:embed="rId4"/>
          <a:srcRect/>
          <a:stretch>
            <a:fillRect l="-10134" t="479" r="-24281" b="479"/>
          </a:stretch>
        </a:blip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D509909-2473-D949-8C5F-6F8C30709427}">
      <dsp:nvSpPr>
        <dsp:cNvPr id="0" name=""/>
        <dsp:cNvSpPr/>
      </dsp:nvSpPr>
      <dsp:spPr>
        <a:xfrm>
          <a:off x="6238" y="46735"/>
          <a:ext cx="1977991" cy="103294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tx1">
                <a:lumMod val="85000"/>
                <a:lumOff val="15000"/>
              </a:schemeClr>
            </a:gs>
            <a:gs pos="55000">
              <a:schemeClr val="tx1">
                <a:lumMod val="65000"/>
                <a:lumOff val="35000"/>
              </a:schemeClr>
            </a:gs>
            <a:gs pos="100000">
              <a:schemeClr val="tx1"/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chemeClr val="bg1"/>
              </a:solidFill>
            </a:rPr>
            <a:t>a </a:t>
          </a:r>
          <a:r>
            <a:rPr lang="en-US" sz="2400" i="1" kern="1200" dirty="0" smtClean="0">
              <a:solidFill>
                <a:srgbClr val="F82A71"/>
              </a:solidFill>
            </a:rPr>
            <a:t>Complicated</a:t>
          </a:r>
          <a:r>
            <a:rPr lang="en-US" sz="2400" kern="1200" dirty="0" smtClean="0">
              <a:solidFill>
                <a:srgbClr val="F82A71"/>
              </a:solidFill>
            </a:rPr>
            <a:t> </a:t>
          </a:r>
          <a:r>
            <a:rPr lang="en-US" sz="2000" kern="1200" dirty="0" smtClean="0">
              <a:solidFill>
                <a:schemeClr val="bg1"/>
              </a:solidFill>
            </a:rPr>
            <a:t>Problem </a:t>
          </a:r>
          <a:endParaRPr lang="en-US" sz="2000" kern="1200" dirty="0">
            <a:solidFill>
              <a:schemeClr val="bg1"/>
            </a:solidFill>
          </a:endParaRPr>
        </a:p>
      </dsp:txBody>
      <dsp:txXfrm>
        <a:off x="36492" y="76989"/>
        <a:ext cx="1917483" cy="972433"/>
      </dsp:txXfrm>
    </dsp:sp>
    <dsp:sp modelId="{5759D0A4-ECFD-8F40-97E0-A9CD52A7FC4D}">
      <dsp:nvSpPr>
        <dsp:cNvPr id="0" name=""/>
        <dsp:cNvSpPr/>
      </dsp:nvSpPr>
      <dsp:spPr>
        <a:xfrm>
          <a:off x="2070886" y="366204"/>
          <a:ext cx="535282" cy="39400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600" kern="1200"/>
        </a:p>
      </dsp:txBody>
      <dsp:txXfrm>
        <a:off x="2070886" y="445005"/>
        <a:ext cx="417081" cy="236402"/>
      </dsp:txXfrm>
    </dsp:sp>
    <dsp:sp modelId="{01DA41EA-8861-8B4A-8301-339990D1B56B}">
      <dsp:nvSpPr>
        <dsp:cNvPr id="0" name=""/>
        <dsp:cNvSpPr/>
      </dsp:nvSpPr>
      <dsp:spPr>
        <a:xfrm>
          <a:off x="2672185" y="46735"/>
          <a:ext cx="2655576" cy="103294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tx1">
                <a:lumMod val="85000"/>
                <a:lumOff val="15000"/>
              </a:schemeClr>
            </a:gs>
            <a:gs pos="55000">
              <a:schemeClr val="tx1">
                <a:lumMod val="65000"/>
                <a:lumOff val="35000"/>
              </a:schemeClr>
            </a:gs>
            <a:gs pos="100000">
              <a:schemeClr val="tx1"/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a Series of </a:t>
          </a:r>
          <a:r>
            <a:rPr lang="en-US" sz="2400" i="1" kern="1200" dirty="0" smtClean="0">
              <a:solidFill>
                <a:srgbClr val="F82A71"/>
              </a:solidFill>
            </a:rPr>
            <a:t>Smaller and Easier</a:t>
          </a:r>
          <a:r>
            <a:rPr lang="en-US" sz="2400" i="1" kern="1200" dirty="0" smtClean="0"/>
            <a:t> </a:t>
          </a:r>
          <a:r>
            <a:rPr lang="en-US" sz="2200" kern="1200" dirty="0" smtClean="0"/>
            <a:t>Tasks </a:t>
          </a:r>
          <a:endParaRPr lang="en-US" sz="2200" kern="1200" dirty="0"/>
        </a:p>
      </dsp:txBody>
      <dsp:txXfrm>
        <a:off x="2702439" y="76989"/>
        <a:ext cx="2595068" cy="97243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72E8AFC-45EF-7E4C-A665-86F929D7B228}">
      <dsp:nvSpPr>
        <dsp:cNvPr id="0" name=""/>
        <dsp:cNvSpPr/>
      </dsp:nvSpPr>
      <dsp:spPr>
        <a:xfrm>
          <a:off x="-7600954" y="-1161493"/>
          <a:ext cx="9044462" cy="9044462"/>
        </a:xfrm>
        <a:prstGeom prst="blockArc">
          <a:avLst>
            <a:gd name="adj1" fmla="val 18900000"/>
            <a:gd name="adj2" fmla="val 2700000"/>
            <a:gd name="adj3" fmla="val 239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6C1EB43-51E4-6E4A-9745-DB03CB9518C0}">
      <dsp:nvSpPr>
        <dsp:cNvPr id="0" name=""/>
        <dsp:cNvSpPr/>
      </dsp:nvSpPr>
      <dsp:spPr>
        <a:xfrm>
          <a:off x="755124" y="516746"/>
          <a:ext cx="11162932" cy="1034031"/>
        </a:xfrm>
        <a:prstGeom prst="rect">
          <a:avLst/>
        </a:prstGeom>
        <a:gradFill rotWithShape="0">
          <a:gsLst>
            <a:gs pos="0">
              <a:srgbClr val="A6E32D"/>
            </a:gs>
            <a:gs pos="77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rgbClr val="66D9EF"/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20763" tIns="83820" rIns="83820" bIns="83820" numCol="1" spcCol="1270" anchor="ctr" anchorCtr="0">
          <a:noAutofit/>
        </a:bodyPr>
        <a:lstStyle/>
        <a:p>
          <a:pPr lvl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 smtClean="0">
              <a:solidFill>
                <a:schemeClr val="bg2">
                  <a:lumMod val="50000"/>
                </a:schemeClr>
              </a:solidFill>
            </a:rPr>
            <a:t>Citation LDA: Understanding Evolution of Research Themes</a:t>
          </a:r>
          <a:endParaRPr lang="en-US" sz="3300" kern="1200" dirty="0">
            <a:solidFill>
              <a:schemeClr val="bg2">
                <a:lumMod val="50000"/>
              </a:schemeClr>
            </a:solidFill>
          </a:endParaRPr>
        </a:p>
      </dsp:txBody>
      <dsp:txXfrm>
        <a:off x="755124" y="516746"/>
        <a:ext cx="11162932" cy="1034031"/>
      </dsp:txXfrm>
    </dsp:sp>
    <dsp:sp modelId="{FEBAE8D1-858D-EA46-B669-62DF8F0B48BD}">
      <dsp:nvSpPr>
        <dsp:cNvPr id="0" name=""/>
        <dsp:cNvSpPr/>
      </dsp:nvSpPr>
      <dsp:spPr>
        <a:xfrm>
          <a:off x="108854" y="387493"/>
          <a:ext cx="1292539" cy="1292539"/>
        </a:xfrm>
        <a:prstGeom prst="ellipse">
          <a:avLst/>
        </a:prstGeom>
        <a:blipFill rotWithShape="0">
          <a:blip xmlns:r="http://schemas.openxmlformats.org/officeDocument/2006/relationships" r:embed="rId1"/>
          <a:stretch>
            <a:fillRect l="-16000" r="-16000"/>
          </a:stretch>
        </a:blip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74363B2D-AFB5-6842-9B4C-9919CF06E0E4}">
      <dsp:nvSpPr>
        <dsp:cNvPr id="0" name=""/>
        <dsp:cNvSpPr/>
      </dsp:nvSpPr>
      <dsp:spPr>
        <a:xfrm>
          <a:off x="1347958" y="2068063"/>
          <a:ext cx="10570098" cy="1034031"/>
        </a:xfrm>
        <a:prstGeom prst="rect">
          <a:avLst/>
        </a:prstGeom>
        <a:gradFill rotWithShape="0">
          <a:gsLst>
            <a:gs pos="0">
              <a:srgbClr val="A6E32D"/>
            </a:gs>
            <a:gs pos="77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rgbClr val="66D9EF"/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20763" tIns="83820" rIns="83820" bIns="83820" numCol="1" spcCol="1270" anchor="ctr" anchorCtr="0">
          <a:noAutofit/>
        </a:bodyPr>
        <a:lstStyle/>
        <a:p>
          <a:pPr lvl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 err="1" smtClean="0">
              <a:solidFill>
                <a:schemeClr val="bg2">
                  <a:lumMod val="50000"/>
                </a:schemeClr>
              </a:solidFill>
            </a:rPr>
            <a:t>Thurstonian</a:t>
          </a:r>
          <a:r>
            <a:rPr lang="en-US" sz="3300" kern="1200" dirty="0" smtClean="0">
              <a:solidFill>
                <a:schemeClr val="bg2">
                  <a:lumMod val="50000"/>
                </a:schemeClr>
              </a:solidFill>
            </a:rPr>
            <a:t> Pairwise Preference</a:t>
          </a:r>
          <a:endParaRPr lang="en-US" sz="3300" kern="1200" dirty="0">
            <a:solidFill>
              <a:schemeClr val="bg2">
                <a:lumMod val="50000"/>
              </a:schemeClr>
            </a:solidFill>
          </a:endParaRPr>
        </a:p>
      </dsp:txBody>
      <dsp:txXfrm>
        <a:off x="1347958" y="2068063"/>
        <a:ext cx="10570098" cy="1034031"/>
      </dsp:txXfrm>
    </dsp:sp>
    <dsp:sp modelId="{76892386-A572-584B-8E74-8DEEDD75DD93}">
      <dsp:nvSpPr>
        <dsp:cNvPr id="0" name=""/>
        <dsp:cNvSpPr/>
      </dsp:nvSpPr>
      <dsp:spPr>
        <a:xfrm>
          <a:off x="701688" y="1938809"/>
          <a:ext cx="1292539" cy="1292539"/>
        </a:xfrm>
        <a:prstGeom prst="ellipse">
          <a:avLst/>
        </a:prstGeom>
        <a:blipFill dpi="0" rotWithShape="0">
          <a:blip xmlns:r="http://schemas.openxmlformats.org/officeDocument/2006/relationships" r:embed="rId2"/>
          <a:srcRect/>
          <a:stretch>
            <a:fillRect l="-8926" r="-23074"/>
          </a:stretch>
        </a:blip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B4F94595-D5E8-B04F-B974-F05A4C4E4D43}">
      <dsp:nvSpPr>
        <dsp:cNvPr id="0" name=""/>
        <dsp:cNvSpPr/>
      </dsp:nvSpPr>
      <dsp:spPr>
        <a:xfrm>
          <a:off x="1347958" y="3619379"/>
          <a:ext cx="10570098" cy="1034031"/>
        </a:xfrm>
        <a:prstGeom prst="rect">
          <a:avLst/>
        </a:prstGeom>
        <a:gradFill rotWithShape="0">
          <a:gsLst>
            <a:gs pos="0">
              <a:srgbClr val="66D9EF"/>
            </a:gs>
            <a:gs pos="66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rgbClr val="A6E32D"/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20763" tIns="83820" rIns="83820" bIns="83820" numCol="1" spcCol="1270" anchor="ctr" anchorCtr="0">
          <a:noAutofit/>
        </a:bodyPr>
        <a:lstStyle/>
        <a:p>
          <a:pPr lvl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 smtClean="0">
              <a:solidFill>
                <a:srgbClr val="F82A71"/>
              </a:solidFill>
            </a:rPr>
            <a:t>Dual Clustering Maximum Entropy</a:t>
          </a:r>
          <a:endParaRPr lang="en-US" sz="3300" kern="1200" dirty="0">
            <a:solidFill>
              <a:srgbClr val="F82A71"/>
            </a:solidFill>
          </a:endParaRPr>
        </a:p>
      </dsp:txBody>
      <dsp:txXfrm>
        <a:off x="1347958" y="3619379"/>
        <a:ext cx="10570098" cy="1034031"/>
      </dsp:txXfrm>
    </dsp:sp>
    <dsp:sp modelId="{E4A31823-6513-3543-928B-85910B8EA19E}">
      <dsp:nvSpPr>
        <dsp:cNvPr id="0" name=""/>
        <dsp:cNvSpPr/>
      </dsp:nvSpPr>
      <dsp:spPr>
        <a:xfrm>
          <a:off x="701688" y="3490125"/>
          <a:ext cx="1292539" cy="1292539"/>
        </a:xfrm>
        <a:prstGeom prst="ellipse">
          <a:avLst/>
        </a:prstGeom>
        <a:blipFill dpi="0" rotWithShape="0">
          <a:blip xmlns:r="http://schemas.openxmlformats.org/officeDocument/2006/relationships" r:embed="rId3"/>
          <a:srcRect/>
          <a:stretch>
            <a:fillRect l="-20744" t="-3059" r="-6596" b="-3059"/>
          </a:stretch>
        </a:blip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7C4A7AE-BF98-D546-80A3-1FC283499A4C}">
      <dsp:nvSpPr>
        <dsp:cNvPr id="0" name=""/>
        <dsp:cNvSpPr/>
      </dsp:nvSpPr>
      <dsp:spPr>
        <a:xfrm>
          <a:off x="755124" y="5170696"/>
          <a:ext cx="11162932" cy="1034031"/>
        </a:xfrm>
        <a:prstGeom prst="rect">
          <a:avLst/>
        </a:prstGeom>
        <a:gradFill rotWithShape="0">
          <a:gsLst>
            <a:gs pos="0">
              <a:srgbClr val="66D9EF"/>
            </a:gs>
            <a:gs pos="66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rgbClr val="A6E32D"/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20763" tIns="83820" rIns="83820" bIns="83820" numCol="1" spcCol="1270" anchor="ctr" anchorCtr="0">
          <a:noAutofit/>
        </a:bodyPr>
        <a:lstStyle/>
        <a:p>
          <a:pPr lvl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 smtClean="0">
              <a:solidFill>
                <a:schemeClr val="bg2">
                  <a:lumMod val="50000"/>
                </a:schemeClr>
              </a:solidFill>
            </a:rPr>
            <a:t>PLANS: Phrasal Latent Allocation with Negative Sampling</a:t>
          </a:r>
          <a:endParaRPr lang="en-US" sz="3300" kern="1200" dirty="0">
            <a:solidFill>
              <a:schemeClr val="bg2">
                <a:lumMod val="50000"/>
              </a:schemeClr>
            </a:solidFill>
          </a:endParaRPr>
        </a:p>
      </dsp:txBody>
      <dsp:txXfrm>
        <a:off x="755124" y="5170696"/>
        <a:ext cx="11162932" cy="1034031"/>
      </dsp:txXfrm>
    </dsp:sp>
    <dsp:sp modelId="{FBA8F082-7124-BA4C-AD9D-583D27B180FE}">
      <dsp:nvSpPr>
        <dsp:cNvPr id="0" name=""/>
        <dsp:cNvSpPr/>
      </dsp:nvSpPr>
      <dsp:spPr>
        <a:xfrm>
          <a:off x="108854" y="5041442"/>
          <a:ext cx="1292539" cy="1292539"/>
        </a:xfrm>
        <a:prstGeom prst="ellipse">
          <a:avLst/>
        </a:prstGeom>
        <a:blipFill dpi="0" rotWithShape="0">
          <a:blip xmlns:r="http://schemas.openxmlformats.org/officeDocument/2006/relationships" r:embed="rId4"/>
          <a:srcRect/>
          <a:stretch>
            <a:fillRect l="-10134" t="479" r="-24281" b="479"/>
          </a:stretch>
        </a:blip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72E8AFC-45EF-7E4C-A665-86F929D7B228}">
      <dsp:nvSpPr>
        <dsp:cNvPr id="0" name=""/>
        <dsp:cNvSpPr/>
      </dsp:nvSpPr>
      <dsp:spPr>
        <a:xfrm>
          <a:off x="-7600954" y="-1161493"/>
          <a:ext cx="9044462" cy="9044462"/>
        </a:xfrm>
        <a:prstGeom prst="blockArc">
          <a:avLst>
            <a:gd name="adj1" fmla="val 18900000"/>
            <a:gd name="adj2" fmla="val 2700000"/>
            <a:gd name="adj3" fmla="val 239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6C1EB43-51E4-6E4A-9745-DB03CB9518C0}">
      <dsp:nvSpPr>
        <dsp:cNvPr id="0" name=""/>
        <dsp:cNvSpPr/>
      </dsp:nvSpPr>
      <dsp:spPr>
        <a:xfrm>
          <a:off x="755124" y="516746"/>
          <a:ext cx="11162932" cy="1034031"/>
        </a:xfrm>
        <a:prstGeom prst="rect">
          <a:avLst/>
        </a:prstGeom>
        <a:gradFill rotWithShape="0">
          <a:gsLst>
            <a:gs pos="0">
              <a:srgbClr val="A6E32D"/>
            </a:gs>
            <a:gs pos="77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rgbClr val="66D9EF"/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20763" tIns="83820" rIns="83820" bIns="83820" numCol="1" spcCol="1270" anchor="ctr" anchorCtr="0">
          <a:noAutofit/>
        </a:bodyPr>
        <a:lstStyle/>
        <a:p>
          <a:pPr lvl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 smtClean="0">
              <a:solidFill>
                <a:schemeClr val="bg2">
                  <a:lumMod val="50000"/>
                </a:schemeClr>
              </a:solidFill>
            </a:rPr>
            <a:t>Citation LDA: Understanding Evolution of Research Themes</a:t>
          </a:r>
          <a:endParaRPr lang="en-US" sz="3300" kern="1200" dirty="0">
            <a:solidFill>
              <a:schemeClr val="bg2">
                <a:lumMod val="50000"/>
              </a:schemeClr>
            </a:solidFill>
          </a:endParaRPr>
        </a:p>
      </dsp:txBody>
      <dsp:txXfrm>
        <a:off x="755124" y="516746"/>
        <a:ext cx="11162932" cy="1034031"/>
      </dsp:txXfrm>
    </dsp:sp>
    <dsp:sp modelId="{FEBAE8D1-858D-EA46-B669-62DF8F0B48BD}">
      <dsp:nvSpPr>
        <dsp:cNvPr id="0" name=""/>
        <dsp:cNvSpPr/>
      </dsp:nvSpPr>
      <dsp:spPr>
        <a:xfrm>
          <a:off x="108854" y="387493"/>
          <a:ext cx="1292539" cy="1292539"/>
        </a:xfrm>
        <a:prstGeom prst="ellipse">
          <a:avLst/>
        </a:prstGeom>
        <a:blipFill rotWithShape="0">
          <a:blip xmlns:r="http://schemas.openxmlformats.org/officeDocument/2006/relationships" r:embed="rId1"/>
          <a:stretch>
            <a:fillRect l="-16000" r="-16000"/>
          </a:stretch>
        </a:blip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74363B2D-AFB5-6842-9B4C-9919CF06E0E4}">
      <dsp:nvSpPr>
        <dsp:cNvPr id="0" name=""/>
        <dsp:cNvSpPr/>
      </dsp:nvSpPr>
      <dsp:spPr>
        <a:xfrm>
          <a:off x="1347958" y="2068063"/>
          <a:ext cx="10570098" cy="1034031"/>
        </a:xfrm>
        <a:prstGeom prst="rect">
          <a:avLst/>
        </a:prstGeom>
        <a:gradFill rotWithShape="0">
          <a:gsLst>
            <a:gs pos="0">
              <a:srgbClr val="A6E32D"/>
            </a:gs>
            <a:gs pos="77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rgbClr val="66D9EF"/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20763" tIns="83820" rIns="83820" bIns="83820" numCol="1" spcCol="1270" anchor="ctr" anchorCtr="0">
          <a:noAutofit/>
        </a:bodyPr>
        <a:lstStyle/>
        <a:p>
          <a:pPr lvl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 err="1" smtClean="0">
              <a:solidFill>
                <a:schemeClr val="bg2">
                  <a:lumMod val="50000"/>
                </a:schemeClr>
              </a:solidFill>
            </a:rPr>
            <a:t>Thurstonian</a:t>
          </a:r>
          <a:r>
            <a:rPr lang="en-US" sz="3300" kern="1200" dirty="0" smtClean="0">
              <a:solidFill>
                <a:schemeClr val="bg2">
                  <a:lumMod val="50000"/>
                </a:schemeClr>
              </a:solidFill>
            </a:rPr>
            <a:t> Pairwise Preference</a:t>
          </a:r>
          <a:endParaRPr lang="en-US" sz="3300" kern="1200" dirty="0">
            <a:solidFill>
              <a:schemeClr val="bg2">
                <a:lumMod val="50000"/>
              </a:schemeClr>
            </a:solidFill>
          </a:endParaRPr>
        </a:p>
      </dsp:txBody>
      <dsp:txXfrm>
        <a:off x="1347958" y="2068063"/>
        <a:ext cx="10570098" cy="1034031"/>
      </dsp:txXfrm>
    </dsp:sp>
    <dsp:sp modelId="{76892386-A572-584B-8E74-8DEEDD75DD93}">
      <dsp:nvSpPr>
        <dsp:cNvPr id="0" name=""/>
        <dsp:cNvSpPr/>
      </dsp:nvSpPr>
      <dsp:spPr>
        <a:xfrm>
          <a:off x="701688" y="1938809"/>
          <a:ext cx="1292539" cy="1292539"/>
        </a:xfrm>
        <a:prstGeom prst="ellipse">
          <a:avLst/>
        </a:prstGeom>
        <a:blipFill dpi="0" rotWithShape="0">
          <a:blip xmlns:r="http://schemas.openxmlformats.org/officeDocument/2006/relationships" r:embed="rId2"/>
          <a:srcRect/>
          <a:stretch>
            <a:fillRect l="-8926" r="-23074"/>
          </a:stretch>
        </a:blip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B4F94595-D5E8-B04F-B974-F05A4C4E4D43}">
      <dsp:nvSpPr>
        <dsp:cNvPr id="0" name=""/>
        <dsp:cNvSpPr/>
      </dsp:nvSpPr>
      <dsp:spPr>
        <a:xfrm>
          <a:off x="1347958" y="3619379"/>
          <a:ext cx="10570098" cy="1034031"/>
        </a:xfrm>
        <a:prstGeom prst="rect">
          <a:avLst/>
        </a:prstGeom>
        <a:gradFill rotWithShape="0">
          <a:gsLst>
            <a:gs pos="0">
              <a:srgbClr val="66D9EF"/>
            </a:gs>
            <a:gs pos="66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rgbClr val="A6E32D"/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20763" tIns="83820" rIns="83820" bIns="83820" numCol="1" spcCol="1270" anchor="ctr" anchorCtr="0">
          <a:noAutofit/>
        </a:bodyPr>
        <a:lstStyle/>
        <a:p>
          <a:pPr lvl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 smtClean="0">
              <a:solidFill>
                <a:schemeClr val="bg2">
                  <a:lumMod val="50000"/>
                </a:schemeClr>
              </a:solidFill>
            </a:rPr>
            <a:t>Dual</a:t>
          </a:r>
          <a:r>
            <a:rPr lang="en-US" sz="3300" kern="1200" dirty="0" smtClean="0">
              <a:solidFill>
                <a:srgbClr val="F82A71"/>
              </a:solidFill>
            </a:rPr>
            <a:t> </a:t>
          </a:r>
          <a:r>
            <a:rPr lang="en-US" sz="3300" kern="1200" dirty="0" smtClean="0">
              <a:solidFill>
                <a:schemeClr val="bg2">
                  <a:lumMod val="50000"/>
                </a:schemeClr>
              </a:solidFill>
            </a:rPr>
            <a:t>Clustering</a:t>
          </a:r>
          <a:r>
            <a:rPr lang="en-US" sz="3300" kern="1200" dirty="0" smtClean="0">
              <a:solidFill>
                <a:srgbClr val="F82A71"/>
              </a:solidFill>
            </a:rPr>
            <a:t> </a:t>
          </a:r>
          <a:r>
            <a:rPr lang="en-US" sz="3300" kern="1200" dirty="0" smtClean="0">
              <a:solidFill>
                <a:schemeClr val="bg2">
                  <a:lumMod val="50000"/>
                </a:schemeClr>
              </a:solidFill>
            </a:rPr>
            <a:t>Maximum</a:t>
          </a:r>
          <a:r>
            <a:rPr lang="en-US" sz="3300" kern="1200" dirty="0" smtClean="0">
              <a:solidFill>
                <a:srgbClr val="F82A71"/>
              </a:solidFill>
            </a:rPr>
            <a:t> </a:t>
          </a:r>
          <a:r>
            <a:rPr lang="en-US" sz="3300" kern="1200" dirty="0" smtClean="0">
              <a:solidFill>
                <a:schemeClr val="bg2">
                  <a:lumMod val="50000"/>
                </a:schemeClr>
              </a:solidFill>
            </a:rPr>
            <a:t>Entropy</a:t>
          </a:r>
          <a:endParaRPr lang="en-US" sz="3300" kern="1200" dirty="0">
            <a:solidFill>
              <a:schemeClr val="bg2">
                <a:lumMod val="50000"/>
              </a:schemeClr>
            </a:solidFill>
          </a:endParaRPr>
        </a:p>
      </dsp:txBody>
      <dsp:txXfrm>
        <a:off x="1347958" y="3619379"/>
        <a:ext cx="10570098" cy="1034031"/>
      </dsp:txXfrm>
    </dsp:sp>
    <dsp:sp modelId="{E4A31823-6513-3543-928B-85910B8EA19E}">
      <dsp:nvSpPr>
        <dsp:cNvPr id="0" name=""/>
        <dsp:cNvSpPr/>
      </dsp:nvSpPr>
      <dsp:spPr>
        <a:xfrm>
          <a:off x="701688" y="3490125"/>
          <a:ext cx="1292539" cy="1292539"/>
        </a:xfrm>
        <a:prstGeom prst="ellipse">
          <a:avLst/>
        </a:prstGeom>
        <a:blipFill dpi="0" rotWithShape="0">
          <a:blip xmlns:r="http://schemas.openxmlformats.org/officeDocument/2006/relationships" r:embed="rId3"/>
          <a:srcRect/>
          <a:stretch>
            <a:fillRect l="-20744" t="-3059" r="-6596" b="-3059"/>
          </a:stretch>
        </a:blip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7C4A7AE-BF98-D546-80A3-1FC283499A4C}">
      <dsp:nvSpPr>
        <dsp:cNvPr id="0" name=""/>
        <dsp:cNvSpPr/>
      </dsp:nvSpPr>
      <dsp:spPr>
        <a:xfrm>
          <a:off x="755124" y="5170696"/>
          <a:ext cx="11162932" cy="1034031"/>
        </a:xfrm>
        <a:prstGeom prst="rect">
          <a:avLst/>
        </a:prstGeom>
        <a:gradFill rotWithShape="0">
          <a:gsLst>
            <a:gs pos="0">
              <a:srgbClr val="66D9EF"/>
            </a:gs>
            <a:gs pos="66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rgbClr val="A6E32D"/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20763" tIns="83820" rIns="83820" bIns="83820" numCol="1" spcCol="1270" anchor="ctr" anchorCtr="0">
          <a:noAutofit/>
        </a:bodyPr>
        <a:lstStyle/>
        <a:p>
          <a:pPr lvl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 smtClean="0">
              <a:solidFill>
                <a:srgbClr val="F82A71"/>
              </a:solidFill>
            </a:rPr>
            <a:t>PLANS: Phrasal Latent Allocation with Negative Sampling</a:t>
          </a:r>
          <a:endParaRPr lang="en-US" sz="3300" kern="1200" dirty="0">
            <a:solidFill>
              <a:srgbClr val="F82A71"/>
            </a:solidFill>
          </a:endParaRPr>
        </a:p>
      </dsp:txBody>
      <dsp:txXfrm>
        <a:off x="755124" y="5170696"/>
        <a:ext cx="11162932" cy="1034031"/>
      </dsp:txXfrm>
    </dsp:sp>
    <dsp:sp modelId="{FBA8F082-7124-BA4C-AD9D-583D27B180FE}">
      <dsp:nvSpPr>
        <dsp:cNvPr id="0" name=""/>
        <dsp:cNvSpPr/>
      </dsp:nvSpPr>
      <dsp:spPr>
        <a:xfrm>
          <a:off x="108854" y="5041442"/>
          <a:ext cx="1292539" cy="1292539"/>
        </a:xfrm>
        <a:prstGeom prst="ellipse">
          <a:avLst/>
        </a:prstGeom>
        <a:blipFill dpi="0" rotWithShape="0">
          <a:blip xmlns:r="http://schemas.openxmlformats.org/officeDocument/2006/relationships" r:embed="rId4"/>
          <a:srcRect/>
          <a:stretch>
            <a:fillRect l="-10134" t="479" r="-24281" b="479"/>
          </a:stretch>
        </a:blip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D8D5C7-FD67-C44F-903C-027BD48921CF}" type="datetimeFigureOut">
              <a:rPr lang="en-US" smtClean="0"/>
              <a:t>10/15/16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44758B-8A9A-7049-80A8-73C13EF1A2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2811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United_States_presidential_election,_2008" TargetMode="External"/><Relationship Id="rId4" Type="http://schemas.openxmlformats.org/officeDocument/2006/relationships/hyperlink" Target="https://en.wikipedia.org/wiki/United_States_presidential_election,_2012" TargetMode="External"/><Relationship Id="rId5" Type="http://schemas.openxmlformats.org/officeDocument/2006/relationships/hyperlink" Target="https://en.wikipedia.org/wiki/Washington,_D.C." TargetMode="External"/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8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9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0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1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2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3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4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5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2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4758B-8A9A-7049-80A8-73C13EF1A271}" type="slidenum">
              <a:rPr lang="en-US" smtClean="0"/>
              <a:t>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5726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</a:t>
            </a:r>
            <a:r>
              <a:rPr lang="en-US" baseline="0" dirty="0" smtClean="0"/>
              <a:t> generative model is no different from the LDA model.</a:t>
            </a:r>
          </a:p>
          <a:p>
            <a:r>
              <a:rPr lang="en-US" baseline="0" dirty="0" smtClean="0"/>
              <a:t>However, each topic is a distribution over cited papers</a:t>
            </a:r>
          </a:p>
          <a:p>
            <a:r>
              <a:rPr lang="en-US" baseline="0" dirty="0" smtClean="0"/>
              <a:t>and each document is represented as a bag of cited papers.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4758B-8A9A-7049-80A8-73C13EF1A27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6089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 means 7 percent of sentiment</a:t>
            </a:r>
            <a:r>
              <a:rPr lang="en-US" baseline="0" dirty="0" smtClean="0"/>
              <a:t> analysis papers cite Pang Bo's paper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4758B-8A9A-7049-80A8-73C13EF1A27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2500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Air</a:t>
            </a:r>
            <a:r>
              <a:rPr lang="en-US" baseline="0" dirty="0" smtClean="0"/>
              <a:t> pollution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4758B-8A9A-7049-80A8-73C13EF1A27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2567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expectation</a:t>
            </a:r>
            <a:r>
              <a:rPr lang="en-US" baseline="0" dirty="0" smtClean="0"/>
              <a:t> time can be regarded as the peaked time when the topic was most researched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4758B-8A9A-7049-80A8-73C13EF1A27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9254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Those are 10 most</a:t>
            </a:r>
            <a:r>
              <a:rPr lang="en-US" baseline="0" dirty="0" smtClean="0"/>
              <a:t> dominant topics in AAN, such as dependency parsing, sentiment analysis, WSD. Especially, we find </a:t>
            </a:r>
          </a:p>
          <a:p>
            <a:r>
              <a:rPr lang="en-US" baseline="0" dirty="0" smtClean="0"/>
              <a:t>Machine translation a big research theme composed of multiple research topics such as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4758B-8A9A-7049-80A8-73C13EF1A27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9933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4758B-8A9A-7049-80A8-73C13EF1A27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9338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Topic importance is computed as the empirical</a:t>
            </a:r>
            <a:r>
              <a:rPr lang="en-US" baseline="0" dirty="0" smtClean="0"/>
              <a:t> distribution of </a:t>
            </a:r>
          </a:p>
          <a:p>
            <a:r>
              <a:rPr lang="en-US" baseline="0" dirty="0" smtClean="0"/>
              <a:t>Samples from a topic</a:t>
            </a:r>
          </a:p>
          <a:p>
            <a:endParaRPr lang="en-US" baseline="0" dirty="0" smtClean="0"/>
          </a:p>
          <a:p>
            <a:r>
              <a:rPr lang="en-US" baseline="0" dirty="0" smtClean="0"/>
              <a:t>Dependency is mathematically represented as the probability of </a:t>
            </a:r>
          </a:p>
          <a:p>
            <a:r>
              <a:rPr lang="en-US" baseline="0" dirty="0" smtClean="0"/>
              <a:t>Given a topic, what’s the probability of citing another topic.</a:t>
            </a:r>
          </a:p>
          <a:p>
            <a:r>
              <a:rPr lang="en-US" baseline="0" dirty="0" smtClean="0"/>
              <a:t>And to compute, we just need to marginalize through all the possible papers</a:t>
            </a:r>
          </a:p>
          <a:p>
            <a:endParaRPr lang="en-US" baseline="0" dirty="0" smtClean="0"/>
          </a:p>
          <a:p>
            <a:r>
              <a:rPr lang="en-US" baseline="0" dirty="0" smtClean="0"/>
              <a:t>It also can be leveraged to compute the evolution patterns where each edge</a:t>
            </a:r>
          </a:p>
          <a:p>
            <a:r>
              <a:rPr lang="en-US" baseline="0" dirty="0" smtClean="0"/>
              <a:t>Is computed as the </a:t>
            </a:r>
            <a:r>
              <a:rPr lang="en-US" baseline="0" dirty="0" err="1" smtClean="0"/>
              <a:t>denpendency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4758B-8A9A-7049-80A8-73C13EF1A27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6075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Thickness of edge represents</a:t>
            </a:r>
            <a:r>
              <a:rPr lang="en-US" baseline="0" dirty="0" smtClean="0"/>
              <a:t> the dependency from one topic to another topic.</a:t>
            </a:r>
          </a:p>
          <a:p>
            <a:endParaRPr lang="en-US" baseline="0" dirty="0" smtClean="0"/>
          </a:p>
          <a:p>
            <a:r>
              <a:rPr lang="en-US" baseline="0" dirty="0" smtClean="0"/>
              <a:t>We only plot a edge if the dependency is significant.  And it can be used to show</a:t>
            </a:r>
          </a:p>
          <a:p>
            <a:r>
              <a:rPr lang="en-US" baseline="0" dirty="0" smtClean="0"/>
              <a:t>Research theme evolution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4758B-8A9A-7049-80A8-73C13EF1A27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3221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Suppose we have a</a:t>
            </a:r>
            <a:r>
              <a:rPr lang="en-US" baseline="0" dirty="0" smtClean="0"/>
              <a:t> complicated problem, it is natural to break down the problem into</a:t>
            </a:r>
          </a:p>
          <a:p>
            <a:r>
              <a:rPr lang="en-US" baseline="0" dirty="0" smtClean="0"/>
              <a:t>a series of smaller and easier tasks.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Just like blind men and the elephant, though the ability of each blind men is limited, </a:t>
            </a:r>
          </a:p>
          <a:p>
            <a:r>
              <a:rPr lang="en-US" baseline="0" dirty="0" smtClean="0"/>
              <a:t>They can each touch a part of the elephant such as tusks or the leg.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However, if there is no an intelligent thinking machine to synthesis the </a:t>
            </a:r>
          </a:p>
          <a:p>
            <a:r>
              <a:rPr lang="en-US" baseline="0" dirty="0" smtClean="0"/>
              <a:t>observations, they would disagree, and argue and there is no conclusion achieved.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 major challenges is to resolve incompleteness and inconsistency.</a:t>
            </a:r>
          </a:p>
          <a:p>
            <a:endParaRPr lang="en-US" baseline="0" dirty="0" smtClean="0"/>
          </a:p>
          <a:p>
            <a:r>
              <a:rPr lang="en-US" baseline="0" dirty="0" smtClean="0"/>
              <a:t>We investigate this idea in the crowdsourcing setting. </a:t>
            </a:r>
            <a:r>
              <a:rPr lang="en-US" baseline="0" dirty="0" err="1" smtClean="0"/>
              <a:t>Insetad</a:t>
            </a:r>
            <a:r>
              <a:rPr lang="en-US" baseline="0" dirty="0" smtClean="0"/>
              <a:t> of annotating </a:t>
            </a:r>
          </a:p>
          <a:p>
            <a:r>
              <a:rPr lang="en-US" baseline="0" dirty="0" smtClean="0"/>
              <a:t>Ranked list by experts, we ask crowd workers to label only pairwise preferences.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Our challenges is because of the non-expert nature of the workers, we need to estimate </a:t>
            </a:r>
          </a:p>
          <a:p>
            <a:r>
              <a:rPr lang="en-US" baseline="0" dirty="0" smtClean="0"/>
              <a:t>Query difficulty, domain, worker expertise and truthfulness.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4758B-8A9A-7049-80A8-73C13EF1A27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4018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Let us first take</a:t>
            </a:r>
            <a:r>
              <a:rPr lang="en-US" baseline="0" dirty="0" smtClean="0"/>
              <a:t> a moment to consider a simpler problem where our observation is the ranked </a:t>
            </a:r>
          </a:p>
          <a:p>
            <a:r>
              <a:rPr lang="en-US" baseline="0" dirty="0" smtClean="0"/>
              <a:t>lists annotated by workers, and the goal is to estimate the ground truth ranked lists. </a:t>
            </a:r>
            <a:r>
              <a:rPr lang="en-US" baseline="0" dirty="0" err="1" smtClean="0"/>
              <a:t>Thurstonian</a:t>
            </a:r>
            <a:r>
              <a:rPr lang="en-US" baseline="0" dirty="0" smtClean="0"/>
              <a:t> </a:t>
            </a:r>
          </a:p>
          <a:p>
            <a:r>
              <a:rPr lang="en-US" baseline="0" dirty="0" smtClean="0"/>
              <a:t>Proposed the TRM.</a:t>
            </a:r>
          </a:p>
          <a:p>
            <a:endParaRPr lang="en-US" baseline="0" dirty="0" smtClean="0"/>
          </a:p>
          <a:p>
            <a:r>
              <a:rPr lang="en-US" baseline="0" dirty="0" smtClean="0"/>
              <a:t>He assumed that the judgements of the ranked lists is a result of the real-value perceived scores</a:t>
            </a:r>
          </a:p>
          <a:p>
            <a:r>
              <a:rPr lang="en-US" baseline="0" dirty="0" smtClean="0"/>
              <a:t>From each worker and the worker’s perceived score is distributed as normal with means called</a:t>
            </a:r>
          </a:p>
          <a:p>
            <a:r>
              <a:rPr lang="en-US" baseline="0" dirty="0" smtClean="0"/>
              <a:t>Ground truth scores.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 first practical algorithm for optimization was proposed by </a:t>
            </a:r>
            <a:r>
              <a:rPr lang="en-US" baseline="0" dirty="0" err="1" smtClean="0"/>
              <a:t>bockenholt</a:t>
            </a:r>
            <a:r>
              <a:rPr lang="en-US" baseline="0" dirty="0" smtClean="0"/>
              <a:t>. He was a </a:t>
            </a:r>
            <a:r>
              <a:rPr lang="en-US" baseline="0" dirty="0" err="1" smtClean="0"/>
              <a:t>uiuc</a:t>
            </a:r>
            <a:r>
              <a:rPr lang="en-US" baseline="0" dirty="0" smtClean="0"/>
              <a:t> professor</a:t>
            </a:r>
          </a:p>
          <a:p>
            <a:r>
              <a:rPr lang="en-US" baseline="0" dirty="0" smtClean="0"/>
              <a:t>When the work was done. Estimation was done using </a:t>
            </a:r>
            <a:r>
              <a:rPr lang="en-US" baseline="0" dirty="0" err="1" smtClean="0"/>
              <a:t>gibbs</a:t>
            </a:r>
            <a:r>
              <a:rPr lang="en-US" baseline="0" dirty="0" smtClean="0"/>
              <a:t> sampling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4758B-8A9A-7049-80A8-73C13EF1A27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4401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 smtClean="0"/>
              <a:t>Nate Silver is a </a:t>
            </a:r>
            <a:r>
              <a:rPr lang="en-US" sz="20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statistician who analyzes baseball and elections.</a:t>
            </a:r>
          </a:p>
          <a:p>
            <a:endParaRPr lang="en-US" sz="20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20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Forecast</a:t>
            </a:r>
            <a:r>
              <a:rPr lang="en-US" sz="20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player performance based on measurements such as batting average for hitters or strikeout rate for </a:t>
            </a:r>
            <a:r>
              <a:rPr lang="en-US" sz="20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pichers</a:t>
            </a:r>
            <a:endParaRPr lang="en-US" sz="20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20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Regression</a:t>
            </a:r>
          </a:p>
          <a:p>
            <a:r>
              <a:rPr lang="en-US" sz="20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Clustering players </a:t>
            </a:r>
          </a:p>
          <a:p>
            <a:endParaRPr lang="en-US" sz="20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Silver successfully called the outcomes in 49 of the 50 states in the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United States presidential election, 2008"/>
              </a:rPr>
              <a:t>2008 U.S. Presidential election</a:t>
            </a:r>
            <a:endParaRPr lang="en-US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United States presidential election, 2012"/>
              </a:rPr>
              <a:t>2012 United States presidential election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Silver correctly predicted the winner of all 50 states and the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 tooltip="Washington, D.C."/>
              </a:rPr>
              <a:t>District of Columbia</a:t>
            </a:r>
            <a:endParaRPr lang="en-US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Classification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4758B-8A9A-7049-80A8-73C13EF1A27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1106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After generating the perceived score, in our setting we need to further generate the pairwise preferences.</a:t>
            </a:r>
          </a:p>
          <a:p>
            <a:endParaRPr lang="en-US" dirty="0" smtClean="0"/>
          </a:p>
          <a:p>
            <a:r>
              <a:rPr lang="en-US" dirty="0" smtClean="0"/>
              <a:t>We assume in addition to TRM, there is another step of generation,</a:t>
            </a:r>
            <a:r>
              <a:rPr lang="en-US" baseline="0" dirty="0" smtClean="0"/>
              <a:t> which draws noisy score from normal </a:t>
            </a:r>
          </a:p>
          <a:p>
            <a:r>
              <a:rPr lang="en-US" baseline="0" dirty="0" smtClean="0"/>
              <a:t>distributions with mean being the perceived scores. The variance of this normal distribution is determined by</a:t>
            </a:r>
          </a:p>
          <a:p>
            <a:r>
              <a:rPr lang="en-US" baseline="0" dirty="0" smtClean="0"/>
              <a:t>The domain expertise of the workers as well as their truthfulness.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Here are some examples.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4758B-8A9A-7049-80A8-73C13EF1A27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07486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4758B-8A9A-7049-80A8-73C13EF1A27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67625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4758B-8A9A-7049-80A8-73C13EF1A27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68730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4758B-8A9A-7049-80A8-73C13EF1A27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94156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4758B-8A9A-7049-80A8-73C13EF1A271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07804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4758B-8A9A-7049-80A8-73C13EF1A271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1087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4758B-8A9A-7049-80A8-73C13EF1A271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30236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4758B-8A9A-7049-80A8-73C13EF1A271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37563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4758B-8A9A-7049-80A8-73C13EF1A271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2829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4758B-8A9A-7049-80A8-73C13EF1A271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8839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With increasing amount of the different types</a:t>
            </a:r>
            <a:r>
              <a:rPr lang="en-US" baseline="0" dirty="0" smtClean="0"/>
              <a:t> of data, how to we extract useful information?</a:t>
            </a:r>
          </a:p>
          <a:p>
            <a:endParaRPr lang="en-US" baseline="0" dirty="0" smtClean="0"/>
          </a:p>
          <a:p>
            <a:r>
              <a:rPr lang="en-US" baseline="0" dirty="0" smtClean="0"/>
              <a:t>In social network, who are spammers? How to find communities and how to characterize?</a:t>
            </a:r>
          </a:p>
          <a:p>
            <a:endParaRPr lang="en-US" baseline="0" dirty="0" smtClean="0"/>
          </a:p>
          <a:p>
            <a:r>
              <a:rPr lang="en-US" baseline="0" dirty="0" smtClean="0"/>
              <a:t>In news, how to find emerging topics? In literature, how to generate short summary for research evolution</a:t>
            </a:r>
          </a:p>
          <a:p>
            <a:endParaRPr lang="en-US" baseline="0" dirty="0" smtClean="0"/>
          </a:p>
          <a:p>
            <a:r>
              <a:rPr lang="en-US" baseline="0" dirty="0" smtClean="0"/>
              <a:t>Image recognition and </a:t>
            </a:r>
            <a:r>
              <a:rPr lang="en-US" baseline="0" dirty="0" err="1" smtClean="0"/>
              <a:t>segemantation</a:t>
            </a:r>
            <a:r>
              <a:rPr lang="en-US" baseline="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4758B-8A9A-7049-80A8-73C13EF1A27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3334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4758B-8A9A-7049-80A8-73C13EF1A271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94133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4758B-8A9A-7049-80A8-73C13EF1A271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73341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4758B-8A9A-7049-80A8-73C13EF1A271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5997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4758B-8A9A-7049-80A8-73C13EF1A271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20107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4758B-8A9A-7049-80A8-73C13EF1A271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07271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4758B-8A9A-7049-80A8-73C13EF1A271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2196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4758B-8A9A-7049-80A8-73C13EF1A271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14190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4758B-8A9A-7049-80A8-73C13EF1A271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92869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4758B-8A9A-7049-80A8-73C13EF1A271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35274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4758B-8A9A-7049-80A8-73C13EF1A271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8573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Weldon collected</a:t>
            </a:r>
            <a:r>
              <a:rPr lang="en-US" baseline="0" dirty="0" smtClean="0"/>
              <a:t> 1000 crabs in Naples Bay in 1893 and </a:t>
            </a:r>
          </a:p>
          <a:p>
            <a:r>
              <a:rPr lang="en-US" baseline="0" dirty="0" smtClean="0"/>
              <a:t>Measured the ratio of forehead width to the body length.</a:t>
            </a:r>
          </a:p>
          <a:p>
            <a:r>
              <a:rPr lang="en-US" baseline="0" dirty="0" smtClean="0"/>
              <a:t>He plotted the histogram and fitted with a normal distribution.</a:t>
            </a:r>
          </a:p>
          <a:p>
            <a:r>
              <a:rPr lang="en-US" baseline="0" dirty="0" smtClean="0"/>
              <a:t>However, he has his own doubts: there is a </a:t>
            </a:r>
          </a:p>
          <a:p>
            <a:r>
              <a:rPr lang="en-US" baseline="0" dirty="0" smtClean="0"/>
              <a:t>“A well-marked deviation from this normal shape”</a:t>
            </a:r>
          </a:p>
          <a:p>
            <a:r>
              <a:rPr lang="en-US" baseline="0" dirty="0" smtClean="0"/>
              <a:t>And he thinks</a:t>
            </a:r>
          </a:p>
          <a:p>
            <a:r>
              <a:rPr lang="en-US" baseline="0" dirty="0" smtClean="0"/>
              <a:t>“the units grouped together in the measured material are</a:t>
            </a:r>
          </a:p>
          <a:p>
            <a:r>
              <a:rPr lang="en-US" baseline="0" dirty="0" smtClean="0"/>
              <a:t>Not really homogeneous”</a:t>
            </a:r>
          </a:p>
          <a:p>
            <a:r>
              <a:rPr lang="en-US" baseline="0" dirty="0" smtClean="0"/>
              <a:t>In other words, he hypothesized that the crabs are possibly </a:t>
            </a:r>
          </a:p>
          <a:p>
            <a:r>
              <a:rPr lang="en-US" baseline="0" dirty="0" smtClean="0"/>
              <a:t>coming from two subspecies</a:t>
            </a:r>
          </a:p>
          <a:p>
            <a:r>
              <a:rPr lang="en-US" baseline="0" dirty="0" smtClean="0"/>
              <a:t>With limited math knowledge, he turned to Pearson for help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4758B-8A9A-7049-80A8-73C13EF1A27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28777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4758B-8A9A-7049-80A8-73C13EF1A271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95781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4758B-8A9A-7049-80A8-73C13EF1A271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68743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4758B-8A9A-7049-80A8-73C13EF1A271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51795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4758B-8A9A-7049-80A8-73C13EF1A271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70896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4758B-8A9A-7049-80A8-73C13EF1A271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8144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4758B-8A9A-7049-80A8-73C13EF1A271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95612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4758B-8A9A-7049-80A8-73C13EF1A271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88127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4758B-8A9A-7049-80A8-73C13EF1A271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93994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4758B-8A9A-7049-80A8-73C13EF1A271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304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Weldon collected</a:t>
            </a:r>
            <a:r>
              <a:rPr lang="en-US" baseline="0" dirty="0" smtClean="0"/>
              <a:t> 1000 crabs in Naples Bay in 1893 and </a:t>
            </a:r>
          </a:p>
          <a:p>
            <a:r>
              <a:rPr lang="en-US" baseline="0" dirty="0" smtClean="0"/>
              <a:t>Measured the ratio of forehead width to the body length.</a:t>
            </a:r>
          </a:p>
          <a:p>
            <a:r>
              <a:rPr lang="en-US" baseline="0" dirty="0" smtClean="0"/>
              <a:t>He plotted the histogram and fitted with a normal distribution.</a:t>
            </a:r>
          </a:p>
          <a:p>
            <a:r>
              <a:rPr lang="en-US" baseline="0" dirty="0" smtClean="0"/>
              <a:t>However, he has his own doubts: there is a </a:t>
            </a:r>
          </a:p>
          <a:p>
            <a:r>
              <a:rPr lang="en-US" baseline="0" dirty="0" smtClean="0"/>
              <a:t>“A well-marked deviation from this normal shape”</a:t>
            </a:r>
          </a:p>
          <a:p>
            <a:r>
              <a:rPr lang="en-US" baseline="0" dirty="0" smtClean="0"/>
              <a:t>And he thinks</a:t>
            </a:r>
          </a:p>
          <a:p>
            <a:r>
              <a:rPr lang="en-US" baseline="0" dirty="0" smtClean="0"/>
              <a:t>“the units grouped together in the measured material are</a:t>
            </a:r>
          </a:p>
          <a:p>
            <a:r>
              <a:rPr lang="en-US" baseline="0" dirty="0" smtClean="0"/>
              <a:t>Not really homogeneous”</a:t>
            </a:r>
          </a:p>
          <a:p>
            <a:r>
              <a:rPr lang="en-US" baseline="0" dirty="0" smtClean="0"/>
              <a:t>In other words, he hypothesized that the crabs are possibly </a:t>
            </a:r>
          </a:p>
          <a:p>
            <a:r>
              <a:rPr lang="en-US" baseline="0" dirty="0" smtClean="0"/>
              <a:t>coming from two subspecies</a:t>
            </a:r>
          </a:p>
          <a:p>
            <a:r>
              <a:rPr lang="en-US" baseline="0" dirty="0" smtClean="0"/>
              <a:t>With limited math knowledge, he turned to Pearson for help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4758B-8A9A-7049-80A8-73C13EF1A27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1871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Pearson used two normal distributions to fit the data.</a:t>
            </a:r>
          </a:p>
          <a:p>
            <a:r>
              <a:rPr lang="en-US" dirty="0" smtClean="0"/>
              <a:t>Nowadays we can use</a:t>
            </a:r>
            <a:r>
              <a:rPr lang="en-US" baseline="0" dirty="0" smtClean="0"/>
              <a:t> EM algorithm to compute the MLE.</a:t>
            </a:r>
          </a:p>
          <a:p>
            <a:r>
              <a:rPr lang="en-US" baseline="0" dirty="0" smtClean="0"/>
              <a:t>At Pearson’s time computer was not invented yet so he chose to</a:t>
            </a:r>
          </a:p>
          <a:p>
            <a:r>
              <a:rPr lang="en-US" baseline="0" dirty="0" smtClean="0"/>
              <a:t>Use moment matching (he also invented mom!).</a:t>
            </a:r>
          </a:p>
          <a:p>
            <a:r>
              <a:rPr lang="en-US" baseline="0" dirty="0" smtClean="0"/>
              <a:t>Here we have 5 free variables, and thus we need to do moment</a:t>
            </a:r>
          </a:p>
          <a:p>
            <a:r>
              <a:rPr lang="en-US" baseline="0" dirty="0" smtClean="0"/>
              <a:t>Matching up to the 5</a:t>
            </a:r>
            <a:r>
              <a:rPr lang="en-US" baseline="30000" dirty="0" smtClean="0"/>
              <a:t>th</a:t>
            </a:r>
            <a:r>
              <a:rPr lang="en-US" baseline="0" dirty="0" smtClean="0"/>
              <a:t> moments.</a:t>
            </a:r>
          </a:p>
          <a:p>
            <a:r>
              <a:rPr lang="en-US" baseline="0" dirty="0" smtClean="0"/>
              <a:t>Still this was a tedious computation task which amounts to a 9</a:t>
            </a:r>
            <a:r>
              <a:rPr lang="en-US" baseline="30000" dirty="0" smtClean="0"/>
              <a:t>th</a:t>
            </a:r>
            <a:r>
              <a:rPr lang="en-US" baseline="0" dirty="0" smtClean="0"/>
              <a:t> </a:t>
            </a:r>
          </a:p>
          <a:p>
            <a:r>
              <a:rPr lang="en-US" baseline="0" dirty="0" smtClean="0"/>
              <a:t>Degree poly</a:t>
            </a:r>
          </a:p>
          <a:p>
            <a:endParaRPr lang="en-US" baseline="0" dirty="0" smtClean="0"/>
          </a:p>
          <a:p>
            <a:r>
              <a:rPr lang="en-US" baseline="0" dirty="0" smtClean="0"/>
              <a:t>We plot the two curves of the component and their mixture is also </a:t>
            </a:r>
          </a:p>
          <a:p>
            <a:r>
              <a:rPr lang="en-US" baseline="0" dirty="0" smtClean="0"/>
              <a:t>Shown which indeed seems a better fitting than </a:t>
            </a:r>
            <a:r>
              <a:rPr lang="en-US" baseline="0" dirty="0" err="1" smtClean="0"/>
              <a:t>walden’s</a:t>
            </a:r>
            <a:r>
              <a:rPr lang="en-US" baseline="0" dirty="0" smtClean="0"/>
              <a:t> result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4758B-8A9A-7049-80A8-73C13EF1A27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6805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4758B-8A9A-7049-80A8-73C13EF1A27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7268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advantage of PLVM</a:t>
            </a:r>
            <a:r>
              <a:rPr lang="en-US" baseline="0" dirty="0" smtClean="0"/>
              <a:t> is that we can use simple distributions to model complicated latent </a:t>
            </a:r>
            <a:r>
              <a:rPr lang="en-US" baseline="0" dirty="0" err="1" smtClean="0"/>
              <a:t>phenomenials</a:t>
            </a:r>
            <a:r>
              <a:rPr lang="en-US" baseline="0" dirty="0" smtClean="0"/>
              <a:t>.</a:t>
            </a:r>
          </a:p>
          <a:p>
            <a:r>
              <a:rPr lang="en-US" baseline="0" dirty="0" smtClean="0"/>
              <a:t>For example, if we choose to use a single distribution to fit the crab data, probably the best choice is</a:t>
            </a:r>
          </a:p>
          <a:p>
            <a:r>
              <a:rPr lang="en-US" baseline="0" dirty="0" smtClean="0"/>
              <a:t>Weibull distribution proposed in 1927. However, its computation is not possible without numeric means.</a:t>
            </a:r>
          </a:p>
          <a:p>
            <a:r>
              <a:rPr lang="en-US" baseline="0" dirty="0" smtClean="0"/>
              <a:t>And it does not show the useful knowledge about the two subspecies.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Nowadays, we can use EM algorithm which is more popular. It’s computation is simple, but requires computer</a:t>
            </a:r>
          </a:p>
          <a:p>
            <a:r>
              <a:rPr lang="en-US" baseline="0" dirty="0" smtClean="0"/>
              <a:t>Because it can take more than hundreds of iterations.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4758B-8A9A-7049-80A8-73C13EF1A27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4885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Given a corpus literature citations,</a:t>
            </a:r>
            <a:r>
              <a:rPr lang="en-US" baseline="0" dirty="0" smtClean="0"/>
              <a:t> we are </a:t>
            </a:r>
            <a:r>
              <a:rPr lang="en-US" baseline="0" dirty="0" err="1" smtClean="0"/>
              <a:t>intersted</a:t>
            </a:r>
            <a:r>
              <a:rPr lang="en-US" baseline="0" dirty="0" smtClean="0"/>
              <a:t> in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4758B-8A9A-7049-80A8-73C13EF1A27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0490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7529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3601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8912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C00000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685800" indent="-228600">
              <a:buFont typeface=".AppleSystemUIFont" charset="-120"/>
              <a:buChar char="-"/>
              <a:defRPr/>
            </a:lvl2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3951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0099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2pPr marL="685800" indent="-228600">
              <a:buFont typeface=".AppleSystemUIFont" charset="-120"/>
              <a:buChar char="-"/>
              <a:defRPr/>
            </a:lvl2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2pPr marL="685800" indent="-228600">
              <a:buFont typeface=".AppleSystemUIFont" charset="-120"/>
              <a:buChar char="-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4335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1199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7884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4663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1763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462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EA2EC2-5615-DB43-9C31-AAE39F8739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8362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C00000"/>
          </a:solidFill>
          <a:latin typeface="Helvetica" charset="0"/>
          <a:ea typeface="Helvetica" charset="0"/>
          <a:cs typeface="Helvetica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6.emf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4" Type="http://schemas.openxmlformats.org/officeDocument/2006/relationships/image" Target="../media/image158.png"/><Relationship Id="rId5" Type="http://schemas.openxmlformats.org/officeDocument/2006/relationships/image" Target="../media/image159.png"/><Relationship Id="rId6" Type="http://schemas.openxmlformats.org/officeDocument/2006/relationships/image" Target="../media/image160.png"/><Relationship Id="rId7" Type="http://schemas.openxmlformats.org/officeDocument/2006/relationships/image" Target="../media/image16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6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8.xml"/><Relationship Id="rId4" Type="http://schemas.openxmlformats.org/officeDocument/2006/relationships/chart" Target="../charts/chart19.xml"/><Relationship Id="rId5" Type="http://schemas.openxmlformats.org/officeDocument/2006/relationships/chart" Target="../charts/chart20.xml"/><Relationship Id="rId6" Type="http://schemas.openxmlformats.org/officeDocument/2006/relationships/chart" Target="../charts/chart21.xml"/><Relationship Id="rId7" Type="http://schemas.openxmlformats.org/officeDocument/2006/relationships/image" Target="../media/image16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2.png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4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4" Type="http://schemas.openxmlformats.org/officeDocument/2006/relationships/image" Target="../media/image130.emf"/><Relationship Id="rId5" Type="http://schemas.openxmlformats.org/officeDocument/2006/relationships/image" Target="../media/image16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emf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4" Type="http://schemas.openxmlformats.org/officeDocument/2006/relationships/image" Target="../media/image130.emf"/><Relationship Id="rId5" Type="http://schemas.openxmlformats.org/officeDocument/2006/relationships/image" Target="../media/image164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6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6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5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5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4" Type="http://schemas.openxmlformats.org/officeDocument/2006/relationships/image" Target="../media/image48.png"/><Relationship Id="rId5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4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tiff"/><Relationship Id="rId5" Type="http://schemas.openxmlformats.org/officeDocument/2006/relationships/image" Target="../media/image4.tiff"/><Relationship Id="rId6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4" Type="http://schemas.openxmlformats.org/officeDocument/2006/relationships/diagramQuickStyle" Target="../diagrams/quickStyle3.xml"/><Relationship Id="rId5" Type="http://schemas.openxmlformats.org/officeDocument/2006/relationships/diagramColors" Target="../diagrams/colors3.xml"/><Relationship Id="rId6" Type="http://schemas.microsoft.com/office/2007/relationships/diagramDrawing" Target="../diagrams/drawing3.xml"/><Relationship Id="rId1" Type="http://schemas.openxmlformats.org/officeDocument/2006/relationships/slideLayout" Target="../slideLayouts/slideLayout7.xml"/><Relationship Id="rId2" Type="http://schemas.openxmlformats.org/officeDocument/2006/relationships/diagramData" Target="../diagrams/data3.xml"/></Relationships>
</file>

<file path=ppt/slides/_rels/slide2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2.png"/><Relationship Id="rId12" Type="http://schemas.openxmlformats.org/officeDocument/2006/relationships/image" Target="../media/image63.png"/><Relationship Id="rId13" Type="http://schemas.openxmlformats.org/officeDocument/2006/relationships/image" Target="../media/image64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9.png"/><Relationship Id="rId4" Type="http://schemas.openxmlformats.org/officeDocument/2006/relationships/image" Target="../media/image60.png"/><Relationship Id="rId5" Type="http://schemas.openxmlformats.org/officeDocument/2006/relationships/image" Target="../media/image61.png"/><Relationship Id="rId6" Type="http://schemas.openxmlformats.org/officeDocument/2006/relationships/diagramData" Target="../diagrams/data4.xml"/><Relationship Id="rId7" Type="http://schemas.openxmlformats.org/officeDocument/2006/relationships/diagramLayout" Target="../diagrams/layout4.xml"/><Relationship Id="rId8" Type="http://schemas.openxmlformats.org/officeDocument/2006/relationships/diagramQuickStyle" Target="../diagrams/quickStyle4.xml"/><Relationship Id="rId9" Type="http://schemas.openxmlformats.org/officeDocument/2006/relationships/diagramColors" Target="../diagrams/colors4.xml"/><Relationship Id="rId10" Type="http://schemas.microsoft.com/office/2007/relationships/diagramDrawing" Target="../diagrams/drawing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4" Type="http://schemas.openxmlformats.org/officeDocument/2006/relationships/image" Target="../media/image66.png"/><Relationship Id="rId5" Type="http://schemas.openxmlformats.org/officeDocument/2006/relationships/image" Target="../media/image67.png"/><Relationship Id="rId6" Type="http://schemas.openxmlformats.org/officeDocument/2006/relationships/image" Target="../media/image68.png"/><Relationship Id="rId7" Type="http://schemas.openxmlformats.org/officeDocument/2006/relationships/image" Target="../media/image69.png"/><Relationship Id="rId8" Type="http://schemas.openxmlformats.org/officeDocument/2006/relationships/image" Target="../media/image70.tiff"/><Relationship Id="rId9" Type="http://schemas.openxmlformats.org/officeDocument/2006/relationships/image" Target="../media/image71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4" Type="http://schemas.openxmlformats.org/officeDocument/2006/relationships/image" Target="../media/image73.png"/><Relationship Id="rId5" Type="http://schemas.openxmlformats.org/officeDocument/2006/relationships/image" Target="../media/image74.png"/><Relationship Id="rId6" Type="http://schemas.openxmlformats.org/officeDocument/2006/relationships/image" Target="../media/image67.png"/><Relationship Id="rId7" Type="http://schemas.openxmlformats.org/officeDocument/2006/relationships/image" Target="../media/image68.png"/><Relationship Id="rId8" Type="http://schemas.openxmlformats.org/officeDocument/2006/relationships/image" Target="../media/image69.png"/><Relationship Id="rId9" Type="http://schemas.openxmlformats.org/officeDocument/2006/relationships/image" Target="../media/image75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4" Type="http://schemas.openxmlformats.org/officeDocument/2006/relationships/image" Target="../media/image77.png"/><Relationship Id="rId5" Type="http://schemas.openxmlformats.org/officeDocument/2006/relationships/image" Target="../media/image78.png"/><Relationship Id="rId6" Type="http://schemas.openxmlformats.org/officeDocument/2006/relationships/image" Target="../media/image79.png"/><Relationship Id="rId7" Type="http://schemas.openxmlformats.org/officeDocument/2006/relationships/image" Target="../media/image80.png"/><Relationship Id="rId8" Type="http://schemas.openxmlformats.org/officeDocument/2006/relationships/image" Target="../media/image71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4" Type="http://schemas.openxmlformats.org/officeDocument/2006/relationships/image" Target="../media/image80.png"/><Relationship Id="rId5" Type="http://schemas.openxmlformats.org/officeDocument/2006/relationships/image" Target="../media/image800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4" Type="http://schemas.openxmlformats.org/officeDocument/2006/relationships/image" Target="../media/image82.png"/><Relationship Id="rId5" Type="http://schemas.openxmlformats.org/officeDocument/2006/relationships/image" Target="../media/image83.png"/><Relationship Id="rId6" Type="http://schemas.openxmlformats.org/officeDocument/2006/relationships/image" Target="../media/image84.png"/><Relationship Id="rId7" Type="http://schemas.openxmlformats.org/officeDocument/2006/relationships/image" Target="../media/image85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4" Type="http://schemas.openxmlformats.org/officeDocument/2006/relationships/image" Target="../media/image86.png"/><Relationship Id="rId5" Type="http://schemas.openxmlformats.org/officeDocument/2006/relationships/image" Target="../media/image87.png"/><Relationship Id="rId6" Type="http://schemas.openxmlformats.org/officeDocument/2006/relationships/image" Target="../media/image88.png"/><Relationship Id="rId7" Type="http://schemas.openxmlformats.org/officeDocument/2006/relationships/image" Target="../media/image89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4" Type="http://schemas.openxmlformats.org/officeDocument/2006/relationships/image" Target="../media/image90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4" Type="http://schemas.openxmlformats.org/officeDocument/2006/relationships/image" Target="../media/image7.tiff"/><Relationship Id="rId5" Type="http://schemas.openxmlformats.org/officeDocument/2006/relationships/image" Target="../media/image8.tiff"/><Relationship Id="rId6" Type="http://schemas.openxmlformats.org/officeDocument/2006/relationships/image" Target="../media/image9.png"/><Relationship Id="rId7" Type="http://schemas.openxmlformats.org/officeDocument/2006/relationships/image" Target="../media/image10.tiff"/><Relationship Id="rId8" Type="http://schemas.openxmlformats.org/officeDocument/2006/relationships/image" Target="../media/image11.tiff"/><Relationship Id="rId9" Type="http://schemas.openxmlformats.org/officeDocument/2006/relationships/image" Target="../media/image12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4" Type="http://schemas.openxmlformats.org/officeDocument/2006/relationships/image" Target="../media/image93.png"/><Relationship Id="rId5" Type="http://schemas.openxmlformats.org/officeDocument/2006/relationships/image" Target="../media/image94.png"/><Relationship Id="rId6" Type="http://schemas.openxmlformats.org/officeDocument/2006/relationships/image" Target="../media/image95.png"/><Relationship Id="rId7" Type="http://schemas.openxmlformats.org/officeDocument/2006/relationships/image" Target="../media/image96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7.png"/><Relationship Id="rId3" Type="http://schemas.openxmlformats.org/officeDocument/2006/relationships/image" Target="../media/image98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9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0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4" Type="http://schemas.openxmlformats.org/officeDocument/2006/relationships/diagramQuickStyle" Target="../diagrams/quickStyle5.xml"/><Relationship Id="rId5" Type="http://schemas.openxmlformats.org/officeDocument/2006/relationships/diagramColors" Target="../diagrams/colors5.xml"/><Relationship Id="rId6" Type="http://schemas.microsoft.com/office/2007/relationships/diagramDrawing" Target="../diagrams/drawing5.xml"/><Relationship Id="rId1" Type="http://schemas.openxmlformats.org/officeDocument/2006/relationships/slideLayout" Target="../slideLayouts/slideLayout7.xml"/><Relationship Id="rId2" Type="http://schemas.openxmlformats.org/officeDocument/2006/relationships/diagramData" Target="../diagrams/data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4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4" Type="http://schemas.openxmlformats.org/officeDocument/2006/relationships/image" Target="../media/image101.png"/><Relationship Id="rId5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5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4" Type="http://schemas.openxmlformats.org/officeDocument/2006/relationships/image" Target="../media/image14.tiff"/><Relationship Id="rId5" Type="http://schemas.openxmlformats.org/officeDocument/2006/relationships/image" Target="../media/image15.tiff"/><Relationship Id="rId6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4" Type="http://schemas.openxmlformats.org/officeDocument/2006/relationships/image" Target="../media/image106.png"/><Relationship Id="rId5" Type="http://schemas.openxmlformats.org/officeDocument/2006/relationships/image" Target="../media/image107.png"/><Relationship Id="rId6" Type="http://schemas.openxmlformats.org/officeDocument/2006/relationships/image" Target="../media/image108.png"/><Relationship Id="rId7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4" Type="http://schemas.openxmlformats.org/officeDocument/2006/relationships/image" Target="../media/image106.png"/><Relationship Id="rId5" Type="http://schemas.openxmlformats.org/officeDocument/2006/relationships/image" Target="../media/image107.png"/><Relationship Id="rId6" Type="http://schemas.openxmlformats.org/officeDocument/2006/relationships/image" Target="../media/image108.png"/><Relationship Id="rId7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4" Type="http://schemas.openxmlformats.org/officeDocument/2006/relationships/image" Target="../media/image106.png"/><Relationship Id="rId5" Type="http://schemas.openxmlformats.org/officeDocument/2006/relationships/image" Target="../media/image107.png"/><Relationship Id="rId6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4" Type="http://schemas.openxmlformats.org/officeDocument/2006/relationships/image" Target="../media/image106.png"/><Relationship Id="rId5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4" Type="http://schemas.openxmlformats.org/officeDocument/2006/relationships/chart" Target="../charts/chart2.xml"/><Relationship Id="rId5" Type="http://schemas.openxmlformats.org/officeDocument/2006/relationships/chart" Target="../charts/chart3.xml"/><Relationship Id="rId6" Type="http://schemas.openxmlformats.org/officeDocument/2006/relationships/image" Target="../media/image110.png"/><Relationship Id="rId7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4" Type="http://schemas.openxmlformats.org/officeDocument/2006/relationships/chart" Target="../charts/chart5.xml"/><Relationship Id="rId5" Type="http://schemas.openxmlformats.org/officeDocument/2006/relationships/chart" Target="../charts/chart6.xml"/><Relationship Id="rId6" Type="http://schemas.openxmlformats.org/officeDocument/2006/relationships/image" Target="../media/image110.png"/><Relationship Id="rId7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4" Type="http://schemas.openxmlformats.org/officeDocument/2006/relationships/chart" Target="../charts/chart8.xml"/><Relationship Id="rId5" Type="http://schemas.openxmlformats.org/officeDocument/2006/relationships/chart" Target="../charts/chart9.xml"/><Relationship Id="rId6" Type="http://schemas.openxmlformats.org/officeDocument/2006/relationships/image" Target="../media/image110.png"/><Relationship Id="rId7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4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14.png"/><Relationship Id="rId12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12.png"/><Relationship Id="rId4" Type="http://schemas.openxmlformats.org/officeDocument/2006/relationships/chart" Target="../charts/chart10.xml"/><Relationship Id="rId5" Type="http://schemas.openxmlformats.org/officeDocument/2006/relationships/chart" Target="../charts/chart11.xml"/><Relationship Id="rId6" Type="http://schemas.openxmlformats.org/officeDocument/2006/relationships/chart" Target="../charts/chart12.xml"/><Relationship Id="rId7" Type="http://schemas.openxmlformats.org/officeDocument/2006/relationships/image" Target="../media/image110.png"/><Relationship Id="rId8" Type="http://schemas.openxmlformats.org/officeDocument/2006/relationships/image" Target="../media/image111.png"/><Relationship Id="rId9" Type="http://schemas.openxmlformats.org/officeDocument/2006/relationships/chart" Target="../charts/chart13.xml"/><Relationship Id="rId10" Type="http://schemas.openxmlformats.org/officeDocument/2006/relationships/image" Target="../media/image11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jpg"/><Relationship Id="rId4" Type="http://schemas.openxmlformats.org/officeDocument/2006/relationships/chart" Target="../charts/chart14.xml"/><Relationship Id="rId5" Type="http://schemas.openxmlformats.org/officeDocument/2006/relationships/chart" Target="../charts/chart15.xml"/><Relationship Id="rId6" Type="http://schemas.openxmlformats.org/officeDocument/2006/relationships/chart" Target="../charts/chart16.xml"/><Relationship Id="rId7" Type="http://schemas.openxmlformats.org/officeDocument/2006/relationships/image" Target="../media/image110.png"/><Relationship Id="rId8" Type="http://schemas.openxmlformats.org/officeDocument/2006/relationships/chart" Target="../charts/chart17.xml"/><Relationship Id="rId9" Type="http://schemas.openxmlformats.org/officeDocument/2006/relationships/image" Target="../media/image113.png"/><Relationship Id="rId10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4" Type="http://schemas.openxmlformats.org/officeDocument/2006/relationships/image" Target="../media/image14.tiff"/><Relationship Id="rId5" Type="http://schemas.openxmlformats.org/officeDocument/2006/relationships/image" Target="../media/image15.tiff"/><Relationship Id="rId6" Type="http://schemas.openxmlformats.org/officeDocument/2006/relationships/image" Target="../media/image18.png"/><Relationship Id="rId7" Type="http://schemas.openxmlformats.org/officeDocument/2006/relationships/image" Target="../media/image16.png"/><Relationship Id="rId8" Type="http://schemas.openxmlformats.org/officeDocument/2006/relationships/image" Target="../media/image19.tiff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4" Type="http://schemas.openxmlformats.org/officeDocument/2006/relationships/image" Target="../media/image119.png"/><Relationship Id="rId5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4" Type="http://schemas.openxmlformats.org/officeDocument/2006/relationships/image" Target="../media/image121.png"/><Relationship Id="rId5" Type="http://schemas.openxmlformats.org/officeDocument/2006/relationships/image" Target="../media/image122.png"/><Relationship Id="rId6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4" Type="http://schemas.openxmlformats.org/officeDocument/2006/relationships/image" Target="../media/image122.png"/><Relationship Id="rId5" Type="http://schemas.openxmlformats.org/officeDocument/2006/relationships/image" Target="../media/image125.png"/><Relationship Id="rId6" Type="http://schemas.openxmlformats.org/officeDocument/2006/relationships/image" Target="../media/image126.png"/><Relationship Id="rId7" Type="http://schemas.openxmlformats.org/officeDocument/2006/relationships/image" Target="../media/image12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4" Type="http://schemas.openxmlformats.org/officeDocument/2006/relationships/image" Target="../media/image125.png"/><Relationship Id="rId5" Type="http://schemas.openxmlformats.org/officeDocument/2006/relationships/image" Target="../media/image126.png"/><Relationship Id="rId6" Type="http://schemas.openxmlformats.org/officeDocument/2006/relationships/image" Target="../media/image13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4" Type="http://schemas.openxmlformats.org/officeDocument/2006/relationships/image" Target="../media/image130.emf"/><Relationship Id="rId5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5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2.png"/><Relationship Id="rId3" Type="http://schemas.openxmlformats.org/officeDocument/2006/relationships/image" Target="../media/image133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4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0.emf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4" Type="http://schemas.openxmlformats.org/officeDocument/2006/relationships/diagramQuickStyle" Target="../diagrams/quickStyle6.xml"/><Relationship Id="rId5" Type="http://schemas.openxmlformats.org/officeDocument/2006/relationships/diagramColors" Target="../diagrams/colors6.xml"/><Relationship Id="rId6" Type="http://schemas.microsoft.com/office/2007/relationships/diagramDrawing" Target="../diagrams/drawing6.xml"/><Relationship Id="rId1" Type="http://schemas.openxmlformats.org/officeDocument/2006/relationships/slideLayout" Target="../slideLayouts/slideLayout7.xml"/><Relationship Id="rId2" Type="http://schemas.openxmlformats.org/officeDocument/2006/relationships/diagramData" Target="../diagrams/data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19.tiff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6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7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38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4" Type="http://schemas.openxmlformats.org/officeDocument/2006/relationships/image" Target="../media/image140.tiff"/><Relationship Id="rId5" Type="http://schemas.openxmlformats.org/officeDocument/2006/relationships/image" Target="../media/image141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9.tiff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4" Type="http://schemas.openxmlformats.org/officeDocument/2006/relationships/image" Target="../media/image19.tiff"/><Relationship Id="rId5" Type="http://schemas.openxmlformats.org/officeDocument/2006/relationships/image" Target="../media/image23.emf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4" Type="http://schemas.openxmlformats.org/officeDocument/2006/relationships/image" Target="../media/image143.png"/><Relationship Id="rId5" Type="http://schemas.openxmlformats.org/officeDocument/2006/relationships/image" Target="../media/image144.png"/><Relationship Id="rId6" Type="http://schemas.openxmlformats.org/officeDocument/2006/relationships/image" Target="../media/image14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6.png"/><Relationship Id="rId3" Type="http://schemas.openxmlformats.org/officeDocument/2006/relationships/image" Target="../media/image147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4" Type="http://schemas.openxmlformats.org/officeDocument/2006/relationships/image" Target="../media/image146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6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4" Type="http://schemas.openxmlformats.org/officeDocument/2006/relationships/image" Target="../media/image146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6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4" Type="http://schemas.openxmlformats.org/officeDocument/2006/relationships/image" Target="../media/image146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6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4" Type="http://schemas.openxmlformats.org/officeDocument/2006/relationships/image" Target="../media/image146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6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4" Type="http://schemas.openxmlformats.org/officeDocument/2006/relationships/image" Target="../media/image146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6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4" Type="http://schemas.openxmlformats.org/officeDocument/2006/relationships/image" Target="../media/image146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6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4" Type="http://schemas.openxmlformats.org/officeDocument/2006/relationships/image" Target="../media/image146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6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4" Type="http://schemas.openxmlformats.org/officeDocument/2006/relationships/image" Target="../media/image146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7.png"/></Relationships>
</file>

<file path=ppt/slides/_rels/slide8.xml.rels><?xml version="1.0" encoding="UTF-8" standalone="yes"?>
<Relationships xmlns="http://schemas.openxmlformats.org/package/2006/relationships"><Relationship Id="rId11" Type="http://schemas.microsoft.com/office/2007/relationships/diagramDrawing" Target="../diagrams/drawing1.xml"/><Relationship Id="rId12" Type="http://schemas.openxmlformats.org/officeDocument/2006/relationships/image" Target="../media/image31.tiff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4.emf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7" Type="http://schemas.openxmlformats.org/officeDocument/2006/relationships/diagramData" Target="../diagrams/data1.xml"/><Relationship Id="rId8" Type="http://schemas.openxmlformats.org/officeDocument/2006/relationships/diagramLayout" Target="../diagrams/layout1.xml"/><Relationship Id="rId9" Type="http://schemas.openxmlformats.org/officeDocument/2006/relationships/diagramQuickStyle" Target="../diagrams/quickStyle1.xml"/><Relationship Id="rId10" Type="http://schemas.openxmlformats.org/officeDocument/2006/relationships/diagramColors" Target="../diagrams/colors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4" Type="http://schemas.openxmlformats.org/officeDocument/2006/relationships/image" Target="../media/image146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6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6.png"/><Relationship Id="rId3" Type="http://schemas.openxmlformats.org/officeDocument/2006/relationships/image" Target="../media/image147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6.png"/><Relationship Id="rId3" Type="http://schemas.openxmlformats.org/officeDocument/2006/relationships/image" Target="../media/image147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0.png"/><Relationship Id="rId4" Type="http://schemas.openxmlformats.org/officeDocument/2006/relationships/image" Target="../media/image146.png"/><Relationship Id="rId5" Type="http://schemas.openxmlformats.org/officeDocument/2006/relationships/image" Target="../media/image146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7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4" Type="http://schemas.openxmlformats.org/officeDocument/2006/relationships/image" Target="../media/image1470.png"/><Relationship Id="rId5" Type="http://schemas.openxmlformats.org/officeDocument/2006/relationships/image" Target="../media/image146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6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4" Type="http://schemas.openxmlformats.org/officeDocument/2006/relationships/image" Target="../media/image148.png"/><Relationship Id="rId5" Type="http://schemas.openxmlformats.org/officeDocument/2006/relationships/image" Target="../media/image146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6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4" Type="http://schemas.openxmlformats.org/officeDocument/2006/relationships/image" Target="../media/image148.png"/><Relationship Id="rId5" Type="http://schemas.openxmlformats.org/officeDocument/2006/relationships/image" Target="../media/image146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6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4" Type="http://schemas.openxmlformats.org/officeDocument/2006/relationships/image" Target="../media/image149.png"/><Relationship Id="rId5" Type="http://schemas.openxmlformats.org/officeDocument/2006/relationships/image" Target="../media/image146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6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4" Type="http://schemas.openxmlformats.org/officeDocument/2006/relationships/image" Target="../media/image147.png"/><Relationship Id="rId5" Type="http://schemas.openxmlformats.org/officeDocument/2006/relationships/image" Target="../media/image149.png"/><Relationship Id="rId6" Type="http://schemas.openxmlformats.org/officeDocument/2006/relationships/image" Target="../media/image146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4" Type="http://schemas.openxmlformats.org/officeDocument/2006/relationships/image" Target="../media/image147.png"/><Relationship Id="rId5" Type="http://schemas.openxmlformats.org/officeDocument/2006/relationships/image" Target="../media/image150.png"/><Relationship Id="rId6" Type="http://schemas.openxmlformats.org/officeDocument/2006/relationships/image" Target="../media/image146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1" Type="http://schemas.openxmlformats.org/officeDocument/2006/relationships/slideLayout" Target="../slideLayouts/slideLayout7.xml"/><Relationship Id="rId2" Type="http://schemas.openxmlformats.org/officeDocument/2006/relationships/diagramData" Target="../diagrams/data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4" Type="http://schemas.openxmlformats.org/officeDocument/2006/relationships/image" Target="../media/image147.png"/><Relationship Id="rId5" Type="http://schemas.openxmlformats.org/officeDocument/2006/relationships/image" Target="../media/image150.png"/><Relationship Id="rId6" Type="http://schemas.openxmlformats.org/officeDocument/2006/relationships/image" Target="../media/image146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4" Type="http://schemas.openxmlformats.org/officeDocument/2006/relationships/image" Target="../media/image147.png"/><Relationship Id="rId5" Type="http://schemas.openxmlformats.org/officeDocument/2006/relationships/image" Target="../media/image1460.png"/><Relationship Id="rId6" Type="http://schemas.openxmlformats.org/officeDocument/2006/relationships/image" Target="../media/image15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4" Type="http://schemas.openxmlformats.org/officeDocument/2006/relationships/image" Target="../media/image147.png"/><Relationship Id="rId5" Type="http://schemas.openxmlformats.org/officeDocument/2006/relationships/image" Target="../media/image1460.png"/><Relationship Id="rId6" Type="http://schemas.openxmlformats.org/officeDocument/2006/relationships/image" Target="../media/image152.png"/><Relationship Id="rId7" Type="http://schemas.openxmlformats.org/officeDocument/2006/relationships/image" Target="../media/image153.png"/><Relationship Id="rId8" Type="http://schemas.openxmlformats.org/officeDocument/2006/relationships/image" Target="../media/image15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4" Type="http://schemas.openxmlformats.org/officeDocument/2006/relationships/image" Target="../media/image147.png"/><Relationship Id="rId5" Type="http://schemas.openxmlformats.org/officeDocument/2006/relationships/image" Target="../media/image1460.png"/><Relationship Id="rId6" Type="http://schemas.openxmlformats.org/officeDocument/2006/relationships/image" Target="../media/image152.png"/><Relationship Id="rId7" Type="http://schemas.openxmlformats.org/officeDocument/2006/relationships/image" Target="../media/image15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4" Type="http://schemas.openxmlformats.org/officeDocument/2006/relationships/image" Target="../media/image147.png"/><Relationship Id="rId5" Type="http://schemas.openxmlformats.org/officeDocument/2006/relationships/image" Target="../media/image1460.png"/><Relationship Id="rId6" Type="http://schemas.openxmlformats.org/officeDocument/2006/relationships/image" Target="../media/image154.gif"/><Relationship Id="rId7" Type="http://schemas.openxmlformats.org/officeDocument/2006/relationships/image" Target="../media/image15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4" Type="http://schemas.openxmlformats.org/officeDocument/2006/relationships/image" Target="../media/image147.png"/><Relationship Id="rId5" Type="http://schemas.openxmlformats.org/officeDocument/2006/relationships/image" Target="../media/image1460.png"/><Relationship Id="rId6" Type="http://schemas.openxmlformats.org/officeDocument/2006/relationships/image" Target="../media/image15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5.png"/><Relationship Id="rId3" Type="http://schemas.openxmlformats.org/officeDocument/2006/relationships/image" Target="../media/image135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4" Type="http://schemas.openxmlformats.org/officeDocument/2006/relationships/image" Target="../media/image15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6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4" Type="http://schemas.openxmlformats.org/officeDocument/2006/relationships/image" Target="../media/image158.png"/><Relationship Id="rId5" Type="http://schemas.openxmlformats.org/officeDocument/2006/relationships/image" Target="../media/image15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6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4" Type="http://schemas.openxmlformats.org/officeDocument/2006/relationships/image" Target="../media/image158.png"/><Relationship Id="rId5" Type="http://schemas.openxmlformats.org/officeDocument/2006/relationships/image" Target="../media/image159.png"/><Relationship Id="rId6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4000" dirty="0" smtClean="0">
                <a:latin typeface="Copperplate Gothic Bold" charset="0"/>
                <a:ea typeface="Copperplate Gothic Bold" charset="0"/>
                <a:cs typeface="Copperplate Gothic Bold" charset="0"/>
              </a:rPr>
              <a:t>Probabilistic Latent Variable Models for Knowledge Discovery and Optimization</a:t>
            </a:r>
            <a:endParaRPr lang="en-US" sz="4000" dirty="0">
              <a:latin typeface="Copperplate Gothic Bold" charset="0"/>
              <a:ea typeface="Copperplate Gothic Bold" charset="0"/>
              <a:cs typeface="Copperplate Gothic Bold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3030410"/>
          </a:xfrm>
        </p:spPr>
        <p:txBody>
          <a:bodyPr>
            <a:normAutofit lnSpcReduction="10000"/>
          </a:bodyPr>
          <a:lstStyle/>
          <a:p>
            <a:r>
              <a:rPr lang="en-US" dirty="0" err="1" smtClean="0"/>
              <a:t>Xiaolong</a:t>
            </a:r>
            <a:r>
              <a:rPr lang="en-US" dirty="0" smtClean="0"/>
              <a:t> Wang</a:t>
            </a:r>
          </a:p>
          <a:p>
            <a:r>
              <a:rPr lang="en-US" dirty="0" smtClean="0"/>
              <a:t>Department of Computer Science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Oct-17-2016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7485" y="4642104"/>
            <a:ext cx="2977029" cy="117872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81000" y="4876800"/>
            <a:ext cx="355424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Doctoral </a:t>
            </a:r>
            <a:r>
              <a:rPr lang="en-US" sz="1600" i="1" u="sng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Committee:</a:t>
            </a:r>
          </a:p>
          <a:p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   Prof.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Chengxiang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Zhai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Chair </a:t>
            </a:r>
            <a:endParaRPr lang="en-US" sz="16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   Prof. 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Jiawei Han </a:t>
            </a:r>
            <a:endParaRPr lang="en-US" sz="16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  Prof. 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David Forsyth </a:t>
            </a:r>
            <a:endParaRPr lang="en-US" sz="16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  Prof. 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Angelia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Nedich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UIUC &amp; ASU </a:t>
            </a:r>
            <a:endParaRPr lang="en-US" sz="16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  Prof. 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Joy Ying Zhang, CMU &amp; Facebook</a:t>
            </a:r>
            <a:endParaRPr lang="en-US" sz="16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8030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Evolution Graph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10/17/16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9</a:t>
            </a:fld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6096000" y="1079303"/>
            <a:ext cx="6001512" cy="5130736"/>
          </a:xfrm>
          <a:prstGeom prst="roundRect">
            <a:avLst/>
          </a:prstGeom>
          <a:gradFill>
            <a:gsLst>
              <a:gs pos="0">
                <a:schemeClr val="dk1">
                  <a:satMod val="103000"/>
                  <a:lumMod val="102000"/>
                  <a:tint val="94000"/>
                </a:schemeClr>
              </a:gs>
              <a:gs pos="68000">
                <a:schemeClr val="dk1">
                  <a:satMod val="110000"/>
                  <a:lumMod val="100000"/>
                  <a:shade val="100000"/>
                </a:schemeClr>
              </a:gs>
              <a:gs pos="100000">
                <a:schemeClr val="dk1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 smtClean="0">
                <a:solidFill>
                  <a:srgbClr val="A6E32D"/>
                </a:solidFill>
                <a:latin typeface=""/>
              </a:rPr>
              <a:t>Discovering the Research Topics</a:t>
            </a:r>
            <a:endParaRPr lang="en-US" sz="2800" dirty="0">
              <a:solidFill>
                <a:srgbClr val="A6E32D"/>
              </a:solidFill>
              <a:latin typeface="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000" dirty="0">
                <a:solidFill>
                  <a:srgbClr val="F82A71"/>
                </a:solidFill>
                <a:latin typeface=""/>
              </a:rPr>
              <a:t>Topic Milestone </a:t>
            </a:r>
            <a:r>
              <a:rPr lang="en-US" sz="2000" dirty="0" smtClean="0">
                <a:solidFill>
                  <a:srgbClr val="F82A71"/>
                </a:solidFill>
                <a:latin typeface=""/>
              </a:rPr>
              <a:t>Papers</a:t>
            </a:r>
            <a:endParaRPr lang="en-US" sz="2000" dirty="0">
              <a:solidFill>
                <a:srgbClr val="F82A71"/>
              </a:solidFill>
              <a:latin typeface=""/>
            </a:endParaRPr>
          </a:p>
          <a:p>
            <a:pPr marL="800100" lvl="1" indent="-342900">
              <a:buFont typeface=".AppleSystemUIFont" charset="-120"/>
              <a:buChar char="-"/>
            </a:pPr>
            <a:r>
              <a:rPr lang="en-US" sz="2000" dirty="0">
                <a:solidFill>
                  <a:srgbClr val="00B0F0"/>
                </a:solidFill>
                <a:latin typeface=""/>
              </a:rPr>
              <a:t>What paper represents the topic?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dirty="0">
                <a:solidFill>
                  <a:srgbClr val="F82A71"/>
                </a:solidFill>
                <a:latin typeface=""/>
              </a:rPr>
              <a:t>Topic Temporal Strength</a:t>
            </a:r>
          </a:p>
          <a:p>
            <a:pPr marL="800100" lvl="1" indent="-342900">
              <a:buFont typeface=".AppleSystemUIFont" charset="-120"/>
              <a:buChar char="-"/>
            </a:pPr>
            <a:r>
              <a:rPr lang="en-US" sz="2000" dirty="0">
                <a:solidFill>
                  <a:srgbClr val="00B0F0"/>
                </a:solidFill>
                <a:latin typeface=""/>
              </a:rPr>
              <a:t>When does the topic emerge/fade?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dirty="0">
                <a:solidFill>
                  <a:srgbClr val="F82A71"/>
                </a:solidFill>
                <a:latin typeface=""/>
              </a:rPr>
              <a:t>Topic Keywords</a:t>
            </a:r>
          </a:p>
          <a:p>
            <a:pPr marL="800100" lvl="1" indent="-342900">
              <a:buFont typeface=".AppleSystemUIFont" charset="-120"/>
              <a:buChar char="-"/>
            </a:pPr>
            <a:r>
              <a:rPr lang="en-US" sz="2000" dirty="0">
                <a:solidFill>
                  <a:srgbClr val="00B0F0"/>
                </a:solidFill>
                <a:latin typeface=""/>
              </a:rPr>
              <a:t>How to summarize the topic?</a:t>
            </a:r>
          </a:p>
          <a:p>
            <a:r>
              <a:rPr lang="en-US" sz="2800" dirty="0" smtClean="0">
                <a:solidFill>
                  <a:srgbClr val="A6E32D"/>
                </a:solidFill>
                <a:latin typeface=""/>
              </a:rPr>
              <a:t>Discovering the Theme Evolution</a:t>
            </a:r>
            <a:endParaRPr lang="en-US" sz="2800" dirty="0">
              <a:solidFill>
                <a:srgbClr val="A6E32D"/>
              </a:solidFill>
              <a:latin typeface="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000" dirty="0">
                <a:solidFill>
                  <a:srgbClr val="F82A71"/>
                </a:solidFill>
                <a:latin typeface=""/>
              </a:rPr>
              <a:t>Topic Importance </a:t>
            </a:r>
          </a:p>
          <a:p>
            <a:pPr marL="800100" lvl="1" indent="-342900">
              <a:buFont typeface=".AppleSystemUIFont" charset="-120"/>
              <a:buChar char="-"/>
            </a:pPr>
            <a:r>
              <a:rPr lang="en-US" sz="2000" dirty="0">
                <a:solidFill>
                  <a:srgbClr val="00B0F0"/>
                </a:solidFill>
                <a:latin typeface=""/>
              </a:rPr>
              <a:t>Which topic is more important?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dirty="0">
                <a:solidFill>
                  <a:srgbClr val="F82A71"/>
                </a:solidFill>
                <a:latin typeface=""/>
              </a:rPr>
              <a:t>Topic Dependency</a:t>
            </a:r>
          </a:p>
          <a:p>
            <a:pPr marL="800100" lvl="1" indent="-342900">
              <a:buFont typeface=".AppleSystemUIFont" charset="-120"/>
              <a:buChar char="-"/>
            </a:pPr>
            <a:r>
              <a:rPr lang="en-US" sz="2000" dirty="0">
                <a:solidFill>
                  <a:srgbClr val="00B0F0"/>
                </a:solidFill>
                <a:latin typeface=""/>
              </a:rPr>
              <a:t>Which topic enables other topics?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dirty="0">
                <a:solidFill>
                  <a:srgbClr val="F82A71"/>
                </a:solidFill>
                <a:latin typeface=""/>
              </a:rPr>
              <a:t>Evolution Patterns </a:t>
            </a:r>
          </a:p>
          <a:p>
            <a:pPr marL="800100" lvl="1" indent="-342900">
              <a:buFont typeface=".AppleSystemUIFont" charset="-120"/>
              <a:buChar char="-"/>
            </a:pPr>
            <a:r>
              <a:rPr lang="en-US" sz="2000" dirty="0">
                <a:solidFill>
                  <a:srgbClr val="00B0F0"/>
                </a:solidFill>
                <a:latin typeface=""/>
              </a:rPr>
              <a:t>Do topics merge? or get branched?</a:t>
            </a:r>
          </a:p>
          <a:p>
            <a:pPr marL="342900" indent="-342900">
              <a:buFont typeface="Arial" charset="0"/>
              <a:buChar char="•"/>
            </a:pPr>
            <a:endParaRPr lang="en-US" sz="2000" dirty="0">
              <a:latin typeface="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671" y="2112668"/>
            <a:ext cx="5260329" cy="3064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093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PLANS: Ingredient </a:t>
            </a:r>
            <a:r>
              <a:rPr lang="en-US" dirty="0" smtClean="0"/>
              <a:t>2</a:t>
            </a:r>
            <a:br>
              <a:rPr lang="en-US" dirty="0" smtClean="0"/>
            </a:br>
            <a:r>
              <a:rPr lang="en-US" dirty="0" err="1" smtClean="0"/>
              <a:t>SkimGram</a:t>
            </a:r>
            <a:r>
              <a:rPr lang="en-US" dirty="0" smtClean="0"/>
              <a:t> with Negative Sampling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Negative Sampling </a:t>
            </a:r>
            <a:r>
              <a:rPr lang="en-US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for PLANS</a:t>
            </a:r>
            <a:r>
              <a:rPr lang="en-US" dirty="0" smtClean="0"/>
              <a:t>: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99</a:t>
            </a:fld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6317566" y="2441917"/>
            <a:ext cx="997634" cy="457200"/>
          </a:xfrm>
          <a:prstGeom prst="ellipse">
            <a:avLst/>
          </a:prstGeom>
          <a:gradFill>
            <a:gsLst>
              <a:gs pos="0">
                <a:schemeClr val="tx1">
                  <a:lumMod val="50000"/>
                  <a:lumOff val="50000"/>
                </a:schemeClr>
              </a:gs>
              <a:gs pos="5000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</a:gra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i="1" baseline="-25000" dirty="0" smtClean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t+1</a:t>
            </a:r>
            <a:endParaRPr lang="en-US" i="1" baseline="-25000" dirty="0">
              <a:solidFill>
                <a:srgbClr val="66D9EF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7" name="Oval 6"/>
          <p:cNvSpPr/>
          <p:nvPr/>
        </p:nvSpPr>
        <p:spPr>
          <a:xfrm>
            <a:off x="4876800" y="2441917"/>
            <a:ext cx="997634" cy="457200"/>
          </a:xfrm>
          <a:prstGeom prst="ellipse">
            <a:avLst/>
          </a:prstGeom>
          <a:gradFill>
            <a:gsLst>
              <a:gs pos="0">
                <a:schemeClr val="tx1">
                  <a:lumMod val="50000"/>
                  <a:lumOff val="50000"/>
                </a:schemeClr>
              </a:gs>
              <a:gs pos="5000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</a:gra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 err="1" smtClean="0">
                <a:solidFill>
                  <a:srgbClr val="A6E32D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err="1" smtClean="0">
                <a:solidFill>
                  <a:srgbClr val="A6E32D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endParaRPr lang="en-US" b="1" i="1" baseline="-25000" dirty="0">
              <a:solidFill>
                <a:srgbClr val="A6E32D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8" name="Oval 7"/>
          <p:cNvSpPr/>
          <p:nvPr/>
        </p:nvSpPr>
        <p:spPr>
          <a:xfrm>
            <a:off x="3436034" y="2441917"/>
            <a:ext cx="997634" cy="457200"/>
          </a:xfrm>
          <a:prstGeom prst="ellipse">
            <a:avLst/>
          </a:prstGeom>
          <a:gradFill>
            <a:gsLst>
              <a:gs pos="0">
                <a:schemeClr val="tx1">
                  <a:lumMod val="50000"/>
                  <a:lumOff val="50000"/>
                </a:schemeClr>
              </a:gs>
              <a:gs pos="5000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</a:gra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i="1" baseline="-25000" dirty="0" smtClean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t-1</a:t>
            </a:r>
            <a:endParaRPr lang="en-US" i="1" baseline="-25000" dirty="0">
              <a:solidFill>
                <a:srgbClr val="66D9EF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9" name="Oval 8"/>
          <p:cNvSpPr/>
          <p:nvPr/>
        </p:nvSpPr>
        <p:spPr>
          <a:xfrm>
            <a:off x="1995268" y="2438400"/>
            <a:ext cx="997634" cy="457200"/>
          </a:xfrm>
          <a:prstGeom prst="ellipse">
            <a:avLst/>
          </a:prstGeom>
          <a:gradFill>
            <a:gsLst>
              <a:gs pos="0">
                <a:schemeClr val="tx1">
                  <a:lumMod val="50000"/>
                  <a:lumOff val="50000"/>
                </a:schemeClr>
              </a:gs>
              <a:gs pos="5000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</a:gra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i="1" baseline="-25000" dirty="0" smtClean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t-2</a:t>
            </a:r>
            <a:endParaRPr lang="en-US" i="1" baseline="-25000" dirty="0">
              <a:solidFill>
                <a:srgbClr val="66D9EF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10" name="Oval 9"/>
          <p:cNvSpPr/>
          <p:nvPr/>
        </p:nvSpPr>
        <p:spPr>
          <a:xfrm>
            <a:off x="7758332" y="2438400"/>
            <a:ext cx="997634" cy="457200"/>
          </a:xfrm>
          <a:prstGeom prst="ellipse">
            <a:avLst/>
          </a:prstGeom>
          <a:gradFill>
            <a:gsLst>
              <a:gs pos="0">
                <a:schemeClr val="tx1">
                  <a:lumMod val="50000"/>
                  <a:lumOff val="50000"/>
                </a:schemeClr>
              </a:gs>
              <a:gs pos="5000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</a:gra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i="1" baseline="-25000" dirty="0" smtClean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t+2</a:t>
            </a:r>
            <a:endParaRPr lang="en-US" i="1" baseline="-25000" dirty="0">
              <a:solidFill>
                <a:srgbClr val="66D9EF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554501" y="2438400"/>
            <a:ext cx="997634" cy="457200"/>
          </a:xfrm>
          <a:prstGeom prst="ellipse">
            <a:avLst/>
          </a:prstGeom>
          <a:gradFill>
            <a:gsLst>
              <a:gs pos="0">
                <a:schemeClr val="tx1">
                  <a:lumMod val="50000"/>
                  <a:lumOff val="50000"/>
                </a:schemeClr>
              </a:gs>
              <a:gs pos="5000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</a:gra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smtClean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i="1" baseline="-25000" smtClean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t-3</a:t>
            </a:r>
            <a:endParaRPr lang="en-US" i="1" baseline="-25000" dirty="0">
              <a:solidFill>
                <a:srgbClr val="66D9EF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364143" y="3511907"/>
            <a:ext cx="843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u="sng" dirty="0" err="1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tCRP</a:t>
            </a:r>
            <a:endParaRPr lang="en-US" b="1" i="1" u="sng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3390900" y="2362200"/>
            <a:ext cx="2667000" cy="609600"/>
          </a:xfrm>
          <a:prstGeom prst="roundRect">
            <a:avLst/>
          </a:prstGeom>
          <a:noFill/>
          <a:ln w="34925">
            <a:solidFill>
              <a:srgbClr val="F82A7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728253" y="3511907"/>
            <a:ext cx="2358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Phrasal Allocation</a:t>
            </a:r>
            <a:endParaRPr lang="en-US" b="1" i="1" u="sng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5438" y="3962400"/>
            <a:ext cx="2817924" cy="459722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7413648" y="3516868"/>
            <a:ext cx="23535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Negative Sampling</a:t>
            </a:r>
            <a:endParaRPr lang="en-US" b="1" i="1" u="sng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253" y="3945581"/>
            <a:ext cx="2385095" cy="474019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3420" y="3947089"/>
            <a:ext cx="4458317" cy="472511"/>
          </a:xfrm>
          <a:prstGeom prst="rect">
            <a:avLst/>
          </a:prstGeom>
        </p:spPr>
      </p:pic>
      <p:cxnSp>
        <p:nvCxnSpPr>
          <p:cNvPr id="32" name="Elbow Connector 31"/>
          <p:cNvCxnSpPr>
            <a:stCxn id="21" idx="2"/>
            <a:endCxn id="10" idx="4"/>
          </p:cNvCxnSpPr>
          <p:nvPr/>
        </p:nvCxnSpPr>
        <p:spPr>
          <a:xfrm rot="5400000" flipH="1" flipV="1">
            <a:off x="6452674" y="1167325"/>
            <a:ext cx="76200" cy="3532749"/>
          </a:xfrm>
          <a:prstGeom prst="bentConnector3">
            <a:avLst>
              <a:gd name="adj1" fmla="val -300000"/>
            </a:avLst>
          </a:prstGeom>
          <a:ln w="25400">
            <a:solidFill>
              <a:srgbClr val="F0922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2199" y="4528554"/>
            <a:ext cx="4417323" cy="47546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5083" y="5112972"/>
            <a:ext cx="4420550" cy="496185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61341" y="5718111"/>
            <a:ext cx="4429538" cy="498605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838782" y="4667971"/>
            <a:ext cx="2971800" cy="919401"/>
          </a:xfrm>
          <a:prstGeom prst="roundRect">
            <a:avLst/>
          </a:prstGeom>
          <a:gradFill>
            <a:gsLst>
              <a:gs pos="0">
                <a:schemeClr val="dk1">
                  <a:satMod val="103000"/>
                  <a:lumMod val="102000"/>
                  <a:tint val="94000"/>
                </a:schemeClr>
              </a:gs>
              <a:gs pos="73000">
                <a:schemeClr val="dk1">
                  <a:satMod val="110000"/>
                  <a:lumMod val="100000"/>
                  <a:shade val="100000"/>
                </a:schemeClr>
              </a:gs>
              <a:gs pos="100000">
                <a:schemeClr val="dk1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 smtClean="0">
                <a:solidFill>
                  <a:srgbClr val="A6E32D"/>
                </a:solidFill>
              </a:rPr>
              <a:t>Posterior Sampling</a:t>
            </a:r>
          </a:p>
          <a:p>
            <a:pPr algn="ctr"/>
            <a:r>
              <a:rPr lang="en-US" altLang="zh-CN" sz="2400" b="1" dirty="0" smtClean="0">
                <a:solidFill>
                  <a:srgbClr val="A6E32D"/>
                </a:solidFill>
              </a:rPr>
              <a:t>for E-step in EM</a:t>
            </a:r>
          </a:p>
        </p:txBody>
      </p:sp>
    </p:spTree>
    <p:extLst>
      <p:ext uri="{BB962C8B-B14F-4D97-AF65-F5344CB8AC3E}">
        <p14:creationId xmlns:p14="http://schemas.microsoft.com/office/powerpoint/2010/main" val="1369076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0404" y="4207564"/>
            <a:ext cx="3542796" cy="109662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PLANS: Ingredient </a:t>
            </a:r>
            <a:r>
              <a:rPr lang="en-US" dirty="0" smtClean="0"/>
              <a:t>3</a:t>
            </a:r>
            <a:br>
              <a:rPr lang="en-US" dirty="0" smtClean="0"/>
            </a:br>
            <a:r>
              <a:rPr lang="en-US" dirty="0" smtClean="0"/>
              <a:t>Simulated Annealing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577328"/>
          </a:xfrm>
        </p:spPr>
        <p:txBody>
          <a:bodyPr/>
          <a:lstStyle/>
          <a:p>
            <a:r>
              <a:rPr lang="en-US" dirty="0" smtClean="0"/>
              <a:t>Simulated Annealing (SA) </a:t>
            </a:r>
            <a:r>
              <a:rPr lang="en-US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for PLANS</a:t>
            </a:r>
            <a:r>
              <a:rPr lang="en-US" dirty="0" smtClean="0"/>
              <a:t>:</a:t>
            </a:r>
          </a:p>
          <a:p>
            <a:pPr lvl="1"/>
            <a:r>
              <a:rPr lang="en-US" b="1" i="1" dirty="0" smtClean="0">
                <a:solidFill>
                  <a:srgbClr val="F82A71"/>
                </a:solidFill>
              </a:rPr>
              <a:t>Decreases</a:t>
            </a:r>
            <a:r>
              <a:rPr lang="en-US" dirty="0" smtClean="0"/>
              <a:t> </a:t>
            </a:r>
            <a:r>
              <a:rPr lang="en-US" dirty="0"/>
              <a:t>the </a:t>
            </a:r>
            <a:r>
              <a:rPr lang="en-US" b="1" i="1" dirty="0">
                <a:solidFill>
                  <a:srgbClr val="F82A71"/>
                </a:solidFill>
              </a:rPr>
              <a:t>stochastic</a:t>
            </a:r>
            <a:r>
              <a:rPr lang="en-US" dirty="0"/>
              <a:t> behavior of sampling </a:t>
            </a:r>
            <a:r>
              <a:rPr lang="en-US" dirty="0" smtClean="0"/>
              <a:t>towards the end of training</a:t>
            </a:r>
          </a:p>
          <a:p>
            <a:pPr lvl="1"/>
            <a:r>
              <a:rPr lang="en-US" b="1" i="1" dirty="0" smtClean="0">
                <a:solidFill>
                  <a:srgbClr val="F82A71"/>
                </a:solidFill>
              </a:rPr>
              <a:t>Stabilizes</a:t>
            </a:r>
            <a:r>
              <a:rPr lang="en-US" b="1" i="1" dirty="0" smtClean="0"/>
              <a:t> </a:t>
            </a:r>
            <a:r>
              <a:rPr lang="en-US" dirty="0" smtClean="0"/>
              <a:t>the phrase set, but continues optimizing the </a:t>
            </a:r>
            <a:r>
              <a:rPr lang="en-US" dirty="0" err="1" smtClean="0"/>
              <a:t>embeddings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100</a:t>
            </a:fld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1962050" y="3882702"/>
            <a:ext cx="3752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Phrasal Allocation without SA</a:t>
            </a:r>
            <a:endParaRPr lang="en-US" b="1" i="1" u="sng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862805" y="3375349"/>
            <a:ext cx="88394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Example: </a:t>
            </a:r>
            <a:r>
              <a:rPr lang="en-US" sz="2400" dirty="0" smtClean="0"/>
              <a:t>    “</a:t>
            </a:r>
            <a:r>
              <a:rPr lang="en-US" sz="2400" i="1" u="sng" dirty="0" smtClean="0">
                <a:latin typeface="Latin Modern Roman 10" charset="0"/>
                <a:ea typeface="Latin Modern Roman 10" charset="0"/>
                <a:cs typeface="Latin Modern Roman 10" charset="0"/>
              </a:rPr>
              <a:t>solve the </a:t>
            </a:r>
            <a:r>
              <a:rPr lang="en-US" sz="2400" b="1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phrasal</a:t>
            </a:r>
            <a:r>
              <a:rPr lang="en-US" sz="2400" i="1" u="sng" dirty="0" smtClean="0">
                <a:latin typeface="Latin Modern Roman 10" charset="0"/>
                <a:ea typeface="Latin Modern Roman 10" charset="0"/>
                <a:cs typeface="Latin Modern Roman 10" charset="0"/>
              </a:rPr>
              <a:t> allocation problem with PLANS</a:t>
            </a:r>
            <a:r>
              <a:rPr lang="en-US" sz="2400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 </a:t>
            </a:r>
            <a:r>
              <a:rPr lang="en-US" sz="2400" dirty="0" smtClean="0"/>
              <a:t>”</a:t>
            </a:r>
            <a:endParaRPr lang="en-US" sz="2400" dirty="0"/>
          </a:p>
        </p:txBody>
      </p:sp>
      <p:sp>
        <p:nvSpPr>
          <p:cNvPr id="26" name="TextBox 25"/>
          <p:cNvSpPr txBox="1"/>
          <p:nvPr/>
        </p:nvSpPr>
        <p:spPr>
          <a:xfrm>
            <a:off x="7086600" y="3882702"/>
            <a:ext cx="2903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SA with temperature T</a:t>
            </a:r>
            <a:endParaRPr lang="en-US" b="1" i="1" u="sng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graphicFrame>
        <p:nvGraphicFramePr>
          <p:cNvPr id="18" name="Chart 17"/>
          <p:cNvGraphicFramePr/>
          <p:nvPr>
            <p:extLst>
              <p:ext uri="{D42A27DB-BD31-4B8C-83A1-F6EECF244321}">
                <p14:modId xmlns:p14="http://schemas.microsoft.com/office/powerpoint/2010/main" val="2061326419"/>
              </p:ext>
            </p:extLst>
          </p:nvPr>
        </p:nvGraphicFramePr>
        <p:xfrm>
          <a:off x="1193800" y="5084999"/>
          <a:ext cx="1574799" cy="14682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1625973" y="6084429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T=1</a:t>
            </a:r>
            <a:endParaRPr lang="en-US" b="1" i="1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graphicFrame>
        <p:nvGraphicFramePr>
          <p:cNvPr id="31" name="Chart 30"/>
          <p:cNvGraphicFramePr/>
          <p:nvPr>
            <p:extLst>
              <p:ext uri="{D42A27DB-BD31-4B8C-83A1-F6EECF244321}">
                <p14:modId xmlns:p14="http://schemas.microsoft.com/office/powerpoint/2010/main" val="201620934"/>
              </p:ext>
            </p:extLst>
          </p:nvPr>
        </p:nvGraphicFramePr>
        <p:xfrm>
          <a:off x="3937000" y="5084999"/>
          <a:ext cx="1574799" cy="14682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33" name="TextBox 32"/>
          <p:cNvSpPr txBox="1"/>
          <p:nvPr/>
        </p:nvSpPr>
        <p:spPr>
          <a:xfrm>
            <a:off x="4260169" y="6081549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T=0.5</a:t>
            </a:r>
            <a:endParaRPr lang="en-US" b="1" i="1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graphicFrame>
        <p:nvGraphicFramePr>
          <p:cNvPr id="34" name="Chart 33"/>
          <p:cNvGraphicFramePr/>
          <p:nvPr>
            <p:extLst>
              <p:ext uri="{D42A27DB-BD31-4B8C-83A1-F6EECF244321}">
                <p14:modId xmlns:p14="http://schemas.microsoft.com/office/powerpoint/2010/main" val="416296980"/>
              </p:ext>
            </p:extLst>
          </p:nvPr>
        </p:nvGraphicFramePr>
        <p:xfrm>
          <a:off x="6680198" y="5084999"/>
          <a:ext cx="1574799" cy="14682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35" name="TextBox 34"/>
          <p:cNvSpPr txBox="1"/>
          <p:nvPr/>
        </p:nvSpPr>
        <p:spPr>
          <a:xfrm>
            <a:off x="7003367" y="6081549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T=0.2</a:t>
            </a:r>
            <a:endParaRPr lang="en-US" b="1" i="1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graphicFrame>
        <p:nvGraphicFramePr>
          <p:cNvPr id="36" name="Chart 35"/>
          <p:cNvGraphicFramePr/>
          <p:nvPr>
            <p:extLst>
              <p:ext uri="{D42A27DB-BD31-4B8C-83A1-F6EECF244321}">
                <p14:modId xmlns:p14="http://schemas.microsoft.com/office/powerpoint/2010/main" val="507923115"/>
              </p:ext>
            </p:extLst>
          </p:nvPr>
        </p:nvGraphicFramePr>
        <p:xfrm>
          <a:off x="9423396" y="5082119"/>
          <a:ext cx="1574799" cy="14682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37" name="TextBox 36"/>
          <p:cNvSpPr txBox="1"/>
          <p:nvPr/>
        </p:nvSpPr>
        <p:spPr>
          <a:xfrm>
            <a:off x="9746565" y="6081549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T=0.1</a:t>
            </a:r>
            <a:endParaRPr lang="en-US" b="1" i="1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03480" y="4245414"/>
            <a:ext cx="3398536" cy="1091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632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11" grpId="0"/>
      <p:bldP spid="26" grpId="0"/>
      <p:bldGraphic spid="18" grpId="0">
        <p:bldAsOne/>
      </p:bldGraphic>
      <p:bldP spid="20" grpId="0"/>
      <p:bldGraphic spid="31" grpId="0">
        <p:bldAsOne/>
      </p:bldGraphic>
      <p:bldP spid="33" grpId="0"/>
      <p:bldGraphic spid="34" grpId="0">
        <p:bldAsOne/>
      </p:bldGraphic>
      <p:bldP spid="35" grpId="0"/>
      <p:bldGraphic spid="36" grpId="0">
        <p:bldAsOne/>
      </p:bldGraphic>
      <p:bldP spid="37" grpId="0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PLANS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Evaluation Plan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1" i="1" dirty="0" smtClean="0"/>
              <a:t>Intrinsic Evaluation</a:t>
            </a:r>
          </a:p>
          <a:p>
            <a:pPr lvl="1"/>
            <a:r>
              <a:rPr lang="en-US" i="1" dirty="0" smtClean="0">
                <a:solidFill>
                  <a:srgbClr val="F82A71"/>
                </a:solidFill>
              </a:rPr>
              <a:t>Data:</a:t>
            </a:r>
            <a:r>
              <a:rPr lang="en-US" dirty="0" smtClean="0"/>
              <a:t> Wiki dump </a:t>
            </a:r>
          </a:p>
          <a:p>
            <a:pPr lvl="1"/>
            <a:r>
              <a:rPr lang="en-US" i="1" dirty="0">
                <a:solidFill>
                  <a:srgbClr val="F82A71"/>
                </a:solidFill>
              </a:rPr>
              <a:t>Ground Truth: </a:t>
            </a:r>
          </a:p>
          <a:p>
            <a:pPr lvl="2"/>
            <a:r>
              <a:rPr lang="en-US" sz="2400" dirty="0" smtClean="0"/>
              <a:t>Wiki has anchor links, and those with multiple words are generally phrases</a:t>
            </a:r>
          </a:p>
          <a:p>
            <a:pPr lvl="1"/>
            <a:r>
              <a:rPr lang="en-US" i="1" dirty="0" smtClean="0">
                <a:solidFill>
                  <a:srgbClr val="F82A71"/>
                </a:solidFill>
              </a:rPr>
              <a:t>Performance </a:t>
            </a:r>
            <a:r>
              <a:rPr lang="en-US" i="1" dirty="0">
                <a:solidFill>
                  <a:srgbClr val="F82A71"/>
                </a:solidFill>
              </a:rPr>
              <a:t>measurement:</a:t>
            </a:r>
          </a:p>
          <a:p>
            <a:pPr lvl="2"/>
            <a:r>
              <a:rPr lang="en-US" dirty="0" smtClean="0"/>
              <a:t>Precision, Recall, F1, etc.</a:t>
            </a:r>
          </a:p>
          <a:p>
            <a:r>
              <a:rPr lang="en-US" b="1" i="1" dirty="0" smtClean="0"/>
              <a:t>Extrinsic Evaluation</a:t>
            </a:r>
          </a:p>
          <a:p>
            <a:pPr lvl="1"/>
            <a:r>
              <a:rPr lang="en-US" i="1" dirty="0">
                <a:solidFill>
                  <a:srgbClr val="F82A71"/>
                </a:solidFill>
              </a:rPr>
              <a:t>Task:</a:t>
            </a:r>
            <a:r>
              <a:rPr lang="en-US" dirty="0" smtClean="0"/>
              <a:t> Apply PLANS as the feature representation method for text classification</a:t>
            </a:r>
          </a:p>
          <a:p>
            <a:pPr lvl="1"/>
            <a:r>
              <a:rPr lang="en-US" i="1" dirty="0">
                <a:solidFill>
                  <a:srgbClr val="F82A71"/>
                </a:solidFill>
              </a:rPr>
              <a:t>Data:</a:t>
            </a:r>
            <a:r>
              <a:rPr lang="en-US" dirty="0" smtClean="0"/>
              <a:t> Movie review sentiment classification</a:t>
            </a:r>
          </a:p>
          <a:p>
            <a:pPr lvl="1"/>
            <a:r>
              <a:rPr lang="en-US" i="1" dirty="0" smtClean="0">
                <a:solidFill>
                  <a:srgbClr val="F82A71"/>
                </a:solidFill>
              </a:rPr>
              <a:t>Baselines:</a:t>
            </a:r>
          </a:p>
          <a:p>
            <a:pPr lvl="2"/>
            <a:r>
              <a:rPr lang="en-US" dirty="0" smtClean="0"/>
              <a:t>Bag-of-Words, N-gram, Word Embedding, etc.</a:t>
            </a:r>
          </a:p>
          <a:p>
            <a:pPr lvl="1"/>
            <a:r>
              <a:rPr lang="en-US" i="1" dirty="0">
                <a:solidFill>
                  <a:srgbClr val="F82A71"/>
                </a:solidFill>
              </a:rPr>
              <a:t>Performance measurement:</a:t>
            </a:r>
          </a:p>
          <a:p>
            <a:pPr lvl="2"/>
            <a:r>
              <a:rPr lang="en-US" dirty="0" smtClean="0"/>
              <a:t>Accuracy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101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3843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PLANS</a:t>
            </a:r>
            <a:r>
              <a:rPr lang="en-US" dirty="0" smtClean="0"/>
              <a:t>: Summary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102</a:t>
            </a:fld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 smtClean="0"/>
              <a:t>Modeling </a:t>
            </a:r>
            <a:r>
              <a:rPr lang="en-US" i="1" u="sng" dirty="0" smtClean="0">
                <a:solidFill>
                  <a:srgbClr val="C00000"/>
                </a:solidFill>
              </a:rPr>
              <a:t>Phrasal Allocation and Embedding</a:t>
            </a:r>
            <a:r>
              <a:rPr lang="en-US" dirty="0" smtClean="0"/>
              <a:t>:</a:t>
            </a:r>
          </a:p>
          <a:p>
            <a:pPr lvl="1"/>
            <a:r>
              <a:rPr lang="en-US" i="1" dirty="0" smtClean="0">
                <a:solidFill>
                  <a:srgbClr val="F82A71"/>
                </a:solidFill>
              </a:rPr>
              <a:t>Transient Chinese Restaurant</a:t>
            </a:r>
            <a:endParaRPr lang="en-US" i="1" dirty="0" smtClean="0"/>
          </a:p>
          <a:p>
            <a:pPr lvl="2"/>
            <a:r>
              <a:rPr lang="en-US" dirty="0" smtClean="0"/>
              <a:t>Nonparametric partial-generative model</a:t>
            </a:r>
          </a:p>
          <a:p>
            <a:pPr lvl="2"/>
            <a:r>
              <a:rPr lang="en-US" dirty="0" smtClean="0"/>
              <a:t>Dynamically aging, sorting and pruning the phrases</a:t>
            </a:r>
          </a:p>
          <a:p>
            <a:r>
              <a:rPr lang="en-US" dirty="0" smtClean="0"/>
              <a:t>Efficient Optimization -- </a:t>
            </a:r>
            <a:r>
              <a:rPr lang="en-US" i="1" u="sng" dirty="0" smtClean="0">
                <a:solidFill>
                  <a:srgbClr val="C00000"/>
                </a:solidFill>
              </a:rPr>
              <a:t>EM with posterior sampling</a:t>
            </a:r>
            <a:r>
              <a:rPr lang="en-US" dirty="0" smtClean="0"/>
              <a:t>:</a:t>
            </a:r>
          </a:p>
          <a:p>
            <a:pPr lvl="1"/>
            <a:r>
              <a:rPr lang="en-US" i="1" dirty="0">
                <a:solidFill>
                  <a:srgbClr val="F82A71"/>
                </a:solidFill>
              </a:rPr>
              <a:t>Negative Sampling</a:t>
            </a:r>
          </a:p>
          <a:p>
            <a:pPr lvl="2"/>
            <a:r>
              <a:rPr lang="en-US" dirty="0" smtClean="0"/>
              <a:t>Efficient embedding estimation </a:t>
            </a:r>
          </a:p>
          <a:p>
            <a:pPr lvl="1"/>
            <a:r>
              <a:rPr lang="en-US" i="1" dirty="0">
                <a:solidFill>
                  <a:srgbClr val="F82A71"/>
                </a:solidFill>
              </a:rPr>
              <a:t>Simulated Annealing</a:t>
            </a:r>
          </a:p>
          <a:p>
            <a:pPr lvl="2"/>
            <a:r>
              <a:rPr lang="en-US" dirty="0" smtClean="0"/>
              <a:t>Reducing stochastic behavior of sampling 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5800" y="0"/>
            <a:ext cx="1346200" cy="134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033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PLVM: 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PLVM Models </a:t>
            </a:r>
            <a:r>
              <a:rPr lang="en-US" b="1" i="1" dirty="0" smtClean="0">
                <a:solidFill>
                  <a:srgbClr val="F82A71"/>
                </a:solidFill>
              </a:rPr>
              <a:t>knowledge</a:t>
            </a:r>
            <a:r>
              <a:rPr lang="en-US" dirty="0" smtClean="0"/>
              <a:t> as latent variables</a:t>
            </a:r>
          </a:p>
          <a:p>
            <a:pPr lvl="1"/>
            <a:r>
              <a:rPr lang="en-US" dirty="0" smtClean="0"/>
              <a:t>Knowledge discover amounts to Maximum Likelihood Estimation or Bayesian Inference</a:t>
            </a:r>
          </a:p>
          <a:p>
            <a:pPr lvl="1"/>
            <a:r>
              <a:rPr lang="en-US" dirty="0" smtClean="0"/>
              <a:t>PLVM is a powerful and flexible tool </a:t>
            </a:r>
          </a:p>
          <a:p>
            <a:pPr lvl="2"/>
            <a:r>
              <a:rPr lang="en-US" dirty="0" smtClean="0"/>
              <a:t>PLVM is a generative process to explain the observations as distributions parametrized by the latent variables</a:t>
            </a:r>
          </a:p>
          <a:p>
            <a:pPr lvl="2"/>
            <a:r>
              <a:rPr lang="en-US" dirty="0" smtClean="0"/>
              <a:t>Each generative step in PLVM is simple and flexible</a:t>
            </a:r>
          </a:p>
          <a:p>
            <a:pPr lvl="2"/>
            <a:r>
              <a:rPr lang="en-US" dirty="0" smtClean="0"/>
              <a:t>PLVM Models data of different types: continuous, discrete, distribution, uncertainty, etc.</a:t>
            </a:r>
          </a:p>
          <a:p>
            <a:r>
              <a:rPr lang="en-US" dirty="0" smtClean="0"/>
              <a:t>PLVM can be leveraged for </a:t>
            </a:r>
            <a:r>
              <a:rPr lang="en-US" b="1" i="1" dirty="0" smtClean="0">
                <a:solidFill>
                  <a:srgbClr val="F82A71"/>
                </a:solidFill>
              </a:rPr>
              <a:t>optimization</a:t>
            </a:r>
          </a:p>
          <a:p>
            <a:pPr lvl="1"/>
            <a:r>
              <a:rPr lang="en-US" dirty="0" smtClean="0"/>
              <a:t>Improves efficiency of existing algorithms such as Maximum Entropy</a:t>
            </a:r>
          </a:p>
          <a:p>
            <a:pPr lvl="1"/>
            <a:r>
              <a:rPr lang="en-US" dirty="0" smtClean="0"/>
              <a:t>For complicated posterior, trade tractability with accuracy by sampling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103</a:t>
            </a:fld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6045201" y="589556"/>
            <a:ext cx="5308599" cy="876700"/>
            <a:chOff x="1070058" y="723500"/>
            <a:chExt cx="9648741" cy="157480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0058" y="804078"/>
              <a:ext cx="2417692" cy="1408243"/>
            </a:xfrm>
            <a:prstGeom prst="snip2Diag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88900" algn="tl" rotWithShape="0">
                <a:srgbClr val="000000">
                  <a:alpha val="45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22264" y="723500"/>
              <a:ext cx="2148821" cy="1569397"/>
            </a:xfrm>
            <a:prstGeom prst="round2DiagRect">
              <a:avLst>
                <a:gd name="adj1" fmla="val 16667"/>
                <a:gd name="adj2" fmla="val 50000"/>
              </a:avLst>
            </a:prstGeom>
            <a:ln w="88900" cap="sq">
              <a:solidFill>
                <a:srgbClr val="FFFFFF"/>
              </a:solidFill>
              <a:miter lim="800000"/>
            </a:ln>
            <a:effectLst>
              <a:outerShdw blurRad="254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24947" y="945819"/>
              <a:ext cx="1465190" cy="1319642"/>
            </a:xfrm>
            <a:prstGeom prst="snip2Diag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88900" algn="tl" rotWithShape="0">
                <a:srgbClr val="000000">
                  <a:alpha val="45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43999" y="723500"/>
              <a:ext cx="1574800" cy="1574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72835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8000" dirty="0" smtClean="0">
                <a:latin typeface="Copperplate Gothic Bold" charset="0"/>
                <a:ea typeface="Copperplate Gothic Bold" charset="0"/>
                <a:cs typeface="Copperplate Gothic Bold" charset="0"/>
              </a:rPr>
              <a:t>Thank You!</a:t>
            </a:r>
            <a:endParaRPr lang="en-US" sz="8000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 anchor="ctr">
            <a:normAutofit/>
          </a:bodyPr>
          <a:lstStyle/>
          <a:p>
            <a:r>
              <a:rPr lang="en-US" sz="4800" dirty="0" smtClean="0">
                <a:latin typeface="Copperplate" charset="0"/>
                <a:ea typeface="Copperplate" charset="0"/>
                <a:cs typeface="Copperplate" charset="0"/>
              </a:rPr>
              <a:t>Questions?</a:t>
            </a:r>
            <a:endParaRPr lang="en-US" sz="4800" dirty="0">
              <a:latin typeface="Copperplate" charset="0"/>
              <a:ea typeface="Copperplate" charset="0"/>
              <a:cs typeface="Copperplate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104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058" y="804078"/>
            <a:ext cx="2417692" cy="1408243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2264" y="723500"/>
            <a:ext cx="2148821" cy="1569397"/>
          </a:xfrm>
          <a:prstGeom prst="round2DiagRect">
            <a:avLst>
              <a:gd name="adj1" fmla="val 16667"/>
              <a:gd name="adj2" fmla="val 5000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4947" y="945819"/>
            <a:ext cx="1465190" cy="1319642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99" y="723500"/>
            <a:ext cx="1574800" cy="157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978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8080" y="618590"/>
            <a:ext cx="4205004" cy="24344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Citation-LDA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10</a:t>
            </a:fld>
            <a:endParaRPr lang="en-US" dirty="0"/>
          </a:p>
        </p:txBody>
      </p:sp>
      <p:graphicFrame>
        <p:nvGraphicFramePr>
          <p:cNvPr id="11" name="Content Placeholder 10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55219396"/>
              </p:ext>
            </p:extLst>
          </p:nvPr>
        </p:nvGraphicFramePr>
        <p:xfrm>
          <a:off x="838200" y="1636676"/>
          <a:ext cx="6797040" cy="111252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tableStyleId>{793D81CF-94F2-401A-BA57-92F5A7B2D0C5}</a:tableStyleId>
              </a:tblPr>
              <a:tblGrid>
                <a:gridCol w="1287202"/>
                <a:gridCol w="2536290"/>
                <a:gridCol w="2973548"/>
              </a:tblGrid>
              <a:tr h="370840"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66D9EF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66D9EF"/>
                          </a:solidFill>
                        </a:rPr>
                        <a:t>LDA</a:t>
                      </a:r>
                      <a:endParaRPr lang="en-US" dirty="0">
                        <a:solidFill>
                          <a:srgbClr val="66D9E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66D9EF"/>
                          </a:solidFill>
                        </a:rPr>
                        <a:t>Citation-LDA</a:t>
                      </a:r>
                      <a:endParaRPr lang="en-US" dirty="0">
                        <a:solidFill>
                          <a:srgbClr val="66D9E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Topic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Distribution over Words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Distribution over Cited Papers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Document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Bag of Words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Bag of Cited Papers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12" name="Rectangle 11"/>
          <p:cNvSpPr/>
          <p:nvPr/>
        </p:nvSpPr>
        <p:spPr>
          <a:xfrm>
            <a:off x="8855551" y="3132266"/>
            <a:ext cx="315278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"/>
              </a:rPr>
              <a:t> </a:t>
            </a:r>
            <a:r>
              <a:rPr lang="en-US" dirty="0" smtClean="0">
                <a:latin typeface=""/>
              </a:rPr>
              <a:t>Multinomial over </a:t>
            </a:r>
            <a:r>
              <a:rPr lang="en-US" i="1" dirty="0" smtClean="0">
                <a:solidFill>
                  <a:srgbClr val="F82A71"/>
                </a:solidFill>
                <a:latin typeface=""/>
              </a:rPr>
              <a:t>Latent Topics</a:t>
            </a:r>
            <a:r>
              <a:rPr lang="en-US" dirty="0" smtClean="0">
                <a:latin typeface=""/>
              </a:rPr>
              <a:t> Given a </a:t>
            </a:r>
            <a:r>
              <a:rPr lang="en-US" i="1" dirty="0" smtClean="0">
                <a:latin typeface=""/>
              </a:rPr>
              <a:t>Citing</a:t>
            </a:r>
            <a:r>
              <a:rPr lang="en-US" dirty="0" smtClean="0">
                <a:latin typeface=""/>
              </a:rPr>
              <a:t> Paper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6794402" y="202361"/>
            <a:ext cx="246311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"/>
              </a:rPr>
              <a:t>Multinomial over </a:t>
            </a:r>
            <a:r>
              <a:rPr lang="en-US" i="1" dirty="0" smtClean="0">
                <a:solidFill>
                  <a:srgbClr val="F82A71"/>
                </a:solidFill>
                <a:latin typeface=""/>
              </a:rPr>
              <a:t>Cited Papers</a:t>
            </a:r>
            <a:r>
              <a:rPr lang="en-US" dirty="0" smtClean="0">
                <a:latin typeface=""/>
              </a:rPr>
              <a:t> Given </a:t>
            </a:r>
            <a:r>
              <a:rPr lang="en-US" dirty="0">
                <a:latin typeface=""/>
              </a:rPr>
              <a:t>a T</a:t>
            </a:r>
            <a:r>
              <a:rPr lang="en-US" dirty="0" smtClean="0">
                <a:latin typeface=""/>
              </a:rPr>
              <a:t>opic</a:t>
            </a:r>
            <a:endParaRPr lang="en-US" dirty="0"/>
          </a:p>
        </p:txBody>
      </p:sp>
      <p:cxnSp>
        <p:nvCxnSpPr>
          <p:cNvPr id="15" name="Curved Connector 14"/>
          <p:cNvCxnSpPr>
            <a:stCxn id="13" idx="3"/>
          </p:cNvCxnSpPr>
          <p:nvPr/>
        </p:nvCxnSpPr>
        <p:spPr>
          <a:xfrm>
            <a:off x="9257517" y="525527"/>
            <a:ext cx="1056915" cy="838031"/>
          </a:xfrm>
          <a:prstGeom prst="curvedConnector3">
            <a:avLst>
              <a:gd name="adj1" fmla="val 50000"/>
            </a:avLst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urved Connector 22"/>
          <p:cNvCxnSpPr>
            <a:stCxn id="12" idx="0"/>
          </p:cNvCxnSpPr>
          <p:nvPr/>
        </p:nvCxnSpPr>
        <p:spPr>
          <a:xfrm rot="16200000" flipV="1">
            <a:off x="9890620" y="2590940"/>
            <a:ext cx="626810" cy="455842"/>
          </a:xfrm>
          <a:prstGeom prst="curvedConnector3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580" y="3306531"/>
            <a:ext cx="6955660" cy="2291656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838200" y="2937199"/>
            <a:ext cx="22867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u="sng" dirty="0" smtClean="0"/>
              <a:t>Gibbs Sampling of z:</a:t>
            </a:r>
            <a:endParaRPr lang="en-US" sz="2000" i="1" u="sng" dirty="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24749" y="4194826"/>
            <a:ext cx="4658871" cy="1188295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79994" y="5250507"/>
            <a:ext cx="4548380" cy="1105843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7635240" y="3995707"/>
            <a:ext cx="24851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u="sng" dirty="0" smtClean="0"/>
              <a:t>Posterior Expectation:</a:t>
            </a:r>
            <a:endParaRPr lang="en-US" sz="2000" i="1" u="sng" dirty="0"/>
          </a:p>
        </p:txBody>
      </p:sp>
    </p:spTree>
    <p:extLst>
      <p:ext uri="{BB962C8B-B14F-4D97-AF65-F5344CB8AC3E}">
        <p14:creationId xmlns:p14="http://schemas.microsoft.com/office/powerpoint/2010/main" val="1433597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>
                <a:solidFill>
                  <a:srgbClr val="F82A71"/>
                </a:solidFill>
              </a:rPr>
              <a:t>1. Topic </a:t>
            </a:r>
            <a:r>
              <a:rPr lang="en-US" dirty="0">
                <a:solidFill>
                  <a:srgbClr val="F82A71"/>
                </a:solidFill>
              </a:rPr>
              <a:t>Milestone Papers</a:t>
            </a:r>
          </a:p>
          <a:p>
            <a:pPr lvl="1">
              <a:buFont typeface=".AppleSystemUIFont" charset="-120"/>
              <a:buChar char="-"/>
            </a:pPr>
            <a:r>
              <a:rPr lang="en-US" dirty="0" smtClean="0"/>
              <a:t>Rank papers by             , probability of citing paper </a:t>
            </a:r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j</a:t>
            </a:r>
            <a:r>
              <a:rPr lang="en-US" dirty="0" smtClean="0"/>
              <a:t> in </a:t>
            </a:r>
            <a:r>
              <a:rPr lang="en-US" dirty="0"/>
              <a:t>topic </a:t>
            </a:r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k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Discovery of Research Topics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10/17/16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11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1400" y="2240280"/>
            <a:ext cx="863897" cy="42062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660904"/>
            <a:ext cx="10367183" cy="328661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733857" y="5877576"/>
            <a:ext cx="5185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ACL Anthology Network (AAN), Topic 89 of 100 Topics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8462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F82A71"/>
                </a:solidFill>
              </a:rPr>
              <a:t>1</a:t>
            </a:r>
            <a:r>
              <a:rPr lang="en-US" dirty="0" smtClean="0">
                <a:solidFill>
                  <a:srgbClr val="F82A71"/>
                </a:solidFill>
              </a:rPr>
              <a:t>. Topic </a:t>
            </a:r>
            <a:r>
              <a:rPr lang="en-US" dirty="0">
                <a:solidFill>
                  <a:srgbClr val="F82A71"/>
                </a:solidFill>
              </a:rPr>
              <a:t>Milestone Papers</a:t>
            </a:r>
          </a:p>
          <a:p>
            <a:pPr lvl="1">
              <a:buFont typeface=".AppleSystemUIFont" charset="-120"/>
              <a:buChar char="-"/>
            </a:pPr>
            <a:r>
              <a:rPr lang="en-US" dirty="0" smtClean="0"/>
              <a:t>Rank papers by             , probability of citing paper </a:t>
            </a:r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j</a:t>
            </a:r>
            <a:r>
              <a:rPr lang="en-US" dirty="0" smtClean="0"/>
              <a:t> in </a:t>
            </a:r>
            <a:r>
              <a:rPr lang="en-US" dirty="0"/>
              <a:t>topic </a:t>
            </a:r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k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Discovery of Research Topics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10/17/16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12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1400" y="2240280"/>
            <a:ext cx="863897" cy="42062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465874" y="6362769"/>
            <a:ext cx="3260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PubMed, Topic 175 of 500 Topics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7619" y="2630215"/>
            <a:ext cx="10242798" cy="3743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550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F82A71"/>
                </a:solidFill>
              </a:rPr>
              <a:t>2</a:t>
            </a:r>
            <a:r>
              <a:rPr lang="en-US" dirty="0" smtClean="0">
                <a:solidFill>
                  <a:srgbClr val="F82A71"/>
                </a:solidFill>
              </a:rPr>
              <a:t>. Topic </a:t>
            </a:r>
            <a:r>
              <a:rPr lang="en-US" dirty="0">
                <a:solidFill>
                  <a:srgbClr val="F82A71"/>
                </a:solidFill>
              </a:rPr>
              <a:t>Temporal </a:t>
            </a:r>
            <a:r>
              <a:rPr lang="en-US" dirty="0" smtClean="0">
                <a:solidFill>
                  <a:srgbClr val="F82A71"/>
                </a:solidFill>
              </a:rPr>
              <a:t>Strength</a:t>
            </a:r>
          </a:p>
          <a:p>
            <a:pPr lvl="1"/>
            <a:r>
              <a:rPr lang="en-US" dirty="0" smtClean="0"/>
              <a:t>Temporal distribution</a:t>
            </a:r>
          </a:p>
          <a:p>
            <a:pPr lvl="1"/>
            <a:r>
              <a:rPr lang="en-US" dirty="0" smtClean="0"/>
              <a:t> Topic </a:t>
            </a:r>
            <a:r>
              <a:rPr lang="en-US" dirty="0"/>
              <a:t>expectation </a:t>
            </a:r>
            <a:r>
              <a:rPr lang="en-US" dirty="0" smtClean="0"/>
              <a:t>time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8378" y="2215161"/>
            <a:ext cx="3621450" cy="47612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Discovery of Research Topics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10/17/16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13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2573" y="2727760"/>
            <a:ext cx="3577255" cy="49362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68347" y="3221381"/>
            <a:ext cx="4236811" cy="299205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572651" y="6176963"/>
            <a:ext cx="50467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W</a:t>
            </a:r>
            <a:r>
              <a:rPr lang="en-US" dirty="0" smtClean="0">
                <a:solidFill>
                  <a:srgbClr val="0070C0"/>
                </a:solidFill>
              </a:rPr>
              <a:t>ord Sense Disambiguation (</a:t>
            </a:r>
            <a:r>
              <a:rPr lang="en-US" dirty="0" smtClean="0">
                <a:solidFill>
                  <a:srgbClr val="0070C0"/>
                </a:solidFill>
              </a:rPr>
              <a:t>WSD)</a:t>
            </a:r>
            <a:r>
              <a:rPr lang="en-US" dirty="0" smtClean="0"/>
              <a:t> 8</a:t>
            </a:r>
            <a:r>
              <a:rPr lang="en-US" baseline="30000" dirty="0" smtClean="0"/>
              <a:t>th</a:t>
            </a:r>
            <a:r>
              <a:rPr lang="en-US" dirty="0" smtClean="0"/>
              <a:t> topic in AAN</a:t>
            </a:r>
          </a:p>
          <a:p>
            <a:pPr algn="ctr"/>
            <a:r>
              <a:rPr lang="en-US" dirty="0" smtClean="0">
                <a:solidFill>
                  <a:srgbClr val="F82A71"/>
                </a:solidFill>
              </a:rPr>
              <a:t>Dependency Parsing (DP) </a:t>
            </a:r>
            <a:r>
              <a:rPr lang="en-US" dirty="0" smtClean="0"/>
              <a:t>94</a:t>
            </a:r>
            <a:r>
              <a:rPr lang="en-US" baseline="30000" dirty="0" smtClean="0"/>
              <a:t>th</a:t>
            </a:r>
            <a:r>
              <a:rPr lang="en-US" dirty="0" smtClean="0"/>
              <a:t> topic in AAN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0443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0029" y="2945245"/>
            <a:ext cx="4855961" cy="377623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F82A71"/>
                </a:solidFill>
              </a:rPr>
              <a:t>3</a:t>
            </a:r>
            <a:r>
              <a:rPr lang="en-US" dirty="0" smtClean="0">
                <a:solidFill>
                  <a:srgbClr val="F82A71"/>
                </a:solidFill>
              </a:rPr>
              <a:t>. Topic Keywords</a:t>
            </a:r>
          </a:p>
          <a:p>
            <a:pPr lvl="1"/>
            <a:r>
              <a:rPr lang="en-US" dirty="0"/>
              <a:t> Extract words </a:t>
            </a:r>
            <a:r>
              <a:rPr lang="en-US" dirty="0" smtClean="0"/>
              <a:t>of title </a:t>
            </a:r>
            <a:r>
              <a:rPr lang="en-US" dirty="0"/>
              <a:t>(or abstract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Discovery of Research Topics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10/17/16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14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0857" y="2289961"/>
            <a:ext cx="4125815" cy="54779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752529" y="5694752"/>
            <a:ext cx="2131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Top 10 </a:t>
            </a:r>
            <a:r>
              <a:rPr lang="en-US" dirty="0"/>
              <a:t>Topics in AAN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401" y="3029386"/>
            <a:ext cx="6248399" cy="2427653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>
            <a:off x="2286000" y="3962400"/>
            <a:ext cx="4419600" cy="155312"/>
          </a:xfrm>
          <a:prstGeom prst="roundRect">
            <a:avLst/>
          </a:prstGeom>
          <a:noFill/>
          <a:ln>
            <a:solidFill>
              <a:srgbClr val="F82A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>
            <a:off x="2286000" y="4150673"/>
            <a:ext cx="4419600" cy="155312"/>
          </a:xfrm>
          <a:prstGeom prst="roundRect">
            <a:avLst/>
          </a:prstGeom>
          <a:noFill/>
          <a:ln>
            <a:solidFill>
              <a:srgbClr val="F82A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2286000" y="4537927"/>
            <a:ext cx="4419600" cy="155312"/>
          </a:xfrm>
          <a:prstGeom prst="roundRect">
            <a:avLst/>
          </a:prstGeom>
          <a:noFill/>
          <a:ln>
            <a:solidFill>
              <a:srgbClr val="F82A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2286000" y="4925181"/>
            <a:ext cx="4419600" cy="155312"/>
          </a:xfrm>
          <a:prstGeom prst="roundRect">
            <a:avLst/>
          </a:prstGeom>
          <a:noFill/>
          <a:ln>
            <a:solidFill>
              <a:srgbClr val="F82A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713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7990" y="2809962"/>
            <a:ext cx="4725530" cy="3911513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F82A71"/>
                </a:solidFill>
              </a:rPr>
              <a:t>3</a:t>
            </a:r>
            <a:r>
              <a:rPr lang="en-US" dirty="0" smtClean="0">
                <a:solidFill>
                  <a:srgbClr val="F82A71"/>
                </a:solidFill>
              </a:rPr>
              <a:t>. Topic Keywords</a:t>
            </a:r>
          </a:p>
          <a:p>
            <a:pPr lvl="1"/>
            <a:r>
              <a:rPr lang="en-US" dirty="0"/>
              <a:t> Extract words </a:t>
            </a:r>
            <a:r>
              <a:rPr lang="en-US" dirty="0" smtClean="0"/>
              <a:t>of title </a:t>
            </a:r>
            <a:r>
              <a:rPr lang="en-US" dirty="0"/>
              <a:t>(or abstract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Discovery of Research Topics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10/17/16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15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0857" y="2289961"/>
            <a:ext cx="4125815" cy="54779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752529" y="5694752"/>
            <a:ext cx="2513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Top 10 </a:t>
            </a:r>
            <a:r>
              <a:rPr lang="en-US" dirty="0"/>
              <a:t>Topics in </a:t>
            </a:r>
            <a:r>
              <a:rPr lang="en-US" dirty="0" smtClean="0"/>
              <a:t>PubMed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308" y="2991837"/>
            <a:ext cx="6603847" cy="2453068"/>
          </a:xfrm>
          <a:prstGeom prst="rect">
            <a:avLst/>
          </a:prstGeom>
        </p:spPr>
      </p:pic>
      <p:sp>
        <p:nvSpPr>
          <p:cNvPr id="12" name="Rounded Rectangle 11"/>
          <p:cNvSpPr/>
          <p:nvPr/>
        </p:nvSpPr>
        <p:spPr>
          <a:xfrm>
            <a:off x="2290572" y="3931912"/>
            <a:ext cx="4867656" cy="206987"/>
          </a:xfrm>
          <a:prstGeom prst="roundRect">
            <a:avLst/>
          </a:prstGeom>
          <a:noFill/>
          <a:ln>
            <a:solidFill>
              <a:srgbClr val="F82A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2286000" y="3352800"/>
            <a:ext cx="4867656" cy="206987"/>
          </a:xfrm>
          <a:prstGeom prst="roundRect">
            <a:avLst/>
          </a:prstGeom>
          <a:noFill/>
          <a:ln>
            <a:solidFill>
              <a:srgbClr val="F82A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405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3316223"/>
            <a:ext cx="5116927" cy="232257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"/>
              </a:rPr>
              <a:t>Discovering the Theme </a:t>
            </a:r>
            <a:r>
              <a:rPr lang="en-US" dirty="0" smtClean="0">
                <a:latin typeface=""/>
              </a:rPr>
              <a:t>Evolution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16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0400" y="1812989"/>
            <a:ext cx="4472184" cy="1387411"/>
          </a:xfrm>
          <a:prstGeom prst="rect">
            <a:avLst/>
          </a:prstGeom>
        </p:spPr>
      </p:pic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rgbClr val="F82A71"/>
                </a:solidFill>
              </a:rPr>
              <a:t>4. Topic Importance</a:t>
            </a:r>
          </a:p>
          <a:p>
            <a:pPr lvl="1"/>
            <a:r>
              <a:rPr lang="en-US" dirty="0" smtClean="0"/>
              <a:t>Rank topic by</a:t>
            </a:r>
          </a:p>
          <a:p>
            <a:endParaRPr lang="en-US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F82A71"/>
                </a:solidFill>
              </a:rPr>
              <a:t>5. Topic Dependency</a:t>
            </a:r>
          </a:p>
          <a:p>
            <a:pPr lvl="1"/>
            <a:r>
              <a:rPr lang="en-US" dirty="0"/>
              <a:t>Topic </a:t>
            </a:r>
            <a:r>
              <a:rPr lang="en-US" i="1" dirty="0">
                <a:latin typeface="Latin Modern Roman 10" charset="0"/>
                <a:ea typeface="Latin Modern Roman 10" charset="0"/>
                <a:cs typeface="Latin Modern Roman 10" charset="0"/>
              </a:rPr>
              <a:t>k</a:t>
            </a:r>
            <a:r>
              <a:rPr lang="en-US" i="1" baseline="30000" dirty="0">
                <a:latin typeface="Latin Modern Roman 10" charset="0"/>
                <a:ea typeface="Latin Modern Roman 10" charset="0"/>
                <a:cs typeface="Latin Modern Roman 10" charset="0"/>
              </a:rPr>
              <a:t>(1)</a:t>
            </a:r>
            <a:r>
              <a:rPr lang="en-US" dirty="0"/>
              <a:t> citing Topic </a:t>
            </a:r>
            <a:r>
              <a:rPr lang="en-US" i="1" dirty="0">
                <a:latin typeface="Latin Modern Roman 10" charset="0"/>
                <a:ea typeface="Latin Modern Roman 10" charset="0"/>
                <a:cs typeface="Latin Modern Roman 10" charset="0"/>
              </a:rPr>
              <a:t>k</a:t>
            </a:r>
            <a:r>
              <a:rPr lang="en-US" i="1" baseline="30000" dirty="0">
                <a:latin typeface="Latin Modern Roman 10" charset="0"/>
                <a:ea typeface="Latin Modern Roman 10" charset="0"/>
                <a:cs typeface="Latin Modern Roman 10" charset="0"/>
              </a:rPr>
              <a:t>(2</a:t>
            </a:r>
            <a:r>
              <a:rPr lang="en-US" i="1" baseline="30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)</a:t>
            </a:r>
          </a:p>
          <a:p>
            <a:pPr lvl="1"/>
            <a:endParaRPr lang="en-US" i="1" baseline="30000" dirty="0">
              <a:latin typeface="Latin Modern Roman 10" charset="0"/>
              <a:ea typeface="Latin Modern Roman 10" charset="0"/>
              <a:cs typeface="Latin Modern Roman 10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F82A71"/>
                </a:solidFill>
              </a:rPr>
              <a:t>6. Evolution Patterns</a:t>
            </a:r>
          </a:p>
          <a:p>
            <a:pPr lvl="1"/>
            <a:r>
              <a:rPr lang="en-US" dirty="0"/>
              <a:t>Plot the graph </a:t>
            </a:r>
          </a:p>
          <a:p>
            <a:pPr marL="0" indent="0">
              <a:buNone/>
            </a:pPr>
            <a:r>
              <a:rPr lang="en-US" sz="2400" dirty="0"/>
              <a:t> </a:t>
            </a:r>
            <a:r>
              <a:rPr lang="en-US" sz="2400" dirty="0" smtClean="0"/>
              <a:t>           of dependencies</a:t>
            </a:r>
          </a:p>
          <a:p>
            <a:pPr marL="0" indent="0">
              <a:buNone/>
            </a:pPr>
            <a:r>
              <a:rPr lang="en-US" sz="2400" dirty="0"/>
              <a:t> </a:t>
            </a:r>
            <a:r>
              <a:rPr lang="en-US" sz="2400" dirty="0" smtClean="0"/>
              <a:t>           between topics</a:t>
            </a:r>
            <a:endParaRPr lang="en-US" sz="2400" dirty="0"/>
          </a:p>
        </p:txBody>
      </p:sp>
      <p:grpSp>
        <p:nvGrpSpPr>
          <p:cNvPr id="13" name="Group 12"/>
          <p:cNvGrpSpPr/>
          <p:nvPr/>
        </p:nvGrpSpPr>
        <p:grpSpPr>
          <a:xfrm>
            <a:off x="5734802" y="4671884"/>
            <a:ext cx="5827795" cy="879675"/>
            <a:chOff x="5334000" y="4876008"/>
            <a:chExt cx="5827795" cy="879675"/>
          </a:xfrm>
        </p:grpSpPr>
        <p:sp>
          <p:nvSpPr>
            <p:cNvPr id="9" name="Line Callout 2 8"/>
            <p:cNvSpPr/>
            <p:nvPr/>
          </p:nvSpPr>
          <p:spPr>
            <a:xfrm>
              <a:off x="7696200" y="5177394"/>
              <a:ext cx="3465595" cy="578289"/>
            </a:xfrm>
            <a:prstGeom prst="borderCallout2">
              <a:avLst>
                <a:gd name="adj1" fmla="val 48999"/>
                <a:gd name="adj2" fmla="val -73"/>
                <a:gd name="adj3" fmla="val 48999"/>
                <a:gd name="adj4" fmla="val -18732"/>
                <a:gd name="adj5" fmla="val -49592"/>
                <a:gd name="adj6" fmla="val -38889"/>
              </a:avLst>
            </a:prstGeom>
            <a:gradFill>
              <a:gsLst>
                <a:gs pos="0">
                  <a:schemeClr val="accent1">
                    <a:lumMod val="110000"/>
                    <a:satMod val="105000"/>
                    <a:tint val="67000"/>
                  </a:schemeClr>
                </a:gs>
                <a:gs pos="50000">
                  <a:schemeClr val="accent1">
                    <a:lumMod val="105000"/>
                    <a:satMod val="103000"/>
                    <a:tint val="73000"/>
                  </a:schemeClr>
                </a:gs>
                <a:gs pos="100000">
                  <a:srgbClr val="66D9EF"/>
                </a:gs>
              </a:gsLst>
            </a:gradFill>
            <a:ln w="34925"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Importance of paper</a:t>
              </a:r>
              <a:r>
                <a:rPr lang="en-US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 </a:t>
              </a:r>
              <a:r>
                <a:rPr lang="en-US" i="1" dirty="0" smtClean="0">
                  <a:solidFill>
                    <a:srgbClr val="F82A71"/>
                  </a:solidFill>
                  <a:latin typeface="Latin Modern Roman 10" charset="0"/>
                  <a:ea typeface="Latin Modern Roman 10" charset="0"/>
                  <a:cs typeface="Latin Modern Roman 10" charset="0"/>
                </a:rPr>
                <a:t>j</a:t>
              </a:r>
              <a:r>
                <a:rPr lang="en-US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 </a:t>
              </a:r>
              <a:r>
                <a:rPr lang="en-US" dirty="0" smtClean="0"/>
                <a:t>in topic </a:t>
              </a:r>
              <a:r>
                <a:rPr lang="en-US" i="1" dirty="0">
                  <a:solidFill>
                    <a:srgbClr val="F82A71"/>
                  </a:solidFill>
                  <a:latin typeface="Latin Modern Roman 10" charset="0"/>
                  <a:ea typeface="Latin Modern Roman 10" charset="0"/>
                  <a:cs typeface="Latin Modern Roman 10" charset="0"/>
                </a:rPr>
                <a:t>k</a:t>
              </a:r>
              <a:r>
                <a:rPr lang="en-US" i="1" baseline="30000" dirty="0">
                  <a:solidFill>
                    <a:srgbClr val="F82A71"/>
                  </a:solidFill>
                  <a:latin typeface="Latin Modern Roman 10" charset="0"/>
                  <a:ea typeface="Latin Modern Roman 10" charset="0"/>
                  <a:cs typeface="Latin Modern Roman 10" charset="0"/>
                </a:rPr>
                <a:t>(1)</a:t>
              </a:r>
              <a:endParaRPr lang="en-US" dirty="0">
                <a:solidFill>
                  <a:srgbClr val="F82A71"/>
                </a:solidFill>
              </a:endParaRPr>
            </a:p>
          </p:txBody>
        </p:sp>
        <p:cxnSp>
          <p:nvCxnSpPr>
            <p:cNvPr id="12" name="Straight Connector 11"/>
            <p:cNvCxnSpPr/>
            <p:nvPr/>
          </p:nvCxnSpPr>
          <p:spPr>
            <a:xfrm flipV="1">
              <a:off x="5334000" y="4876008"/>
              <a:ext cx="1676400" cy="793"/>
            </a:xfrm>
            <a:prstGeom prst="line">
              <a:avLst/>
            </a:prstGeom>
            <a:ln w="349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7848600" y="2595446"/>
            <a:ext cx="4189495" cy="1605466"/>
            <a:chOff x="7810500" y="2814134"/>
            <a:chExt cx="4189495" cy="1605466"/>
          </a:xfrm>
        </p:grpSpPr>
        <p:sp>
          <p:nvSpPr>
            <p:cNvPr id="10" name="Line Callout 2 9"/>
            <p:cNvSpPr/>
            <p:nvPr/>
          </p:nvSpPr>
          <p:spPr>
            <a:xfrm>
              <a:off x="8534400" y="2814134"/>
              <a:ext cx="3465595" cy="578289"/>
            </a:xfrm>
            <a:prstGeom prst="borderCallout2">
              <a:avLst>
                <a:gd name="adj1" fmla="val 99873"/>
                <a:gd name="adj2" fmla="val 50174"/>
                <a:gd name="adj3" fmla="val 190621"/>
                <a:gd name="adj4" fmla="val 35414"/>
                <a:gd name="adj5" fmla="val 274901"/>
                <a:gd name="adj6" fmla="val 4246"/>
              </a:avLst>
            </a:prstGeom>
            <a:gradFill>
              <a:gsLst>
                <a:gs pos="0">
                  <a:schemeClr val="accent1">
                    <a:lumMod val="110000"/>
                    <a:satMod val="105000"/>
                    <a:tint val="67000"/>
                  </a:schemeClr>
                </a:gs>
                <a:gs pos="50000">
                  <a:schemeClr val="accent1">
                    <a:lumMod val="105000"/>
                    <a:satMod val="103000"/>
                    <a:tint val="73000"/>
                  </a:schemeClr>
                </a:gs>
                <a:gs pos="100000">
                  <a:srgbClr val="66D9EF"/>
                </a:gs>
              </a:gsLst>
            </a:gradFill>
            <a:ln w="34925"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dk1"/>
                  </a:solidFill>
                </a:rPr>
                <a:t>Chance of paper </a:t>
              </a:r>
              <a:r>
                <a:rPr lang="en-US" i="1" dirty="0">
                  <a:solidFill>
                    <a:srgbClr val="F82A71"/>
                  </a:solidFill>
                  <a:latin typeface="Latin Modern Roman 10" charset="0"/>
                  <a:ea typeface="Latin Modern Roman 10" charset="0"/>
                  <a:cs typeface="Latin Modern Roman 10" charset="0"/>
                </a:rPr>
                <a:t>j</a:t>
              </a:r>
              <a:r>
                <a:rPr lang="en-US" dirty="0">
                  <a:solidFill>
                    <a:schemeClr val="dk1"/>
                  </a:solidFill>
                </a:rPr>
                <a:t> citing topic </a:t>
              </a:r>
              <a:r>
                <a:rPr lang="en-US" i="1" dirty="0">
                  <a:solidFill>
                    <a:srgbClr val="F82A71"/>
                  </a:solidFill>
                  <a:latin typeface="Latin Modern Roman 10" charset="0"/>
                  <a:ea typeface="Latin Modern Roman 10" charset="0"/>
                  <a:cs typeface="Latin Modern Roman 10" charset="0"/>
                </a:rPr>
                <a:t>k</a:t>
              </a:r>
              <a:r>
                <a:rPr lang="en-US" i="1" baseline="30000" dirty="0">
                  <a:solidFill>
                    <a:srgbClr val="F82A71"/>
                  </a:solidFill>
                  <a:latin typeface="Latin Modern Roman 10" charset="0"/>
                  <a:ea typeface="Latin Modern Roman 10" charset="0"/>
                  <a:cs typeface="Latin Modern Roman 10" charset="0"/>
                </a:rPr>
                <a:t>(2)</a:t>
              </a:r>
            </a:p>
          </p:txBody>
        </p:sp>
        <p:cxnSp>
          <p:nvCxnSpPr>
            <p:cNvPr id="14" name="Straight Connector 13"/>
            <p:cNvCxnSpPr/>
            <p:nvPr/>
          </p:nvCxnSpPr>
          <p:spPr>
            <a:xfrm flipV="1">
              <a:off x="7810500" y="4409688"/>
              <a:ext cx="1752600" cy="9912"/>
            </a:xfrm>
            <a:prstGeom prst="line">
              <a:avLst/>
            </a:prstGeom>
            <a:ln w="349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13046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"/>
              </a:rPr>
              <a:t>Discovering the Theme Evolution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17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5562" y="1783756"/>
            <a:ext cx="5360875" cy="443507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796077" y="6311900"/>
            <a:ext cx="599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AAN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6832839" y="6053621"/>
            <a:ext cx="2345652" cy="627611"/>
          </a:xfrm>
          <a:prstGeom prst="roundRect">
            <a:avLst/>
          </a:prstGeom>
          <a:gradFill>
            <a:gsLst>
              <a:gs pos="0">
                <a:schemeClr val="accent3">
                  <a:satMod val="103000"/>
                  <a:lumMod val="102000"/>
                  <a:tint val="94000"/>
                </a:schemeClr>
              </a:gs>
              <a:gs pos="70000">
                <a:schemeClr val="accent3">
                  <a:satMod val="110000"/>
                  <a:lumMod val="100000"/>
                  <a:shade val="100000"/>
                </a:schemeClr>
              </a:gs>
              <a:gs pos="100000">
                <a:schemeClr val="accent3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0000"/>
                </a:solidFill>
                <a:latin typeface=""/>
              </a:rPr>
              <a:t>Discourse/Dialogue</a:t>
            </a:r>
            <a:endParaRPr lang="en-US" dirty="0">
              <a:solidFill>
                <a:srgbClr val="FF0000"/>
              </a:solidFill>
              <a:latin typeface=""/>
            </a:endParaRPr>
          </a:p>
          <a:p>
            <a:pPr algn="ctr"/>
            <a:r>
              <a:rPr lang="en-US" dirty="0" smtClean="0">
                <a:solidFill>
                  <a:srgbClr val="FF0000"/>
                </a:solidFill>
                <a:latin typeface=""/>
              </a:rPr>
              <a:t>Summarization</a:t>
            </a:r>
            <a:endParaRPr lang="en-US" dirty="0">
              <a:solidFill>
                <a:srgbClr val="FF0000"/>
              </a:solidFill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6913987" y="1732557"/>
            <a:ext cx="4040152" cy="945329"/>
            <a:chOff x="6913987" y="1732557"/>
            <a:chExt cx="4040152" cy="945329"/>
          </a:xfrm>
        </p:grpSpPr>
        <p:sp>
          <p:nvSpPr>
            <p:cNvPr id="11" name="Rounded Rectangle 10"/>
            <p:cNvSpPr/>
            <p:nvPr/>
          </p:nvSpPr>
          <p:spPr>
            <a:xfrm>
              <a:off x="7702111" y="1732557"/>
              <a:ext cx="3252028" cy="446162"/>
            </a:xfrm>
            <a:prstGeom prst="roundRect">
              <a:avLst/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16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rgbClr val="66D9EF"/>
                </a:gs>
              </a:gsLst>
            </a:gra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FF0000"/>
                  </a:solidFill>
                </a:rPr>
                <a:t>Word </a:t>
              </a:r>
              <a:r>
                <a:rPr lang="en-US" dirty="0">
                  <a:solidFill>
                    <a:srgbClr val="FF0000"/>
                  </a:solidFill>
                </a:rPr>
                <a:t>S</a:t>
              </a:r>
              <a:r>
                <a:rPr lang="en-US" dirty="0" smtClean="0">
                  <a:solidFill>
                    <a:srgbClr val="FF0000"/>
                  </a:solidFill>
                </a:rPr>
                <a:t>ense Disambiguation, 91’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13" name="Curved Connector 12"/>
            <p:cNvCxnSpPr/>
            <p:nvPr/>
          </p:nvCxnSpPr>
          <p:spPr>
            <a:xfrm rot="10800000" flipV="1">
              <a:off x="6913987" y="1971054"/>
              <a:ext cx="788125" cy="706832"/>
            </a:xfrm>
            <a:prstGeom prst="curvedConnector3">
              <a:avLst/>
            </a:prstGeom>
            <a:ln w="349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7455161" y="2825477"/>
            <a:ext cx="4726234" cy="538142"/>
            <a:chOff x="6817408" y="1732557"/>
            <a:chExt cx="4198721" cy="539456"/>
          </a:xfrm>
        </p:grpSpPr>
        <p:sp>
          <p:nvSpPr>
            <p:cNvPr id="22" name="Rounded Rectangle 21"/>
            <p:cNvSpPr/>
            <p:nvPr/>
          </p:nvSpPr>
          <p:spPr>
            <a:xfrm>
              <a:off x="7702111" y="1732557"/>
              <a:ext cx="3314018" cy="446162"/>
            </a:xfrm>
            <a:prstGeom prst="roundRect">
              <a:avLst/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16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rgbClr val="66D9EF"/>
                </a:gs>
              </a:gsLst>
            </a:gra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FF0000"/>
                  </a:solidFill>
                </a:rPr>
                <a:t>Prepositional Phrase Attachment, 94’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23" name="Curved Connector 22"/>
            <p:cNvCxnSpPr/>
            <p:nvPr/>
          </p:nvCxnSpPr>
          <p:spPr>
            <a:xfrm rot="10800000" flipV="1">
              <a:off x="6817408" y="1971053"/>
              <a:ext cx="884707" cy="300960"/>
            </a:xfrm>
            <a:prstGeom prst="curvedConnector3">
              <a:avLst/>
            </a:prstGeom>
            <a:ln w="349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/>
          <p:cNvGrpSpPr/>
          <p:nvPr/>
        </p:nvGrpSpPr>
        <p:grpSpPr>
          <a:xfrm>
            <a:off x="7585790" y="3452175"/>
            <a:ext cx="3872202" cy="562182"/>
            <a:chOff x="6398456" y="1732557"/>
            <a:chExt cx="3192504" cy="563555"/>
          </a:xfrm>
        </p:grpSpPr>
        <p:sp>
          <p:nvSpPr>
            <p:cNvPr id="26" name="Rounded Rectangle 25"/>
            <p:cNvSpPr/>
            <p:nvPr/>
          </p:nvSpPr>
          <p:spPr>
            <a:xfrm>
              <a:off x="7702111" y="1732557"/>
              <a:ext cx="1888849" cy="446162"/>
            </a:xfrm>
            <a:prstGeom prst="roundRect">
              <a:avLst/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16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rgbClr val="66D9EF"/>
                </a:gs>
              </a:gsLst>
            </a:gra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S</a:t>
              </a:r>
              <a:r>
                <a:rPr lang="en-US" dirty="0" smtClean="0">
                  <a:solidFill>
                    <a:srgbClr val="FF0000"/>
                  </a:solidFill>
                </a:rPr>
                <a:t>tatistical Parsing, 99’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27" name="Curved Connector 26"/>
            <p:cNvCxnSpPr/>
            <p:nvPr/>
          </p:nvCxnSpPr>
          <p:spPr>
            <a:xfrm rot="10800000" flipV="1">
              <a:off x="6398456" y="1971054"/>
              <a:ext cx="1303660" cy="325058"/>
            </a:xfrm>
            <a:prstGeom prst="curvedConnector3">
              <a:avLst/>
            </a:prstGeom>
            <a:ln w="349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/>
          <p:cNvGrpSpPr/>
          <p:nvPr/>
        </p:nvGrpSpPr>
        <p:grpSpPr>
          <a:xfrm>
            <a:off x="8005665" y="4273915"/>
            <a:ext cx="3760236" cy="684241"/>
            <a:chOff x="6208044" y="1441587"/>
            <a:chExt cx="5249872" cy="737132"/>
          </a:xfrm>
        </p:grpSpPr>
        <p:sp>
          <p:nvSpPr>
            <p:cNvPr id="30" name="Rounded Rectangle 29"/>
            <p:cNvSpPr/>
            <p:nvPr/>
          </p:nvSpPr>
          <p:spPr>
            <a:xfrm>
              <a:off x="7702110" y="1732557"/>
              <a:ext cx="3755806" cy="446162"/>
            </a:xfrm>
            <a:prstGeom prst="roundRect">
              <a:avLst/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16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rgbClr val="66D9EF"/>
                </a:gs>
              </a:gsLst>
            </a:gra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mtClean="0">
                  <a:solidFill>
                    <a:srgbClr val="FF0000"/>
                  </a:solidFill>
                </a:rPr>
                <a:t>Discriminative Parsing, 03’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31" name="Curved Connector 30"/>
            <p:cNvCxnSpPr/>
            <p:nvPr/>
          </p:nvCxnSpPr>
          <p:spPr>
            <a:xfrm rot="10800000">
              <a:off x="6208044" y="1441587"/>
              <a:ext cx="1494070" cy="529466"/>
            </a:xfrm>
            <a:prstGeom prst="curvedConnector3">
              <a:avLst/>
            </a:prstGeom>
            <a:ln w="349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/>
          <p:cNvGrpSpPr/>
          <p:nvPr/>
        </p:nvGrpSpPr>
        <p:grpSpPr>
          <a:xfrm>
            <a:off x="7973785" y="4843233"/>
            <a:ext cx="3652157" cy="684241"/>
            <a:chOff x="6208044" y="1441587"/>
            <a:chExt cx="5098978" cy="737132"/>
          </a:xfrm>
        </p:grpSpPr>
        <p:sp>
          <p:nvSpPr>
            <p:cNvPr id="34" name="Rounded Rectangle 33"/>
            <p:cNvSpPr/>
            <p:nvPr/>
          </p:nvSpPr>
          <p:spPr>
            <a:xfrm>
              <a:off x="7702111" y="1732557"/>
              <a:ext cx="3604911" cy="446162"/>
            </a:xfrm>
            <a:prstGeom prst="roundRect">
              <a:avLst/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16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rgbClr val="66D9EF"/>
                </a:gs>
              </a:gsLst>
            </a:gra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Dependency Parsing, 05’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35" name="Curved Connector 34"/>
            <p:cNvCxnSpPr/>
            <p:nvPr/>
          </p:nvCxnSpPr>
          <p:spPr>
            <a:xfrm rot="10800000">
              <a:off x="6208044" y="1441587"/>
              <a:ext cx="1494070" cy="529466"/>
            </a:xfrm>
            <a:prstGeom prst="curvedConnector3">
              <a:avLst/>
            </a:prstGeom>
            <a:ln w="349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Rounded Rectangle 37"/>
          <p:cNvSpPr/>
          <p:nvPr/>
        </p:nvSpPr>
        <p:spPr>
          <a:xfrm>
            <a:off x="1905000" y="4325310"/>
            <a:ext cx="1803975" cy="627611"/>
          </a:xfrm>
          <a:prstGeom prst="roundRect">
            <a:avLst/>
          </a:prstGeom>
          <a:gradFill>
            <a:gsLst>
              <a:gs pos="0">
                <a:schemeClr val="accent3">
                  <a:satMod val="103000"/>
                  <a:lumMod val="102000"/>
                  <a:tint val="94000"/>
                </a:schemeClr>
              </a:gs>
              <a:gs pos="70000">
                <a:schemeClr val="accent3">
                  <a:satMod val="110000"/>
                  <a:lumMod val="100000"/>
                  <a:shade val="100000"/>
                </a:schemeClr>
              </a:gs>
              <a:gs pos="100000">
                <a:schemeClr val="accent3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rgbClr val="FF0000"/>
                </a:solidFill>
                <a:latin typeface=""/>
              </a:rPr>
              <a:t>Grammars </a:t>
            </a:r>
          </a:p>
          <a:p>
            <a:pPr algn="ctr"/>
            <a:r>
              <a:rPr lang="en-US" dirty="0" smtClean="0">
                <a:solidFill>
                  <a:srgbClr val="FF0000"/>
                </a:solidFill>
                <a:latin typeface=""/>
              </a:rPr>
              <a:t>(faded in 90s)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9" name="Oval 38"/>
          <p:cNvSpPr/>
          <p:nvPr/>
        </p:nvSpPr>
        <p:spPr>
          <a:xfrm>
            <a:off x="3325808" y="1646238"/>
            <a:ext cx="2820954" cy="1579864"/>
          </a:xfrm>
          <a:prstGeom prst="ellipse">
            <a:avLst/>
          </a:prstGeom>
          <a:noFill/>
          <a:ln w="34925">
            <a:solidFill>
              <a:srgbClr val="F82A7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ounded Rectangle 41"/>
          <p:cNvSpPr/>
          <p:nvPr/>
        </p:nvSpPr>
        <p:spPr>
          <a:xfrm>
            <a:off x="351093" y="2869655"/>
            <a:ext cx="3107813" cy="425206"/>
          </a:xfrm>
          <a:prstGeom prst="roundRect">
            <a:avLst/>
          </a:prstGeom>
          <a:gradFill>
            <a:gsLst>
              <a:gs pos="0">
                <a:schemeClr val="accent6">
                  <a:lumMod val="110000"/>
                  <a:satMod val="105000"/>
                  <a:tint val="67000"/>
                </a:schemeClr>
              </a:gs>
              <a:gs pos="83000">
                <a:schemeClr val="accent6">
                  <a:lumMod val="105000"/>
                  <a:satMod val="103000"/>
                  <a:tint val="73000"/>
                </a:schemeClr>
              </a:gs>
              <a:gs pos="100000">
                <a:schemeClr val="accent6">
                  <a:lumMod val="105000"/>
                  <a:satMod val="109000"/>
                  <a:tint val="81000"/>
                </a:schemeClr>
              </a:gs>
            </a:gsLst>
          </a:gra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>
                <a:solidFill>
                  <a:srgbClr val="FF0000"/>
                </a:solidFill>
              </a:rPr>
              <a:t>Statistical Machine Translation</a:t>
            </a:r>
          </a:p>
        </p:txBody>
      </p:sp>
    </p:spTree>
    <p:extLst>
      <p:ext uri="{BB962C8B-B14F-4D97-AF65-F5344CB8AC3E}">
        <p14:creationId xmlns:p14="http://schemas.microsoft.com/office/powerpoint/2010/main" val="155577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38" grpId="0" animBg="1"/>
      <p:bldP spid="39" grpId="0" animBg="1"/>
      <p:bldP spid="4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Picture 6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0752" y="1845213"/>
            <a:ext cx="3307025" cy="1938498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8358" y="4039637"/>
            <a:ext cx="8075285" cy="2830147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6065" y="1198256"/>
            <a:ext cx="3691998" cy="289176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"/>
              </a:rPr>
              <a:t>Discovering the Theme Evolution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18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4397627" y="4572000"/>
            <a:ext cx="543444" cy="0"/>
          </a:xfrm>
          <a:prstGeom prst="line">
            <a:avLst/>
          </a:prstGeom>
          <a:ln w="3492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5566525" y="4923150"/>
            <a:ext cx="2066734" cy="15840"/>
          </a:xfrm>
          <a:prstGeom prst="line">
            <a:avLst/>
          </a:prstGeom>
          <a:ln w="3492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4872316" y="5486400"/>
            <a:ext cx="690284" cy="2746"/>
          </a:xfrm>
          <a:prstGeom prst="lin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5481916" y="5135154"/>
            <a:ext cx="690284" cy="2746"/>
          </a:xfrm>
          <a:prstGeom prst="lin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4279467" y="5705324"/>
            <a:ext cx="366410" cy="3691"/>
          </a:xfrm>
          <a:prstGeom prst="line">
            <a:avLst/>
          </a:prstGeom>
          <a:ln w="3492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4279467" y="5895107"/>
            <a:ext cx="916718" cy="2"/>
          </a:xfrm>
          <a:prstGeom prst="line">
            <a:avLst/>
          </a:prstGeom>
          <a:ln w="3492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4274704" y="6084048"/>
            <a:ext cx="1228924" cy="7"/>
          </a:xfrm>
          <a:prstGeom prst="line">
            <a:avLst/>
          </a:prstGeom>
          <a:ln w="3492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4903487" y="6299613"/>
            <a:ext cx="961832" cy="0"/>
          </a:xfrm>
          <a:prstGeom prst="line">
            <a:avLst/>
          </a:prstGeom>
          <a:ln w="3492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5196185" y="6489343"/>
            <a:ext cx="899815" cy="668"/>
          </a:xfrm>
          <a:prstGeom prst="line">
            <a:avLst/>
          </a:prstGeom>
          <a:ln w="3492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5105400" y="6705600"/>
            <a:ext cx="885896" cy="0"/>
          </a:xfrm>
          <a:prstGeom prst="line">
            <a:avLst/>
          </a:prstGeom>
          <a:ln w="3492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/>
          <p:cNvSpPr/>
          <p:nvPr/>
        </p:nvSpPr>
        <p:spPr>
          <a:xfrm>
            <a:off x="4676283" y="2817068"/>
            <a:ext cx="381421" cy="397460"/>
          </a:xfrm>
          <a:prstGeom prst="ellipse">
            <a:avLst/>
          </a:prstGeom>
          <a:noFill/>
          <a:ln w="349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92D050"/>
              </a:solidFill>
            </a:endParaRPr>
          </a:p>
        </p:txBody>
      </p:sp>
      <p:sp>
        <p:nvSpPr>
          <p:cNvPr id="29" name="Oval 28"/>
          <p:cNvSpPr/>
          <p:nvPr/>
        </p:nvSpPr>
        <p:spPr>
          <a:xfrm>
            <a:off x="2590800" y="2511168"/>
            <a:ext cx="421286" cy="393505"/>
          </a:xfrm>
          <a:prstGeom prst="ellipse">
            <a:avLst/>
          </a:prstGeom>
          <a:noFill/>
          <a:ln w="349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4071645" y="3029741"/>
            <a:ext cx="217844" cy="199821"/>
          </a:xfrm>
          <a:prstGeom prst="ellipse">
            <a:avLst/>
          </a:prstGeom>
          <a:noFill/>
          <a:ln w="34925">
            <a:solidFill>
              <a:srgbClr val="F82A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3733800" y="2511168"/>
            <a:ext cx="426461" cy="456859"/>
          </a:xfrm>
          <a:prstGeom prst="ellipse">
            <a:avLst/>
          </a:prstGeom>
          <a:noFill/>
          <a:ln w="349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957843" y="1377845"/>
            <a:ext cx="44454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i="1" u="sng" dirty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Statistical Machine Translation</a:t>
            </a:r>
          </a:p>
        </p:txBody>
      </p:sp>
    </p:spTree>
    <p:extLst>
      <p:ext uri="{BB962C8B-B14F-4D97-AF65-F5344CB8AC3E}">
        <p14:creationId xmlns:p14="http://schemas.microsoft.com/office/powerpoint/2010/main" val="1310938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9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9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9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30" grpId="0" animBg="1"/>
      <p:bldP spid="3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1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5299" y="842347"/>
            <a:ext cx="83815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latin typeface="Futura Medium" charset="0"/>
                <a:ea typeface="Futura Medium" charset="0"/>
                <a:cs typeface="Futura Medium" charset="0"/>
              </a:rPr>
              <a:t>We must become more comfortable with probability and uncertainty</a:t>
            </a:r>
            <a:endParaRPr lang="en-US" sz="3600" dirty="0">
              <a:latin typeface="Futura Medium" charset="0"/>
              <a:ea typeface="Futura Medium" charset="0"/>
              <a:cs typeface="Futura Medium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424290" y="2042676"/>
            <a:ext cx="1779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Lucida Handwriting" charset="0"/>
                <a:ea typeface="Lucida Handwriting" charset="0"/>
                <a:cs typeface="Lucida Handwriting" charset="0"/>
              </a:rPr>
              <a:t>⎻ Nate Silver</a:t>
            </a:r>
            <a:endParaRPr lang="en-US" dirty="0">
              <a:latin typeface="Lucida Handwriting" charset="0"/>
              <a:ea typeface="Lucida Handwriting" charset="0"/>
              <a:cs typeface="Lucida Handwriting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3835" y="1052289"/>
            <a:ext cx="2417163" cy="161144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2989" y="3297211"/>
            <a:ext cx="2325505" cy="175509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6551" y="3297211"/>
            <a:ext cx="3995649" cy="175509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8200" y="5052309"/>
            <a:ext cx="1708644" cy="170864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590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Citation-LDA: 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Modeling Citations as a Mixture of Latent </a:t>
            </a:r>
            <a:r>
              <a:rPr lang="en-US" dirty="0"/>
              <a:t>T</a:t>
            </a:r>
            <a:r>
              <a:rPr lang="en-US" dirty="0" smtClean="0"/>
              <a:t>opics</a:t>
            </a:r>
          </a:p>
          <a:p>
            <a:r>
              <a:rPr lang="en-US" dirty="0" smtClean="0"/>
              <a:t>Discovering Research Topics: </a:t>
            </a:r>
          </a:p>
          <a:p>
            <a:pPr lvl="1"/>
            <a:r>
              <a:rPr lang="en-US" dirty="0">
                <a:solidFill>
                  <a:srgbClr val="F82A71"/>
                </a:solidFill>
              </a:rPr>
              <a:t>m</a:t>
            </a:r>
            <a:r>
              <a:rPr lang="en-US" dirty="0" smtClean="0">
                <a:solidFill>
                  <a:srgbClr val="F82A71"/>
                </a:solidFill>
              </a:rPr>
              <a:t>ilestone papers, temporal strength, Keywords</a:t>
            </a:r>
          </a:p>
          <a:p>
            <a:r>
              <a:rPr lang="en-US" dirty="0" smtClean="0"/>
              <a:t>Discovery the Theme </a:t>
            </a:r>
            <a:r>
              <a:rPr lang="en-US" dirty="0"/>
              <a:t>E</a:t>
            </a:r>
            <a:r>
              <a:rPr lang="en-US" dirty="0" smtClean="0"/>
              <a:t>volution:</a:t>
            </a:r>
          </a:p>
          <a:p>
            <a:pPr lvl="1"/>
            <a:r>
              <a:rPr lang="en-US" dirty="0">
                <a:solidFill>
                  <a:srgbClr val="F82A71"/>
                </a:solidFill>
              </a:rPr>
              <a:t>t</a:t>
            </a:r>
            <a:r>
              <a:rPr lang="en-US" dirty="0" smtClean="0">
                <a:solidFill>
                  <a:srgbClr val="F82A71"/>
                </a:solidFill>
              </a:rPr>
              <a:t>opic importance and dependency, theme evolution patterns</a:t>
            </a:r>
          </a:p>
          <a:p>
            <a:r>
              <a:rPr lang="en-US" dirty="0" smtClean="0"/>
              <a:t>Citation-LDA: </a:t>
            </a:r>
            <a:r>
              <a:rPr lang="en-US" i="1" u="sng" dirty="0" smtClean="0"/>
              <a:t>a </a:t>
            </a:r>
            <a:r>
              <a:rPr lang="en-US" i="1" u="sng" dirty="0">
                <a:solidFill>
                  <a:srgbClr val="C00000"/>
                </a:solidFill>
              </a:rPr>
              <a:t>G</a:t>
            </a:r>
            <a:r>
              <a:rPr lang="en-US" i="1" u="sng" dirty="0" smtClean="0">
                <a:solidFill>
                  <a:srgbClr val="C00000"/>
                </a:solidFill>
              </a:rPr>
              <a:t>eneral</a:t>
            </a:r>
            <a:r>
              <a:rPr lang="en-US" i="1" u="sng" dirty="0" smtClean="0"/>
              <a:t> Modelling Method for </a:t>
            </a:r>
            <a:r>
              <a:rPr lang="en-US" i="1" u="sng" dirty="0" smtClean="0">
                <a:solidFill>
                  <a:srgbClr val="C00000"/>
                </a:solidFill>
              </a:rPr>
              <a:t>Network Data</a:t>
            </a:r>
            <a:endParaRPr lang="en-US" i="1" u="sng" dirty="0">
              <a:solidFill>
                <a:srgbClr val="C00000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19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3000" y="49067"/>
            <a:ext cx="3356810" cy="1952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804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20</a:t>
            </a:fld>
            <a:endParaRPr lang="en-US"/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1552991037"/>
              </p:ext>
            </p:extLst>
          </p:nvPr>
        </p:nvGraphicFramePr>
        <p:xfrm>
          <a:off x="0" y="0"/>
          <a:ext cx="12015216" cy="67214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11860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icture 4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33950" y="3091555"/>
            <a:ext cx="1511591" cy="1124004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7600" y="2936654"/>
            <a:ext cx="3061088" cy="208103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b="1" dirty="0" smtClean="0"/>
              <a:t>Blind Men and The Elephant: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>From Ranking to Pairwise Preferences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10/17/16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21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4411" y="3043006"/>
            <a:ext cx="3062378" cy="223661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graphicFrame>
        <p:nvGraphicFramePr>
          <p:cNvPr id="15" name="Content Placeholder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37261494"/>
              </p:ext>
            </p:extLst>
          </p:nvPr>
        </p:nvGraphicFramePr>
        <p:xfrm>
          <a:off x="228600" y="1675651"/>
          <a:ext cx="5334000" cy="11264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21" name="Rounded Rectangle 20"/>
          <p:cNvSpPr/>
          <p:nvPr/>
        </p:nvSpPr>
        <p:spPr>
          <a:xfrm>
            <a:off x="5942011" y="5257911"/>
            <a:ext cx="6077595" cy="1198330"/>
          </a:xfrm>
          <a:prstGeom prst="roundRect">
            <a:avLst/>
          </a:prstGeom>
          <a:gradFill>
            <a:gsLst>
              <a:gs pos="0">
                <a:schemeClr val="dk1">
                  <a:satMod val="103000"/>
                  <a:lumMod val="102000"/>
                  <a:tint val="94000"/>
                </a:schemeClr>
              </a:gs>
              <a:gs pos="68000">
                <a:schemeClr val="dk1">
                  <a:satMod val="110000"/>
                  <a:lumMod val="100000"/>
                  <a:shade val="100000"/>
                </a:schemeClr>
              </a:gs>
              <a:gs pos="100000">
                <a:schemeClr val="dk1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600" b="1" dirty="0" err="1" smtClean="0">
                <a:solidFill>
                  <a:srgbClr val="A6E32D"/>
                </a:solidFill>
                <a:latin typeface=""/>
              </a:rPr>
              <a:t>Thustonian</a:t>
            </a:r>
            <a:r>
              <a:rPr lang="en-US" sz="2600" b="1" dirty="0" smtClean="0">
                <a:solidFill>
                  <a:srgbClr val="A6E32D"/>
                </a:solidFill>
                <a:latin typeface=""/>
              </a:rPr>
              <a:t> Pairwise Preference </a:t>
            </a:r>
            <a:r>
              <a:rPr lang="en-US" sz="2000" b="1" dirty="0" smtClean="0">
                <a:solidFill>
                  <a:srgbClr val="A6E32D"/>
                </a:solidFill>
                <a:latin typeface=""/>
              </a:rPr>
              <a:t>(TPP)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000" b="1" i="1" dirty="0" smtClean="0">
                <a:solidFill>
                  <a:srgbClr val="66D9EF"/>
                </a:solidFill>
                <a:latin typeface=""/>
              </a:rPr>
              <a:t>Query Difficulty </a:t>
            </a:r>
            <a:r>
              <a:rPr lang="en-US" sz="2000" dirty="0" smtClean="0">
                <a:latin typeface=""/>
              </a:rPr>
              <a:t>and </a:t>
            </a:r>
            <a:r>
              <a:rPr lang="en-US" sz="2000" b="1" i="1" dirty="0">
                <a:solidFill>
                  <a:srgbClr val="66D9EF"/>
                </a:solidFill>
                <a:latin typeface=""/>
              </a:rPr>
              <a:t>domain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000" b="1" i="1" dirty="0">
                <a:solidFill>
                  <a:srgbClr val="66D9EF"/>
                </a:solidFill>
                <a:latin typeface=""/>
              </a:rPr>
              <a:t>Worker expertise </a:t>
            </a:r>
            <a:r>
              <a:rPr lang="en-US" sz="2000" dirty="0" smtClean="0">
                <a:latin typeface=""/>
              </a:rPr>
              <a:t>and </a:t>
            </a:r>
            <a:r>
              <a:rPr lang="en-US" sz="2000" b="1" i="1" dirty="0">
                <a:solidFill>
                  <a:srgbClr val="66D9EF"/>
                </a:solidFill>
                <a:latin typeface=""/>
              </a:rPr>
              <a:t>truthfulness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000" dirty="0" smtClean="0">
                <a:latin typeface=""/>
              </a:rPr>
              <a:t> </a:t>
            </a:r>
            <a:endParaRPr lang="en-US" sz="2000" dirty="0">
              <a:latin typeface=""/>
            </a:endParaRPr>
          </a:p>
        </p:txBody>
      </p:sp>
      <p:sp>
        <p:nvSpPr>
          <p:cNvPr id="50" name="Freeform 49"/>
          <p:cNvSpPr/>
          <p:nvPr/>
        </p:nvSpPr>
        <p:spPr>
          <a:xfrm>
            <a:off x="5949333" y="1692475"/>
            <a:ext cx="1465734" cy="1092766"/>
          </a:xfrm>
          <a:custGeom>
            <a:avLst/>
            <a:gdLst>
              <a:gd name="connsiteX0" fmla="*/ 0 w 1465734"/>
              <a:gd name="connsiteY0" fmla="*/ 109277 h 1092766"/>
              <a:gd name="connsiteX1" fmla="*/ 109277 w 1465734"/>
              <a:gd name="connsiteY1" fmla="*/ 0 h 1092766"/>
              <a:gd name="connsiteX2" fmla="*/ 1356457 w 1465734"/>
              <a:gd name="connsiteY2" fmla="*/ 0 h 1092766"/>
              <a:gd name="connsiteX3" fmla="*/ 1465734 w 1465734"/>
              <a:gd name="connsiteY3" fmla="*/ 109277 h 1092766"/>
              <a:gd name="connsiteX4" fmla="*/ 1465734 w 1465734"/>
              <a:gd name="connsiteY4" fmla="*/ 983489 h 1092766"/>
              <a:gd name="connsiteX5" fmla="*/ 1356457 w 1465734"/>
              <a:gd name="connsiteY5" fmla="*/ 1092766 h 1092766"/>
              <a:gd name="connsiteX6" fmla="*/ 109277 w 1465734"/>
              <a:gd name="connsiteY6" fmla="*/ 1092766 h 1092766"/>
              <a:gd name="connsiteX7" fmla="*/ 0 w 1465734"/>
              <a:gd name="connsiteY7" fmla="*/ 983489 h 1092766"/>
              <a:gd name="connsiteX8" fmla="*/ 0 w 1465734"/>
              <a:gd name="connsiteY8" fmla="*/ 109277 h 10927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65734" h="1092766">
                <a:moveTo>
                  <a:pt x="0" y="109277"/>
                </a:moveTo>
                <a:cubicBezTo>
                  <a:pt x="0" y="48925"/>
                  <a:pt x="48925" y="0"/>
                  <a:pt x="109277" y="0"/>
                </a:cubicBezTo>
                <a:lnTo>
                  <a:pt x="1356457" y="0"/>
                </a:lnTo>
                <a:cubicBezTo>
                  <a:pt x="1416809" y="0"/>
                  <a:pt x="1465734" y="48925"/>
                  <a:pt x="1465734" y="109277"/>
                </a:cubicBezTo>
                <a:lnTo>
                  <a:pt x="1465734" y="983489"/>
                </a:lnTo>
                <a:cubicBezTo>
                  <a:pt x="1465734" y="1043841"/>
                  <a:pt x="1416809" y="1092766"/>
                  <a:pt x="1356457" y="1092766"/>
                </a:cubicBezTo>
                <a:lnTo>
                  <a:pt x="109277" y="1092766"/>
                </a:lnTo>
                <a:cubicBezTo>
                  <a:pt x="48925" y="1092766"/>
                  <a:pt x="0" y="1043841"/>
                  <a:pt x="0" y="983489"/>
                </a:cubicBezTo>
                <a:lnTo>
                  <a:pt x="0" y="109277"/>
                </a:lnTo>
                <a:close/>
              </a:path>
            </a:pathLst>
          </a:custGeom>
          <a:gradFill rotWithShape="0">
            <a:gsLst>
              <a:gs pos="0">
                <a:schemeClr val="tx1">
                  <a:lumMod val="85000"/>
                  <a:lumOff val="15000"/>
                </a:schemeClr>
              </a:gs>
              <a:gs pos="36000">
                <a:schemeClr val="bg2">
                  <a:lumMod val="50000"/>
                </a:schemeClr>
              </a:gs>
              <a:gs pos="100000">
                <a:schemeClr val="tx1"/>
              </a:gs>
            </a:gsLst>
            <a:lin ang="5400000" scaled="0"/>
          </a:gra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3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8686" tIns="138686" rIns="138686" bIns="138686" numCol="1" spcCol="1270" anchor="ctr" anchorCtr="0">
            <a:noAutofit/>
          </a:bodyPr>
          <a:lstStyle/>
          <a:p>
            <a:pPr lvl="0" algn="ctr" defTabSz="1244600">
              <a:lnSpc>
                <a:spcPct val="50000"/>
              </a:lnSpc>
              <a:spcBef>
                <a:spcPct val="0"/>
              </a:spcBef>
              <a:spcAft>
                <a:spcPts val="1200"/>
              </a:spcAft>
            </a:pPr>
            <a:r>
              <a:rPr lang="en-US" sz="2800" kern="1200" dirty="0" smtClean="0">
                <a:solidFill>
                  <a:srgbClr val="F82A71"/>
                </a:solidFill>
              </a:rPr>
              <a:t>Ranking </a:t>
            </a:r>
          </a:p>
          <a:p>
            <a:pPr lvl="0" algn="ctr" defTabSz="1244600">
              <a:lnSpc>
                <a:spcPct val="50000"/>
              </a:lnSpc>
              <a:spcBef>
                <a:spcPct val="0"/>
              </a:spcBef>
              <a:spcAft>
                <a:spcPts val="1200"/>
              </a:spcAft>
            </a:pPr>
            <a:r>
              <a:rPr lang="en-US" sz="1600" kern="1200" dirty="0" smtClean="0">
                <a:solidFill>
                  <a:schemeClr val="bg1"/>
                </a:solidFill>
              </a:rPr>
              <a:t>annotated by</a:t>
            </a:r>
          </a:p>
          <a:p>
            <a:pPr lvl="0" algn="ctr" defTabSz="1244600">
              <a:lnSpc>
                <a:spcPct val="50000"/>
              </a:lnSpc>
              <a:spcBef>
                <a:spcPct val="0"/>
              </a:spcBef>
              <a:spcAft>
                <a:spcPts val="1200"/>
              </a:spcAft>
            </a:pPr>
            <a:r>
              <a:rPr lang="en-US" sz="2800" kern="1200" dirty="0" smtClean="0">
                <a:solidFill>
                  <a:srgbClr val="66D9EF"/>
                </a:solidFill>
              </a:rPr>
              <a:t>Experts</a:t>
            </a:r>
            <a:endParaRPr lang="en-US" sz="2800" kern="1200" dirty="0">
              <a:solidFill>
                <a:srgbClr val="66D9EF"/>
              </a:solidFill>
            </a:endParaRPr>
          </a:p>
        </p:txBody>
      </p:sp>
      <p:sp>
        <p:nvSpPr>
          <p:cNvPr id="51" name="Freeform 50"/>
          <p:cNvSpPr/>
          <p:nvPr/>
        </p:nvSpPr>
        <p:spPr>
          <a:xfrm>
            <a:off x="7503388" y="1915911"/>
            <a:ext cx="849541" cy="645893"/>
          </a:xfrm>
          <a:custGeom>
            <a:avLst/>
            <a:gdLst>
              <a:gd name="connsiteX0" fmla="*/ 0 w 849541"/>
              <a:gd name="connsiteY0" fmla="*/ 129179 h 645893"/>
              <a:gd name="connsiteX1" fmla="*/ 526595 w 849541"/>
              <a:gd name="connsiteY1" fmla="*/ 129179 h 645893"/>
              <a:gd name="connsiteX2" fmla="*/ 526595 w 849541"/>
              <a:gd name="connsiteY2" fmla="*/ 0 h 645893"/>
              <a:gd name="connsiteX3" fmla="*/ 849541 w 849541"/>
              <a:gd name="connsiteY3" fmla="*/ 322947 h 645893"/>
              <a:gd name="connsiteX4" fmla="*/ 526595 w 849541"/>
              <a:gd name="connsiteY4" fmla="*/ 645893 h 645893"/>
              <a:gd name="connsiteX5" fmla="*/ 526595 w 849541"/>
              <a:gd name="connsiteY5" fmla="*/ 516714 h 645893"/>
              <a:gd name="connsiteX6" fmla="*/ 0 w 849541"/>
              <a:gd name="connsiteY6" fmla="*/ 516714 h 645893"/>
              <a:gd name="connsiteX7" fmla="*/ 0 w 849541"/>
              <a:gd name="connsiteY7" fmla="*/ 129179 h 645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49541" h="645893">
                <a:moveTo>
                  <a:pt x="0" y="129179"/>
                </a:moveTo>
                <a:lnTo>
                  <a:pt x="526595" y="129179"/>
                </a:lnTo>
                <a:lnTo>
                  <a:pt x="526595" y="0"/>
                </a:lnTo>
                <a:lnTo>
                  <a:pt x="849541" y="322947"/>
                </a:lnTo>
                <a:lnTo>
                  <a:pt x="526595" y="645893"/>
                </a:lnTo>
                <a:lnTo>
                  <a:pt x="526595" y="516714"/>
                </a:lnTo>
                <a:lnTo>
                  <a:pt x="0" y="516714"/>
                </a:lnTo>
                <a:lnTo>
                  <a:pt x="0" y="129179"/>
                </a:lnTo>
                <a:close/>
              </a:path>
            </a:pathLst>
          </a:custGeom>
        </p:spPr>
        <p:style>
          <a:lnRef idx="0">
            <a:schemeClr val="accent3">
              <a:tint val="60000"/>
              <a:hueOff val="0"/>
              <a:satOff val="0"/>
              <a:lumOff val="0"/>
              <a:alphaOff val="0"/>
            </a:schemeClr>
          </a:lnRef>
          <a:fillRef idx="3">
            <a:schemeClr val="accent3">
              <a:tint val="60000"/>
              <a:hueOff val="0"/>
              <a:satOff val="0"/>
              <a:lumOff val="0"/>
              <a:alphaOff val="0"/>
            </a:schemeClr>
          </a:fillRef>
          <a:effectRef idx="3">
            <a:schemeClr val="accent3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29179" rIns="193768" bIns="129179" numCol="1" spcCol="1270" anchor="ctr" anchorCtr="0">
            <a:noAutofit/>
          </a:bodyPr>
          <a:lstStyle/>
          <a:p>
            <a:pPr lvl="0" algn="ctr" defTabSz="1200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2700" kern="1200"/>
          </a:p>
        </p:txBody>
      </p:sp>
      <p:sp>
        <p:nvSpPr>
          <p:cNvPr id="52" name="Freeform 51"/>
          <p:cNvSpPr/>
          <p:nvPr/>
        </p:nvSpPr>
        <p:spPr>
          <a:xfrm>
            <a:off x="8411362" y="1692475"/>
            <a:ext cx="3532987" cy="1092766"/>
          </a:xfrm>
          <a:custGeom>
            <a:avLst/>
            <a:gdLst>
              <a:gd name="connsiteX0" fmla="*/ 0 w 3532987"/>
              <a:gd name="connsiteY0" fmla="*/ 109277 h 1092766"/>
              <a:gd name="connsiteX1" fmla="*/ 109277 w 3532987"/>
              <a:gd name="connsiteY1" fmla="*/ 0 h 1092766"/>
              <a:gd name="connsiteX2" fmla="*/ 3423710 w 3532987"/>
              <a:gd name="connsiteY2" fmla="*/ 0 h 1092766"/>
              <a:gd name="connsiteX3" fmla="*/ 3532987 w 3532987"/>
              <a:gd name="connsiteY3" fmla="*/ 109277 h 1092766"/>
              <a:gd name="connsiteX4" fmla="*/ 3532987 w 3532987"/>
              <a:gd name="connsiteY4" fmla="*/ 983489 h 1092766"/>
              <a:gd name="connsiteX5" fmla="*/ 3423710 w 3532987"/>
              <a:gd name="connsiteY5" fmla="*/ 1092766 h 1092766"/>
              <a:gd name="connsiteX6" fmla="*/ 109277 w 3532987"/>
              <a:gd name="connsiteY6" fmla="*/ 1092766 h 1092766"/>
              <a:gd name="connsiteX7" fmla="*/ 0 w 3532987"/>
              <a:gd name="connsiteY7" fmla="*/ 983489 h 1092766"/>
              <a:gd name="connsiteX8" fmla="*/ 0 w 3532987"/>
              <a:gd name="connsiteY8" fmla="*/ 109277 h 10927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32987" h="1092766">
                <a:moveTo>
                  <a:pt x="0" y="109277"/>
                </a:moveTo>
                <a:cubicBezTo>
                  <a:pt x="0" y="48925"/>
                  <a:pt x="48925" y="0"/>
                  <a:pt x="109277" y="0"/>
                </a:cubicBezTo>
                <a:lnTo>
                  <a:pt x="3423710" y="0"/>
                </a:lnTo>
                <a:cubicBezTo>
                  <a:pt x="3484062" y="0"/>
                  <a:pt x="3532987" y="48925"/>
                  <a:pt x="3532987" y="109277"/>
                </a:cubicBezTo>
                <a:lnTo>
                  <a:pt x="3532987" y="983489"/>
                </a:lnTo>
                <a:cubicBezTo>
                  <a:pt x="3532987" y="1043841"/>
                  <a:pt x="3484062" y="1092766"/>
                  <a:pt x="3423710" y="1092766"/>
                </a:cubicBezTo>
                <a:lnTo>
                  <a:pt x="109277" y="1092766"/>
                </a:lnTo>
                <a:cubicBezTo>
                  <a:pt x="48925" y="1092766"/>
                  <a:pt x="0" y="1043841"/>
                  <a:pt x="0" y="983489"/>
                </a:cubicBezTo>
                <a:lnTo>
                  <a:pt x="0" y="109277"/>
                </a:lnTo>
                <a:close/>
              </a:path>
            </a:pathLst>
          </a:custGeom>
          <a:gradFill rotWithShape="0">
            <a:gsLst>
              <a:gs pos="0">
                <a:schemeClr val="tx1">
                  <a:lumMod val="85000"/>
                  <a:lumOff val="15000"/>
                </a:schemeClr>
              </a:gs>
              <a:gs pos="36000">
                <a:schemeClr val="bg2">
                  <a:lumMod val="50000"/>
                </a:schemeClr>
              </a:gs>
              <a:gs pos="100000">
                <a:schemeClr val="tx1"/>
              </a:gs>
            </a:gsLst>
            <a:lin ang="5400000" scaled="0"/>
          </a:gra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3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8686" tIns="138686" rIns="138686" bIns="138686" numCol="1" spcCol="1270" anchor="ctr" anchorCtr="0">
            <a:noAutofit/>
          </a:bodyPr>
          <a:lstStyle/>
          <a:p>
            <a:pPr lvl="0" algn="ctr" defTabSz="1244600">
              <a:lnSpc>
                <a:spcPct val="50000"/>
              </a:lnSpc>
              <a:spcBef>
                <a:spcPct val="0"/>
              </a:spcBef>
              <a:spcAft>
                <a:spcPts val="1200"/>
              </a:spcAft>
            </a:pPr>
            <a:r>
              <a:rPr lang="en-US" sz="2800" kern="1200" dirty="0" smtClean="0">
                <a:solidFill>
                  <a:srgbClr val="F82A71"/>
                </a:solidFill>
              </a:rPr>
              <a:t>Pairwise Preferences</a:t>
            </a:r>
          </a:p>
          <a:p>
            <a:pPr lvl="0" algn="ctr" defTabSz="1244600">
              <a:lnSpc>
                <a:spcPct val="50000"/>
              </a:lnSpc>
              <a:spcBef>
                <a:spcPct val="0"/>
              </a:spcBef>
              <a:spcAft>
                <a:spcPts val="1200"/>
              </a:spcAft>
            </a:pPr>
            <a:r>
              <a:rPr lang="en-US" sz="1600" kern="1200" dirty="0" smtClean="0"/>
              <a:t>annotated by </a:t>
            </a:r>
          </a:p>
          <a:p>
            <a:pPr lvl="0" algn="ctr" defTabSz="1244600">
              <a:lnSpc>
                <a:spcPct val="50000"/>
              </a:lnSpc>
              <a:spcBef>
                <a:spcPct val="0"/>
              </a:spcBef>
              <a:spcAft>
                <a:spcPts val="1200"/>
              </a:spcAft>
            </a:pPr>
            <a:r>
              <a:rPr lang="en-US" sz="2800" kern="1200" dirty="0" smtClean="0">
                <a:solidFill>
                  <a:srgbClr val="66D9EF"/>
                </a:solidFill>
              </a:rPr>
              <a:t>Crowd Workers</a:t>
            </a:r>
            <a:endParaRPr lang="en-US" sz="2800" kern="1200" dirty="0">
              <a:solidFill>
                <a:srgbClr val="66D9EF"/>
              </a:solidFill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400050" y="5486400"/>
            <a:ext cx="4991100" cy="914400"/>
          </a:xfrm>
          <a:prstGeom prst="roundRect">
            <a:avLst/>
          </a:prstGeom>
          <a:gradFill>
            <a:gsLst>
              <a:gs pos="0">
                <a:schemeClr val="dk1">
                  <a:satMod val="103000"/>
                  <a:lumMod val="102000"/>
                  <a:tint val="94000"/>
                </a:schemeClr>
              </a:gs>
              <a:gs pos="68000">
                <a:schemeClr val="dk1">
                  <a:satMod val="110000"/>
                  <a:lumMod val="100000"/>
                  <a:shade val="100000"/>
                </a:schemeClr>
              </a:gs>
              <a:gs pos="100000">
                <a:schemeClr val="dk1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600" b="1" dirty="0" smtClean="0">
                <a:solidFill>
                  <a:srgbClr val="A6E32D"/>
                </a:solidFill>
              </a:rPr>
              <a:t>Challenges:</a:t>
            </a:r>
          </a:p>
          <a:p>
            <a:pPr lvl="1"/>
            <a:r>
              <a:rPr lang="en-US" sz="2400" b="1" i="1" dirty="0" smtClean="0">
                <a:solidFill>
                  <a:srgbClr val="66D9EF"/>
                </a:solidFill>
              </a:rPr>
              <a:t>Incompleteness</a:t>
            </a:r>
            <a:r>
              <a:rPr lang="en-US" sz="2400" dirty="0" smtClean="0"/>
              <a:t> and </a:t>
            </a:r>
            <a:r>
              <a:rPr lang="en-US" sz="2400" b="1" i="1" dirty="0" smtClean="0">
                <a:solidFill>
                  <a:srgbClr val="66D9EF"/>
                </a:solidFill>
              </a:rPr>
              <a:t>Inconsistency</a:t>
            </a:r>
          </a:p>
        </p:txBody>
      </p:sp>
      <p:grpSp>
        <p:nvGrpSpPr>
          <p:cNvPr id="44" name="Group 43"/>
          <p:cNvGrpSpPr/>
          <p:nvPr/>
        </p:nvGrpSpPr>
        <p:grpSpPr>
          <a:xfrm>
            <a:off x="5741239" y="2886588"/>
            <a:ext cx="1345319" cy="1699789"/>
            <a:chOff x="5088098" y="3027836"/>
            <a:chExt cx="1374613" cy="1838528"/>
          </a:xfrm>
        </p:grpSpPr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98027" y="3202423"/>
              <a:ext cx="764684" cy="764684"/>
            </a:xfrm>
            <a:prstGeom prst="rect">
              <a:avLst/>
            </a:prstGeom>
          </p:spPr>
        </p:pic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88098" y="3027836"/>
              <a:ext cx="949003" cy="949003"/>
            </a:xfrm>
            <a:prstGeom prst="rect">
              <a:avLst/>
            </a:prstGeom>
          </p:spPr>
        </p:pic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293242" y="3960963"/>
              <a:ext cx="1160494" cy="905401"/>
            </a:xfrm>
            <a:prstGeom prst="rect">
              <a:avLst/>
            </a:prstGeom>
          </p:spPr>
        </p:pic>
      </p:grpSp>
      <p:sp>
        <p:nvSpPr>
          <p:cNvPr id="47" name="Curved Up Arrow 46"/>
          <p:cNvSpPr/>
          <p:nvPr/>
        </p:nvSpPr>
        <p:spPr>
          <a:xfrm rot="1401469">
            <a:off x="6324478" y="4639071"/>
            <a:ext cx="1081766" cy="446648"/>
          </a:xfrm>
          <a:prstGeom prst="curvedUpArrow">
            <a:avLst>
              <a:gd name="adj1" fmla="val 33133"/>
              <a:gd name="adj2" fmla="val 81714"/>
              <a:gd name="adj3" fmla="val 56134"/>
            </a:avLst>
          </a:prstGeom>
          <a:gradFill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16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rgbClr val="66D9EF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8" name="Curved Up Arrow 47"/>
          <p:cNvSpPr/>
          <p:nvPr/>
        </p:nvSpPr>
        <p:spPr>
          <a:xfrm rot="18601998">
            <a:off x="10579918" y="4428714"/>
            <a:ext cx="1089195" cy="596556"/>
          </a:xfrm>
          <a:prstGeom prst="curvedUpArrow">
            <a:avLst>
              <a:gd name="adj1" fmla="val 30107"/>
              <a:gd name="adj2" fmla="val 62119"/>
              <a:gd name="adj3" fmla="val 59899"/>
            </a:avLst>
          </a:prstGeom>
          <a:gradFill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3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rgbClr val="66D9EF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116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50" grpId="0" animBg="1"/>
      <p:bldP spid="51" grpId="0" animBg="1"/>
      <p:bldP spid="52" grpId="0" animBg="1"/>
      <p:bldP spid="25" grpId="0" animBg="1"/>
      <p:bldP spid="47" grpId="0" animBg="1"/>
      <p:bldP spid="4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Thurstonian</a:t>
            </a:r>
            <a:r>
              <a:rPr lang="en-US" dirty="0" smtClean="0"/>
              <a:t> Ranking Model (TRM):</a:t>
            </a:r>
            <a:br>
              <a:rPr lang="en-US" dirty="0" smtClean="0"/>
            </a:br>
            <a:r>
              <a:rPr lang="en-US" dirty="0" smtClean="0"/>
              <a:t>PLVM for Ranked Lists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799349"/>
            <a:ext cx="1181540" cy="1801017"/>
          </a:xfr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22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30514" y="3590429"/>
            <a:ext cx="15969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Apple Chancery" charset="0"/>
                <a:ea typeface="Apple Chancery" charset="0"/>
                <a:cs typeface="Apple Chancery" charset="0"/>
              </a:rPr>
              <a:t>Louis Leon </a:t>
            </a:r>
            <a:r>
              <a:rPr lang="en-US" sz="1200" dirty="0" err="1">
                <a:latin typeface="Apple Chancery" charset="0"/>
                <a:ea typeface="Apple Chancery" charset="0"/>
                <a:cs typeface="Apple Chancery" charset="0"/>
              </a:rPr>
              <a:t>Thurstone</a:t>
            </a:r>
            <a:endParaRPr lang="en-US" sz="1200" dirty="0">
              <a:latin typeface="Apple Chancery" charset="0"/>
              <a:ea typeface="Apple Chancery" charset="0"/>
              <a:cs typeface="Apple Chancery" charset="0"/>
            </a:endParaRPr>
          </a:p>
          <a:p>
            <a:pPr algn="ctr"/>
            <a:r>
              <a:rPr lang="en-US" sz="1200" dirty="0" smtClean="0">
                <a:latin typeface="Apple Chancery" charset="0"/>
                <a:ea typeface="Apple Chancery" charset="0"/>
                <a:cs typeface="Apple Chancery" charset="0"/>
              </a:rPr>
              <a:t>1887 - 1955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2158" y="1619267"/>
            <a:ext cx="3147634" cy="2877691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2947504" y="3132072"/>
            <a:ext cx="15039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A &gt; B &gt; C</a:t>
            </a:r>
            <a:endParaRPr lang="en-US" sz="2000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947504" y="4458491"/>
            <a:ext cx="15039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latin typeface="Latin Modern Roman 10" charset="0"/>
                <a:ea typeface="Latin Modern Roman 10" charset="0"/>
                <a:cs typeface="Latin Modern Roman 10" charset="0"/>
              </a:rPr>
              <a:t>A &gt; B &gt; C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947504" y="3795281"/>
            <a:ext cx="15039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latin typeface="Latin Modern Roman 10" charset="0"/>
                <a:ea typeface="Latin Modern Roman 10" charset="0"/>
                <a:cs typeface="Latin Modern Roman 10" charset="0"/>
              </a:rPr>
              <a:t>A &gt; C &gt; B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1832" y="2931690"/>
            <a:ext cx="563580" cy="600492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72031" y="3611330"/>
            <a:ext cx="462362" cy="6096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53017" y="4300079"/>
            <a:ext cx="512395" cy="511782"/>
          </a:xfrm>
          <a:prstGeom prst="rect">
            <a:avLst/>
          </a:prstGeom>
        </p:spPr>
      </p:pic>
      <p:sp>
        <p:nvSpPr>
          <p:cNvPr id="25" name="Rounded Rectangle 24"/>
          <p:cNvSpPr/>
          <p:nvPr/>
        </p:nvSpPr>
        <p:spPr>
          <a:xfrm>
            <a:off x="843455" y="5522295"/>
            <a:ext cx="4467281" cy="856987"/>
          </a:xfrm>
          <a:prstGeom prst="roundRect">
            <a:avLst/>
          </a:prstGeom>
          <a:gradFill>
            <a:gsLst>
              <a:gs pos="0">
                <a:schemeClr val="dk1">
                  <a:satMod val="103000"/>
                  <a:lumMod val="102000"/>
                  <a:tint val="94000"/>
                </a:schemeClr>
              </a:gs>
              <a:gs pos="68000">
                <a:schemeClr val="dk1">
                  <a:satMod val="110000"/>
                  <a:lumMod val="100000"/>
                  <a:shade val="100000"/>
                </a:schemeClr>
              </a:gs>
              <a:gs pos="100000">
                <a:schemeClr val="dk1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rgbClr val="A6E32D"/>
                </a:solidFill>
                <a:latin typeface=""/>
              </a:rPr>
              <a:t>TRM is a </a:t>
            </a:r>
            <a:r>
              <a:rPr lang="en-US" i="1" smtClean="0">
                <a:solidFill>
                  <a:srgbClr val="F82A71"/>
                </a:solidFill>
                <a:latin typeface=""/>
              </a:rPr>
              <a:t>PLVM</a:t>
            </a:r>
            <a:r>
              <a:rPr lang="en-US" smtClean="0">
                <a:solidFill>
                  <a:srgbClr val="A6E32D"/>
                </a:solidFill>
                <a:latin typeface=""/>
              </a:rPr>
              <a:t> modelling </a:t>
            </a:r>
            <a:r>
              <a:rPr lang="en-US" i="1" dirty="0" smtClean="0">
                <a:solidFill>
                  <a:srgbClr val="F82A71"/>
                </a:solidFill>
                <a:latin typeface=""/>
              </a:rPr>
              <a:t>ranked lists </a:t>
            </a:r>
            <a:r>
              <a:rPr lang="en-US" dirty="0" smtClean="0">
                <a:solidFill>
                  <a:srgbClr val="A6E32D"/>
                </a:solidFill>
                <a:latin typeface=""/>
              </a:rPr>
              <a:t>as judgements following </a:t>
            </a:r>
            <a:r>
              <a:rPr lang="en-US" dirty="0" smtClean="0">
                <a:solidFill>
                  <a:srgbClr val="F82A71"/>
                </a:solidFill>
                <a:latin typeface=""/>
              </a:rPr>
              <a:t>normal distributions</a:t>
            </a:r>
            <a:endParaRPr lang="en-US" i="1" dirty="0">
              <a:solidFill>
                <a:srgbClr val="F82A71"/>
              </a:solidFill>
              <a:latin typeface="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04114" y="4857574"/>
            <a:ext cx="51459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u="sng" dirty="0" smtClean="0">
                <a:solidFill>
                  <a:srgbClr val="F82A71"/>
                </a:solidFill>
              </a:rPr>
              <a:t>Which one or what is the true ranking?</a:t>
            </a:r>
            <a:endParaRPr lang="en-US" sz="2400" b="1" i="1" u="sng" dirty="0">
              <a:solidFill>
                <a:srgbClr val="F82A71"/>
              </a:solidFill>
            </a:endParaRP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74610" y="4536868"/>
            <a:ext cx="1279191" cy="1559988"/>
          </a:xfrm>
          <a:prstGeom prst="rect">
            <a:avLst/>
          </a:prstGeom>
        </p:spPr>
      </p:pic>
      <p:sp>
        <p:nvSpPr>
          <p:cNvPr id="29" name="Rectangle 28"/>
          <p:cNvSpPr/>
          <p:nvPr/>
        </p:nvSpPr>
        <p:spPr>
          <a:xfrm>
            <a:off x="10186891" y="6100321"/>
            <a:ext cx="114326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atin typeface="Apple Chancery" charset="0"/>
                <a:ea typeface="Apple Chancery" charset="0"/>
                <a:cs typeface="Apple Chancery" charset="0"/>
              </a:rPr>
              <a:t>Ulf </a:t>
            </a:r>
            <a:r>
              <a:rPr lang="en-US" sz="1200" dirty="0" err="1">
                <a:latin typeface="Apple Chancery" charset="0"/>
                <a:ea typeface="Apple Chancery" charset="0"/>
                <a:cs typeface="Apple Chancery" charset="0"/>
              </a:rPr>
              <a:t>Böckenholt</a:t>
            </a:r>
            <a:endParaRPr lang="en-US" sz="1200" dirty="0">
              <a:latin typeface="Apple Chancery" charset="0"/>
              <a:ea typeface="Apple Chancery" charset="0"/>
              <a:cs typeface="Apple Chancery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172199" y="4545063"/>
            <a:ext cx="401469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000" dirty="0" smtClean="0"/>
              <a:t>First scalable algorithm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000" dirty="0" smtClean="0"/>
              <a:t>Gibbs sampling 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000" dirty="0" smtClean="0"/>
              <a:t>By </a:t>
            </a:r>
            <a:r>
              <a:rPr lang="en-US" b="1" u="sng" dirty="0">
                <a:latin typeface="Apple Chancery" charset="0"/>
                <a:ea typeface="Apple Chancery" charset="0"/>
                <a:cs typeface="Apple Chancery" charset="0"/>
              </a:rPr>
              <a:t>Ulf </a:t>
            </a:r>
            <a:r>
              <a:rPr lang="en-US" b="1" u="sng" dirty="0" err="1" smtClean="0">
                <a:latin typeface="Apple Chancery" charset="0"/>
                <a:ea typeface="Apple Chancery" charset="0"/>
                <a:cs typeface="Apple Chancery" charset="0"/>
              </a:rPr>
              <a:t>Böckenholt</a:t>
            </a:r>
            <a:r>
              <a:rPr lang="en-US" b="1" u="sng" dirty="0" smtClean="0">
                <a:latin typeface="Apple Chancery" charset="0"/>
                <a:ea typeface="Apple Chancery" charset="0"/>
                <a:cs typeface="Apple Chancery" charset="0"/>
              </a:rPr>
              <a:t> (92’-93’)</a:t>
            </a:r>
            <a:r>
              <a:rPr lang="en-US" sz="2000" dirty="0" smtClean="0"/>
              <a:t>, (was) a </a:t>
            </a:r>
            <a:r>
              <a:rPr lang="en-US" sz="2000" i="1" u="sng" dirty="0" smtClean="0"/>
              <a:t>UIUC Professor </a:t>
            </a:r>
            <a:endParaRPr lang="en-US" sz="2000" i="1" u="sng" dirty="0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86600" y="1687163"/>
            <a:ext cx="3200392" cy="2753410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7247940" y="1228133"/>
            <a:ext cx="2877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ground truth score (mean)</a:t>
            </a:r>
            <a:endParaRPr lang="en-US" i="1" u="sng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7779434" y="3995336"/>
            <a:ext cx="893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solidFill>
                  <a:srgbClr val="7030A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Query</a:t>
            </a:r>
            <a:endParaRPr lang="en-US" b="1" i="1" dirty="0">
              <a:solidFill>
                <a:srgbClr val="7030A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7487527" y="314746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solidFill>
                  <a:srgbClr val="7030A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Doc</a:t>
            </a:r>
            <a:endParaRPr lang="en-US" b="1" i="1" dirty="0">
              <a:solidFill>
                <a:srgbClr val="7030A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8383541" y="3529709"/>
            <a:ext cx="16257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u="sng" dirty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d</a:t>
            </a:r>
            <a:r>
              <a:rPr lang="en-US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ifficulty (</a:t>
            </a:r>
            <a:r>
              <a:rPr lang="en-US" i="1" u="sng" dirty="0" err="1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std</a:t>
            </a:r>
            <a:r>
              <a:rPr lang="en-US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)</a:t>
            </a:r>
            <a:endParaRPr lang="en-US" i="1" u="sng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37" name="Curved Connector 36"/>
          <p:cNvCxnSpPr/>
          <p:nvPr/>
        </p:nvCxnSpPr>
        <p:spPr>
          <a:xfrm rot="10800000" flipV="1">
            <a:off x="7779436" y="3821261"/>
            <a:ext cx="678764" cy="94868"/>
          </a:xfrm>
          <a:prstGeom prst="curvedConnector3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urved Connector 39"/>
          <p:cNvCxnSpPr/>
          <p:nvPr/>
        </p:nvCxnSpPr>
        <p:spPr>
          <a:xfrm rot="10800000" flipV="1">
            <a:off x="7578954" y="1522130"/>
            <a:ext cx="849590" cy="605845"/>
          </a:xfrm>
          <a:prstGeom prst="curvedConnector3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8053750" y="2615824"/>
            <a:ext cx="1066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solidFill>
                  <a:srgbClr val="7030A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Worker</a:t>
            </a:r>
            <a:endParaRPr lang="en-US" b="1" i="1" dirty="0">
              <a:solidFill>
                <a:srgbClr val="7030A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0254695" y="1417373"/>
            <a:ext cx="2061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perceived score</a:t>
            </a:r>
            <a:endParaRPr lang="en-US" i="1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44" name="Curved Connector 43"/>
          <p:cNvCxnSpPr/>
          <p:nvPr/>
        </p:nvCxnSpPr>
        <p:spPr>
          <a:xfrm rot="10800000" flipV="1">
            <a:off x="8762998" y="1659315"/>
            <a:ext cx="1523994" cy="435816"/>
          </a:xfrm>
          <a:prstGeom prst="curvedConnector3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10326588" y="3600366"/>
            <a:ext cx="17738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Observation:</a:t>
            </a:r>
          </a:p>
          <a:p>
            <a:pPr algn="ctr"/>
            <a:r>
              <a:rPr lang="en-US" i="1" dirty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r</a:t>
            </a:r>
            <a:r>
              <a:rPr lang="en-US" i="1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anking</a:t>
            </a:r>
            <a:endParaRPr lang="en-US" i="1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48" name="Curved Connector 47"/>
          <p:cNvCxnSpPr/>
          <p:nvPr/>
        </p:nvCxnSpPr>
        <p:spPr>
          <a:xfrm rot="16200000" flipV="1">
            <a:off x="9849280" y="2754525"/>
            <a:ext cx="1012280" cy="816228"/>
          </a:xfrm>
          <a:prstGeom prst="curvedConnector3">
            <a:avLst>
              <a:gd name="adj1" fmla="val 50000"/>
            </a:avLst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1443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/>
      <p:bldP spid="29" grpId="0"/>
      <p:bldP spid="30" grpId="0"/>
      <p:bldP spid="32" grpId="0"/>
      <p:bldP spid="34" grpId="0"/>
      <p:bldP spid="35" grpId="0"/>
      <p:bldP spid="42" grpId="0"/>
      <p:bldP spid="43" grpId="0"/>
      <p:bldP spid="4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Thurstonian</a:t>
            </a:r>
            <a:r>
              <a:rPr lang="en-US" dirty="0" smtClean="0"/>
              <a:t> Pairwise Preference (TPP):</a:t>
            </a:r>
            <a:br>
              <a:rPr lang="en-US" dirty="0" smtClean="0"/>
            </a:br>
            <a:r>
              <a:rPr lang="en-US" dirty="0" smtClean="0"/>
              <a:t>PLVM for Pairwise judgements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23</a:t>
            </a:fld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838200" y="2362200"/>
            <a:ext cx="10764230" cy="2390776"/>
            <a:chOff x="843455" y="1981200"/>
            <a:chExt cx="10764230" cy="2390776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43455" y="1981200"/>
              <a:ext cx="3230513" cy="2347912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72000" y="1981200"/>
              <a:ext cx="3271454" cy="2390776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341486" y="1985432"/>
              <a:ext cx="3266199" cy="2386544"/>
            </a:xfrm>
            <a:prstGeom prst="rect">
              <a:avLst/>
            </a:prstGeom>
          </p:spPr>
        </p:pic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200" y="4876800"/>
            <a:ext cx="944580" cy="100644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838200" y="1755636"/>
            <a:ext cx="41839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82A71"/>
                </a:solidFill>
              </a:rPr>
              <a:t>Modelling Pairwise Preferences:</a:t>
            </a:r>
            <a:endParaRPr lang="en-US" sz="2400" dirty="0">
              <a:solidFill>
                <a:srgbClr val="F82A7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782780" y="5709989"/>
            <a:ext cx="23849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b="1" dirty="0" smtClean="0"/>
              <a:t>Expert (on the </a:t>
            </a:r>
            <a:r>
              <a:rPr lang="en-US" b="1" i="1" dirty="0" smtClean="0">
                <a:solidFill>
                  <a:srgbClr val="C00000"/>
                </a:solidFill>
              </a:rPr>
              <a:t>query domain</a:t>
            </a:r>
            <a:r>
              <a:rPr lang="en-US" b="1" dirty="0" smtClean="0"/>
              <a:t>)</a:t>
            </a:r>
          </a:p>
          <a:p>
            <a:pPr marL="285750" indent="-285750">
              <a:buFont typeface="Arial" charset="0"/>
              <a:buChar char="•"/>
            </a:pPr>
            <a:r>
              <a:rPr lang="en-US" b="1" dirty="0" smtClean="0"/>
              <a:t>Truthful</a:t>
            </a:r>
            <a:endParaRPr lang="en-US" b="1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66745" y="4891679"/>
            <a:ext cx="752072" cy="991567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5215811" y="5709989"/>
            <a:ext cx="21212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b="1" dirty="0" smtClean="0"/>
              <a:t>Limited expertise</a:t>
            </a:r>
          </a:p>
          <a:p>
            <a:pPr marL="285750" indent="-285750">
              <a:buFont typeface="Arial" charset="0"/>
              <a:buChar char="•"/>
            </a:pPr>
            <a:r>
              <a:rPr lang="en-US" b="1" dirty="0" smtClean="0"/>
              <a:t>Truthful</a:t>
            </a:r>
            <a:endParaRPr lang="en-US" b="1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36231" y="4942204"/>
            <a:ext cx="942169" cy="941042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9283886" y="5709988"/>
            <a:ext cx="13917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b="1" dirty="0" smtClean="0"/>
              <a:t>Expert</a:t>
            </a:r>
          </a:p>
          <a:p>
            <a:pPr marL="285750" indent="-285750">
              <a:buFont typeface="Arial" charset="0"/>
              <a:buChar char="•"/>
            </a:pPr>
            <a:r>
              <a:rPr lang="en-US" b="1" dirty="0" smtClean="0"/>
              <a:t>Malicious</a:t>
            </a:r>
            <a:endParaRPr lang="en-US" b="1" dirty="0"/>
          </a:p>
        </p:txBody>
      </p:sp>
      <p:sp>
        <p:nvSpPr>
          <p:cNvPr id="18" name="Line Callout 2 17"/>
          <p:cNvSpPr/>
          <p:nvPr/>
        </p:nvSpPr>
        <p:spPr>
          <a:xfrm>
            <a:off x="5586431" y="5032936"/>
            <a:ext cx="1719055" cy="538350"/>
          </a:xfrm>
          <a:prstGeom prst="borderCallout2">
            <a:avLst>
              <a:gd name="adj1" fmla="val -800"/>
              <a:gd name="adj2" fmla="val 49310"/>
              <a:gd name="adj3" fmla="val -25764"/>
              <a:gd name="adj4" fmla="val 37729"/>
              <a:gd name="adj5" fmla="val -64426"/>
              <a:gd name="adj6" fmla="val 37464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82A71"/>
                </a:solidFill>
              </a:rPr>
              <a:t>Error due to Low Expertise </a:t>
            </a:r>
            <a:endParaRPr lang="en-US" dirty="0">
              <a:solidFill>
                <a:srgbClr val="F82A71"/>
              </a:solidFill>
            </a:endParaRPr>
          </a:p>
        </p:txBody>
      </p:sp>
      <p:sp>
        <p:nvSpPr>
          <p:cNvPr id="19" name="Line Callout 2 18"/>
          <p:cNvSpPr/>
          <p:nvPr/>
        </p:nvSpPr>
        <p:spPr>
          <a:xfrm>
            <a:off x="6769244" y="6120421"/>
            <a:ext cx="1771511" cy="538350"/>
          </a:xfrm>
          <a:prstGeom prst="borderCallout2">
            <a:avLst>
              <a:gd name="adj1" fmla="val -800"/>
              <a:gd name="adj2" fmla="val 49310"/>
              <a:gd name="adj3" fmla="val -27228"/>
              <a:gd name="adj4" fmla="val 37270"/>
              <a:gd name="adj5" fmla="val -298706"/>
              <a:gd name="adj6" fmla="val 36574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82A71"/>
                </a:solidFill>
              </a:rPr>
              <a:t>Error  due to Difficult </a:t>
            </a:r>
            <a:r>
              <a:rPr lang="en-US" dirty="0">
                <a:solidFill>
                  <a:srgbClr val="F82A71"/>
                </a:solidFill>
              </a:rPr>
              <a:t>Q</a:t>
            </a:r>
            <a:r>
              <a:rPr lang="en-US" dirty="0" smtClean="0">
                <a:solidFill>
                  <a:srgbClr val="F82A71"/>
                </a:solidFill>
              </a:rPr>
              <a:t>uery</a:t>
            </a:r>
            <a:endParaRPr lang="en-US" dirty="0">
              <a:solidFill>
                <a:srgbClr val="F82A71"/>
              </a:solidFill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9677400" y="4710112"/>
            <a:ext cx="2152511" cy="923846"/>
            <a:chOff x="9677400" y="4710112"/>
            <a:chExt cx="2152511" cy="923846"/>
          </a:xfrm>
        </p:grpSpPr>
        <p:sp>
          <p:nvSpPr>
            <p:cNvPr id="20" name="Line Callout 2 19"/>
            <p:cNvSpPr/>
            <p:nvPr/>
          </p:nvSpPr>
          <p:spPr>
            <a:xfrm>
              <a:off x="10058400" y="5095608"/>
              <a:ext cx="1771511" cy="538350"/>
            </a:xfrm>
            <a:prstGeom prst="borderCallout2">
              <a:avLst>
                <a:gd name="adj1" fmla="val -800"/>
                <a:gd name="adj2" fmla="val 49310"/>
                <a:gd name="adj3" fmla="val -27228"/>
                <a:gd name="adj4" fmla="val 37270"/>
                <a:gd name="adj5" fmla="val -99568"/>
                <a:gd name="adj6" fmla="val 37463"/>
              </a:avLst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F82A71"/>
                  </a:solidFill>
                </a:rPr>
                <a:t>Error due to “Flipping”</a:t>
              </a:r>
              <a:endParaRPr lang="en-US" dirty="0">
                <a:solidFill>
                  <a:srgbClr val="F82A71"/>
                </a:solidFill>
              </a:endParaRPr>
            </a:p>
          </p:txBody>
        </p:sp>
        <p:cxnSp>
          <p:nvCxnSpPr>
            <p:cNvPr id="22" name="Straight Connector 21"/>
            <p:cNvCxnSpPr/>
            <p:nvPr/>
          </p:nvCxnSpPr>
          <p:spPr>
            <a:xfrm flipH="1" flipV="1">
              <a:off x="9677400" y="4710112"/>
              <a:ext cx="1066800" cy="253306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/>
          <p:cNvGrpSpPr/>
          <p:nvPr/>
        </p:nvGrpSpPr>
        <p:grpSpPr>
          <a:xfrm>
            <a:off x="2181780" y="4710111"/>
            <a:ext cx="1750029" cy="794039"/>
            <a:chOff x="9498471" y="4675627"/>
            <a:chExt cx="2331440" cy="958331"/>
          </a:xfrm>
        </p:grpSpPr>
        <p:sp>
          <p:nvSpPr>
            <p:cNvPr id="36" name="Line Callout 2 35"/>
            <p:cNvSpPr/>
            <p:nvPr/>
          </p:nvSpPr>
          <p:spPr>
            <a:xfrm>
              <a:off x="10058400" y="5095608"/>
              <a:ext cx="1771511" cy="538350"/>
            </a:xfrm>
            <a:prstGeom prst="borderCallout2">
              <a:avLst>
                <a:gd name="adj1" fmla="val -800"/>
                <a:gd name="adj2" fmla="val 49310"/>
                <a:gd name="adj3" fmla="val -27228"/>
                <a:gd name="adj4" fmla="val 37270"/>
                <a:gd name="adj5" fmla="val -99568"/>
                <a:gd name="adj6" fmla="val 37463"/>
              </a:avLst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F82A71"/>
                  </a:solidFill>
                </a:rPr>
                <a:t>No Error</a:t>
              </a:r>
              <a:endParaRPr lang="en-US" dirty="0">
                <a:solidFill>
                  <a:srgbClr val="F82A71"/>
                </a:solidFill>
              </a:endParaRPr>
            </a:p>
          </p:txBody>
        </p:sp>
        <p:cxnSp>
          <p:nvCxnSpPr>
            <p:cNvPr id="37" name="Straight Connector 36"/>
            <p:cNvCxnSpPr/>
            <p:nvPr/>
          </p:nvCxnSpPr>
          <p:spPr>
            <a:xfrm flipH="1" flipV="1">
              <a:off x="9498471" y="4675627"/>
              <a:ext cx="1245730" cy="287793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0" name="Picture 3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58135" y="4810517"/>
            <a:ext cx="1240261" cy="1204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535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  <p:bldP spid="17" grpId="0"/>
      <p:bldP spid="18" grpId="0" animBg="1"/>
      <p:bldP spid="1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Thurstonian</a:t>
            </a:r>
            <a:r>
              <a:rPr lang="en-US" dirty="0" smtClean="0"/>
              <a:t> </a:t>
            </a:r>
            <a:r>
              <a:rPr lang="en-US" dirty="0"/>
              <a:t>Pairwise Preference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24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1815116"/>
            <a:ext cx="4724400" cy="429413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55837" y="3607478"/>
            <a:ext cx="15584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u="sng" dirty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q</a:t>
            </a:r>
            <a:r>
              <a:rPr lang="en-US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uery domain</a:t>
            </a:r>
          </a:p>
          <a:p>
            <a:r>
              <a:rPr lang="en-US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mixture prior</a:t>
            </a:r>
            <a:endParaRPr lang="en-US" i="1" u="sng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280553" y="4654824"/>
            <a:ext cx="773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solidFill>
                  <a:srgbClr val="7030A0"/>
                </a:solidFill>
              </a:rPr>
              <a:t>Query</a:t>
            </a:r>
            <a:endParaRPr lang="en-US" b="1" i="1" dirty="0">
              <a:solidFill>
                <a:srgbClr val="7030A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674153" y="4103803"/>
            <a:ext cx="9300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domain</a:t>
            </a:r>
            <a:endParaRPr lang="en-US" i="1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674153" y="3616041"/>
            <a:ext cx="16257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difficulty (</a:t>
            </a:r>
            <a:r>
              <a:rPr lang="en-US" i="1" u="sng" dirty="0" err="1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std</a:t>
            </a:r>
            <a:r>
              <a:rPr lang="en-US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)</a:t>
            </a:r>
            <a:endParaRPr lang="en-US" i="1" u="sng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416812" y="318923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solidFill>
                  <a:srgbClr val="7030A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Doc</a:t>
            </a:r>
            <a:endParaRPr lang="en-US" b="1" i="1" dirty="0">
              <a:solidFill>
                <a:srgbClr val="7030A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55837" y="1467265"/>
            <a:ext cx="2877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ground truth score (mean)</a:t>
            </a:r>
            <a:endParaRPr lang="en-US" i="1" u="sng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14" name="Curved Connector 13"/>
          <p:cNvCxnSpPr/>
          <p:nvPr/>
        </p:nvCxnSpPr>
        <p:spPr>
          <a:xfrm>
            <a:off x="1346437" y="1761262"/>
            <a:ext cx="908953" cy="789527"/>
          </a:xfrm>
          <a:prstGeom prst="curvedConnector3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446563" y="2059420"/>
            <a:ext cx="17256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perceived score</a:t>
            </a:r>
          </a:p>
          <a:p>
            <a:pPr algn="ctr"/>
            <a:r>
              <a:rPr lang="en-US" i="1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(mean)</a:t>
            </a:r>
            <a:endParaRPr lang="en-US" i="1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17" name="Curved Connector 16"/>
          <p:cNvCxnSpPr/>
          <p:nvPr/>
        </p:nvCxnSpPr>
        <p:spPr>
          <a:xfrm rot="10800000" flipV="1">
            <a:off x="3810000" y="2345557"/>
            <a:ext cx="685802" cy="205231"/>
          </a:xfrm>
          <a:prstGeom prst="curvedConnector3">
            <a:avLst>
              <a:gd name="adj1" fmla="val 50000"/>
            </a:avLst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2924038" y="2705751"/>
            <a:ext cx="1066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solidFill>
                  <a:srgbClr val="7030A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Worker</a:t>
            </a:r>
            <a:endParaRPr lang="en-US" b="1" i="1" dirty="0">
              <a:solidFill>
                <a:srgbClr val="7030A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368265" y="6091118"/>
            <a:ext cx="24144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smtClean="0">
                <a:solidFill>
                  <a:srgbClr val="7030A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Worker ☓ Domain</a:t>
            </a:r>
            <a:endParaRPr lang="en-US" b="1" i="1" dirty="0">
              <a:solidFill>
                <a:srgbClr val="7030A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1220069" y="5061126"/>
            <a:ext cx="191911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expertise and </a:t>
            </a:r>
          </a:p>
          <a:p>
            <a:pPr algn="ctr"/>
            <a:r>
              <a:rPr lang="en-US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truthfulness (</a:t>
            </a:r>
            <a:r>
              <a:rPr lang="en-US" i="1" u="sng" dirty="0" err="1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std</a:t>
            </a:r>
            <a:r>
              <a:rPr lang="en-US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)</a:t>
            </a:r>
            <a:endParaRPr lang="en-US" i="1" u="sng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7440" y="1754590"/>
            <a:ext cx="3254297" cy="2646534"/>
          </a:xfrm>
          <a:prstGeom prst="rect">
            <a:avLst/>
          </a:prstGeom>
        </p:spPr>
      </p:pic>
      <p:sp>
        <p:nvSpPr>
          <p:cNvPr id="32" name="Rounded Rectangle 31"/>
          <p:cNvSpPr/>
          <p:nvPr/>
        </p:nvSpPr>
        <p:spPr>
          <a:xfrm>
            <a:off x="6169526" y="1693017"/>
            <a:ext cx="3505200" cy="1053820"/>
          </a:xfrm>
          <a:prstGeom prst="roundRect">
            <a:avLst/>
          </a:prstGeom>
          <a:noFill/>
          <a:ln w="34925"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ed Rectangle 32"/>
          <p:cNvSpPr/>
          <p:nvPr/>
        </p:nvSpPr>
        <p:spPr>
          <a:xfrm>
            <a:off x="6169526" y="2732210"/>
            <a:ext cx="3505200" cy="1668913"/>
          </a:xfrm>
          <a:prstGeom prst="roundRect">
            <a:avLst/>
          </a:prstGeom>
          <a:noFill/>
          <a:ln w="34925"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4239787" y="4580248"/>
            <a:ext cx="1542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smtClean="0">
                <a:solidFill>
                  <a:srgbClr val="7030A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Judgement</a:t>
            </a:r>
            <a:endParaRPr lang="en-US" b="1" i="1" dirty="0">
              <a:solidFill>
                <a:srgbClr val="7030A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242582" y="3195216"/>
            <a:ext cx="17256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noisy score difference</a:t>
            </a:r>
            <a:endParaRPr lang="en-US" i="1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37" name="Curved Connector 36"/>
          <p:cNvCxnSpPr/>
          <p:nvPr/>
        </p:nvCxnSpPr>
        <p:spPr>
          <a:xfrm rot="5400000">
            <a:off x="4715456" y="3801056"/>
            <a:ext cx="457200" cy="322689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4747739" y="5233021"/>
            <a:ext cx="21888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Observation:</a:t>
            </a:r>
          </a:p>
          <a:p>
            <a:pPr algn="ctr"/>
            <a:r>
              <a:rPr lang="en-US" i="1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pairwise preference</a:t>
            </a:r>
            <a:endParaRPr lang="en-US" i="1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40" name="Curved Connector 39"/>
          <p:cNvCxnSpPr/>
          <p:nvPr/>
        </p:nvCxnSpPr>
        <p:spPr>
          <a:xfrm rot="16200000" flipV="1">
            <a:off x="5343973" y="4840618"/>
            <a:ext cx="758575" cy="237844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4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03510" y="4772531"/>
            <a:ext cx="1905000" cy="374018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08151" y="5491603"/>
            <a:ext cx="4577031" cy="431708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08151" y="6289421"/>
            <a:ext cx="1600200" cy="342057"/>
          </a:xfrm>
          <a:prstGeom prst="rect">
            <a:avLst/>
          </a:prstGeom>
        </p:spPr>
      </p:pic>
      <p:sp>
        <p:nvSpPr>
          <p:cNvPr id="48" name="TextBox 47"/>
          <p:cNvSpPr txBox="1"/>
          <p:nvPr/>
        </p:nvSpPr>
        <p:spPr>
          <a:xfrm>
            <a:off x="7009072" y="4470158"/>
            <a:ext cx="1628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q</a:t>
            </a:r>
            <a:r>
              <a:rPr lang="en-US" i="1" dirty="0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uery domain:</a:t>
            </a:r>
            <a:endParaRPr lang="en-US" i="1" dirty="0">
              <a:solidFill>
                <a:srgbClr val="F82A71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7021836" y="5229314"/>
            <a:ext cx="1386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noisy score:</a:t>
            </a:r>
            <a:endParaRPr lang="en-US" i="1" dirty="0">
              <a:solidFill>
                <a:srgbClr val="F82A71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7019774" y="6000934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difference:</a:t>
            </a:r>
            <a:endParaRPr lang="en-US" i="1" dirty="0">
              <a:solidFill>
                <a:srgbClr val="F82A71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pic>
        <p:nvPicPr>
          <p:cNvPr id="53" name="Picture 5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89966" y="1645530"/>
            <a:ext cx="2287733" cy="1968216"/>
          </a:xfrm>
          <a:prstGeom prst="rect">
            <a:avLst/>
          </a:prstGeom>
        </p:spPr>
      </p:pic>
      <p:sp>
        <p:nvSpPr>
          <p:cNvPr id="54" name="TextBox 53"/>
          <p:cNvSpPr txBox="1"/>
          <p:nvPr/>
        </p:nvSpPr>
        <p:spPr>
          <a:xfrm>
            <a:off x="10571393" y="3626682"/>
            <a:ext cx="724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TRM</a:t>
            </a:r>
          </a:p>
        </p:txBody>
      </p:sp>
    </p:spTree>
    <p:extLst>
      <p:ext uri="{BB962C8B-B14F-4D97-AF65-F5344CB8AC3E}">
        <p14:creationId xmlns:p14="http://schemas.microsoft.com/office/powerpoint/2010/main" val="248142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7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/>
      <p:bldP spid="13" grpId="0"/>
      <p:bldP spid="16" grpId="0"/>
      <p:bldP spid="24" grpId="0"/>
      <p:bldP spid="26" grpId="0"/>
      <p:bldP spid="27" grpId="0"/>
      <p:bldP spid="32" grpId="0" animBg="1"/>
      <p:bldP spid="32" grpId="1" animBg="1"/>
      <p:bldP spid="33" grpId="0" animBg="1"/>
      <p:bldP spid="33" grpId="1" animBg="1"/>
      <p:bldP spid="34" grpId="0"/>
      <p:bldP spid="35" grpId="0"/>
      <p:bldP spid="39" grpId="0"/>
      <p:bldP spid="48" grpId="0"/>
      <p:bldP spid="50" grpId="0"/>
      <p:bldP spid="51" grpId="0"/>
      <p:bldP spid="5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Thurstonian</a:t>
            </a:r>
            <a:r>
              <a:rPr lang="en-US" dirty="0" smtClean="0"/>
              <a:t> </a:t>
            </a:r>
            <a:r>
              <a:rPr lang="en-US" dirty="0"/>
              <a:t>Pairwise Preference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25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1815116"/>
            <a:ext cx="4724400" cy="429413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4715" y="2077405"/>
            <a:ext cx="4577031" cy="43170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4715" y="2875223"/>
            <a:ext cx="1600200" cy="342057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248400" y="1815116"/>
            <a:ext cx="1386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noisy score:</a:t>
            </a:r>
            <a:endParaRPr lang="en-US" i="1" dirty="0">
              <a:solidFill>
                <a:srgbClr val="F82A71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246338" y="2586736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difference:</a:t>
            </a:r>
            <a:endParaRPr lang="en-US" i="1" dirty="0">
              <a:solidFill>
                <a:srgbClr val="F82A71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6384830" y="3961964"/>
            <a:ext cx="4876800" cy="218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8610600" y="3886200"/>
            <a:ext cx="0" cy="75764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8459757" y="396196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0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988474" y="3408184"/>
            <a:ext cx="1244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spammer</a:t>
            </a:r>
            <a:endParaRPr lang="en-US" b="1" i="1" u="sng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0243488" y="3961964"/>
            <a:ext cx="901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expert</a:t>
            </a:r>
            <a:endParaRPr lang="en-US" b="1" i="1" u="sng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366921" y="4012121"/>
            <a:ext cx="1285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malicious</a:t>
            </a:r>
            <a:endParaRPr lang="en-US" b="1" i="1" u="sng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11157275" y="3550456"/>
                <a:ext cx="56457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 smtClean="0">
                          <a:latin typeface="Cambria Math" charset="0"/>
                          <a:ea typeface="Latin Modern Roman 10" charset="0"/>
                          <a:cs typeface="Latin Modern Roman 10" charset="0"/>
                        </a:rPr>
                        <m:t>𝝉</m:t>
                      </m:r>
                    </m:oMath>
                  </m:oMathPara>
                </a14:m>
                <a:endParaRPr lang="en-US" sz="3200" b="1" i="1" dirty="0">
                  <a:latin typeface="Latin Modern Roman 10" charset="0"/>
                  <a:ea typeface="Latin Modern Roman 10" charset="0"/>
                  <a:cs typeface="Latin Modern Roman 10" charset="0"/>
                </a:endParaRPr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7275" y="3550456"/>
                <a:ext cx="564577" cy="584775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27674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Thurstonian</a:t>
            </a:r>
            <a:r>
              <a:rPr lang="en-US" dirty="0" smtClean="0"/>
              <a:t> </a:t>
            </a:r>
            <a:r>
              <a:rPr lang="en-US" dirty="0"/>
              <a:t>Pairwise Preference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26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1815116"/>
            <a:ext cx="4724400" cy="429413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1905000"/>
            <a:ext cx="5547761" cy="121640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060989" y="3187525"/>
            <a:ext cx="1890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EM algorithm:</a:t>
            </a:r>
            <a:endParaRPr lang="en-US" b="1" i="1" u="sng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6800887" y="4607067"/>
            <a:ext cx="4938595" cy="824298"/>
            <a:chOff x="6850580" y="3558322"/>
            <a:chExt cx="4938595" cy="824298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50580" y="3558322"/>
              <a:ext cx="3733800" cy="40386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117280" y="4125414"/>
              <a:ext cx="3200400" cy="257206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10918424" y="3777516"/>
              <a:ext cx="8707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smtClean="0">
                  <a:solidFill>
                    <a:srgbClr val="F82A71"/>
                  </a:solidFill>
                  <a:latin typeface="Latin Modern Roman 10" charset="0"/>
                  <a:ea typeface="Latin Modern Roman 10" charset="0"/>
                  <a:cs typeface="Latin Modern Roman 10" charset="0"/>
                </a:rPr>
                <a:t>M-step</a:t>
              </a:r>
              <a:endParaRPr lang="en-US" i="1" dirty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</p:grpSp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5979" y="3612027"/>
            <a:ext cx="1155225" cy="338705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10918423" y="3581400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E</a:t>
            </a:r>
            <a:r>
              <a:rPr lang="en-US" i="1" dirty="0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-step</a:t>
            </a:r>
            <a:endParaRPr lang="en-US" i="1" dirty="0">
              <a:solidFill>
                <a:srgbClr val="F82A71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850580" y="3596713"/>
            <a:ext cx="2233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intractable posterior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42057" y="3948203"/>
            <a:ext cx="1702143" cy="497009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6172201" y="4011257"/>
            <a:ext cx="30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sampling-friendly posterior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30" name="Straight Connector 29"/>
          <p:cNvCxnSpPr>
            <a:stCxn id="19" idx="1"/>
            <a:endCxn id="17" idx="3"/>
          </p:cNvCxnSpPr>
          <p:nvPr/>
        </p:nvCxnSpPr>
        <p:spPr>
          <a:xfrm>
            <a:off x="6850580" y="3781379"/>
            <a:ext cx="3450624" cy="1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6807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TPP: Learning by Comparison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27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1815116"/>
            <a:ext cx="4724400" cy="429413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2300" y="1958844"/>
            <a:ext cx="2209800" cy="62937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144000" y="1612166"/>
            <a:ext cx="2989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Sample perceived score:</a:t>
            </a:r>
            <a:endParaRPr lang="en-US" b="1" i="1" u="sng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7653" y="2540174"/>
            <a:ext cx="4725894" cy="3081229"/>
          </a:xfrm>
          <a:prstGeom prst="rect">
            <a:avLst/>
          </a:prstGeom>
        </p:spPr>
      </p:pic>
      <p:sp>
        <p:nvSpPr>
          <p:cNvPr id="11" name="Rounded Rectangle 10"/>
          <p:cNvSpPr/>
          <p:nvPr/>
        </p:nvSpPr>
        <p:spPr>
          <a:xfrm>
            <a:off x="6972300" y="2668401"/>
            <a:ext cx="495300" cy="255345"/>
          </a:xfrm>
          <a:prstGeom prst="roundRect">
            <a:avLst/>
          </a:prstGeom>
          <a:noFill/>
          <a:ln w="25400">
            <a:solidFill>
              <a:srgbClr val="F82A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3124200" y="2209800"/>
            <a:ext cx="685800" cy="657828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8766854" y="2008028"/>
            <a:ext cx="663146" cy="444353"/>
          </a:xfrm>
          <a:prstGeom prst="round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2243317" y="2285999"/>
            <a:ext cx="498389" cy="457201"/>
          </a:xfrm>
          <a:prstGeom prst="ellipse">
            <a:avLst/>
          </a:prstGeom>
          <a:noFill/>
          <a:ln w="25400">
            <a:solidFill>
              <a:srgbClr val="F82A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7505700" y="2895600"/>
            <a:ext cx="3467847" cy="962454"/>
          </a:xfrm>
          <a:prstGeom prst="roundRect">
            <a:avLst/>
          </a:prstGeom>
          <a:noFill/>
          <a:ln w="25400">
            <a:solidFill>
              <a:srgbClr val="66D9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4114800" y="3733800"/>
            <a:ext cx="897591" cy="1038654"/>
          </a:xfrm>
          <a:prstGeom prst="roundRect">
            <a:avLst/>
          </a:prstGeom>
          <a:noFill/>
          <a:ln w="25400">
            <a:solidFill>
              <a:srgbClr val="66D9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2107308" y="1770508"/>
            <a:ext cx="770405" cy="1038654"/>
          </a:xfrm>
          <a:prstGeom prst="roundRect">
            <a:avLst/>
          </a:prstGeom>
          <a:noFill/>
          <a:ln w="25400">
            <a:solidFill>
              <a:srgbClr val="66D9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25200" y="3231316"/>
            <a:ext cx="863227" cy="347314"/>
          </a:xfrm>
          <a:prstGeom prst="rect">
            <a:avLst/>
          </a:prstGeom>
        </p:spPr>
      </p:pic>
      <p:sp>
        <p:nvSpPr>
          <p:cNvPr id="19" name="Rounded Rectangle 18"/>
          <p:cNvSpPr/>
          <p:nvPr/>
        </p:nvSpPr>
        <p:spPr>
          <a:xfrm>
            <a:off x="7510849" y="3914346"/>
            <a:ext cx="3467847" cy="962454"/>
          </a:xfrm>
          <a:prstGeom prst="roundRect">
            <a:avLst/>
          </a:prstGeom>
          <a:noFill/>
          <a:ln w="25400">
            <a:solidFill>
              <a:srgbClr val="F092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4101413" y="3962182"/>
            <a:ext cx="897591" cy="1038654"/>
          </a:xfrm>
          <a:prstGeom prst="roundRect">
            <a:avLst/>
          </a:prstGeom>
          <a:noFill/>
          <a:ln w="25400">
            <a:solidFill>
              <a:srgbClr val="F092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/>
          <p:cNvSpPr/>
          <p:nvPr/>
        </p:nvSpPr>
        <p:spPr>
          <a:xfrm>
            <a:off x="2102159" y="2149074"/>
            <a:ext cx="770405" cy="1038654"/>
          </a:xfrm>
          <a:prstGeom prst="roundRect">
            <a:avLst/>
          </a:prstGeom>
          <a:noFill/>
          <a:ln w="25400">
            <a:solidFill>
              <a:srgbClr val="F092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60211" y="4179427"/>
            <a:ext cx="863227" cy="328169"/>
          </a:xfrm>
          <a:prstGeom prst="rect">
            <a:avLst/>
          </a:prstGeom>
        </p:spPr>
      </p:pic>
      <p:sp>
        <p:nvSpPr>
          <p:cNvPr id="23" name="Rounded Rectangle 22"/>
          <p:cNvSpPr/>
          <p:nvPr/>
        </p:nvSpPr>
        <p:spPr>
          <a:xfrm>
            <a:off x="6705600" y="2514599"/>
            <a:ext cx="304800" cy="533401"/>
          </a:xfrm>
          <a:prstGeom prst="roundRect">
            <a:avLst/>
          </a:prstGeom>
          <a:noFill/>
          <a:ln w="25400">
            <a:solidFill>
              <a:srgbClr val="A6E3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880809" y="5508305"/>
            <a:ext cx="1954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query difficulty</a:t>
            </a:r>
            <a:endParaRPr lang="en-US" b="1" i="1" u="sng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6705598" y="3146104"/>
            <a:ext cx="762001" cy="1552147"/>
          </a:xfrm>
          <a:prstGeom prst="roundRect">
            <a:avLst/>
          </a:prstGeom>
          <a:noFill/>
          <a:ln w="25400">
            <a:solidFill>
              <a:srgbClr val="A6E3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7305837" y="5924582"/>
            <a:ext cx="2173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domain expertise</a:t>
            </a:r>
            <a:endParaRPr lang="en-US" b="1" i="1" u="sng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1074144" y="2831506"/>
            <a:ext cx="1101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winning</a:t>
            </a:r>
            <a:endParaRPr lang="en-US" b="1" i="1" u="sng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1149485" y="3801635"/>
            <a:ext cx="950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u="sng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Losing</a:t>
            </a:r>
            <a:endParaRPr lang="en-US" b="1" i="1" u="sng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8766854" y="727649"/>
            <a:ext cx="16450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i="1" dirty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E</a:t>
            </a:r>
            <a:r>
              <a:rPr lang="en-US" sz="3600" b="1" i="1" dirty="0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-step</a:t>
            </a:r>
            <a:endParaRPr lang="en-US" sz="3600" b="1" i="1" dirty="0">
              <a:solidFill>
                <a:srgbClr val="F82A71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701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9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9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19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9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19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1" animBg="1"/>
      <p:bldP spid="13" grpId="0" animBg="1"/>
      <p:bldP spid="14" grpId="1" animBg="1"/>
      <p:bldP spid="15" grpId="0" animBg="1"/>
      <p:bldP spid="16" grpId="1" animBg="1"/>
      <p:bldP spid="17" grpId="1" animBg="1"/>
      <p:bldP spid="19" grpId="0" animBg="1"/>
      <p:bldP spid="20" grpId="1" animBg="1"/>
      <p:bldP spid="21" grpId="1" animBg="1"/>
      <p:bldP spid="23" grpId="0" animBg="1"/>
      <p:bldP spid="24" grpId="0"/>
      <p:bldP spid="25" grpId="0" animBg="1"/>
      <p:bldP spid="2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TPP: Majority Voting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28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1815116"/>
            <a:ext cx="4724400" cy="4294132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0109" y="2133600"/>
            <a:ext cx="5793490" cy="3429000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9897479" y="1608894"/>
            <a:ext cx="205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empirical mean</a:t>
            </a:r>
          </a:p>
          <a:p>
            <a:pPr algn="ctr"/>
            <a:r>
              <a:rPr lang="en-US" b="1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of samples</a:t>
            </a:r>
            <a:endParaRPr lang="en-US" b="1" i="1" u="sng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9603909" y="2924575"/>
            <a:ext cx="23567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empirical variance</a:t>
            </a:r>
          </a:p>
          <a:p>
            <a:pPr algn="ctr"/>
            <a:r>
              <a:rPr lang="en-US" b="1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of samples</a:t>
            </a:r>
            <a:endParaRPr lang="en-US" b="1" i="1" u="sng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9203158" y="5239434"/>
            <a:ext cx="27574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i="1" u="sng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empirical multinomial</a:t>
            </a:r>
            <a:endParaRPr lang="en-US" b="1" i="1" u="sng" dirty="0" smtClean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  <a:p>
            <a:pPr algn="ctr"/>
            <a:r>
              <a:rPr lang="en-US" b="1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of samples</a:t>
            </a:r>
            <a:endParaRPr lang="en-US" b="1" i="1" u="sng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8766854" y="727649"/>
            <a:ext cx="17908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i="1" dirty="0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M-step</a:t>
            </a:r>
            <a:endParaRPr lang="en-US" sz="3600" b="1" i="1" dirty="0">
              <a:solidFill>
                <a:srgbClr val="F82A71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6995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C00000"/>
                </a:solidFill>
                <a:latin typeface="Helvetica" charset="0"/>
                <a:ea typeface="Helvetica" charset="0"/>
                <a:cs typeface="Helvetica" charset="0"/>
              </a:rPr>
              <a:t>An Era of Abundant Data</a:t>
            </a:r>
            <a:endParaRPr lang="en-US" dirty="0">
              <a:solidFill>
                <a:srgbClr val="C00000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2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124" y="1618470"/>
            <a:ext cx="2130899" cy="143621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221574" y="2941726"/>
            <a:ext cx="14444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2060"/>
                </a:solidFill>
              </a:rPr>
              <a:t>Network</a:t>
            </a:r>
            <a:endParaRPr lang="en-US" sz="2800" dirty="0">
              <a:solidFill>
                <a:srgbClr val="002060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381" y="3353514"/>
            <a:ext cx="2037193" cy="172827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3409293" y="2955709"/>
            <a:ext cx="7767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2060"/>
                </a:solidFill>
              </a:rPr>
              <a:t>Text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93605" y="1773805"/>
            <a:ext cx="1630171" cy="108480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5487" y="1863485"/>
            <a:ext cx="1541182" cy="154118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64970" y="3475323"/>
            <a:ext cx="2144715" cy="1606466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4181279" y="4938714"/>
            <a:ext cx="12173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2060"/>
                </a:solidFill>
              </a:rPr>
              <a:t>Images</a:t>
            </a:r>
            <a:endParaRPr lang="en-US" sz="2800" dirty="0">
              <a:solidFill>
                <a:srgbClr val="002060"/>
              </a:solidFill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86406" y="5407576"/>
            <a:ext cx="1168182" cy="1205183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35353" y="5116939"/>
            <a:ext cx="2659235" cy="149582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5675879" y="1618470"/>
            <a:ext cx="6650870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i="1" u="sng" dirty="0" smtClean="0"/>
              <a:t>How To:</a:t>
            </a:r>
          </a:p>
          <a:p>
            <a:pPr marL="457200" indent="-457200">
              <a:buFont typeface="Arial" charset="0"/>
              <a:buChar char="•"/>
            </a:pPr>
            <a:r>
              <a:rPr lang="en-US" sz="3200" dirty="0" smtClean="0">
                <a:solidFill>
                  <a:srgbClr val="F82A71"/>
                </a:solidFill>
              </a:rPr>
              <a:t>Represent </a:t>
            </a:r>
            <a:r>
              <a:rPr lang="en-US" sz="3200" dirty="0" smtClean="0"/>
              <a:t>the data and knowledge?</a:t>
            </a:r>
          </a:p>
          <a:p>
            <a:pPr marL="457200" indent="-457200">
              <a:buFont typeface="Arial" charset="0"/>
              <a:buChar char="•"/>
            </a:pPr>
            <a:r>
              <a:rPr lang="en-US" sz="3200" dirty="0" smtClean="0">
                <a:solidFill>
                  <a:srgbClr val="F82A71"/>
                </a:solidFill>
              </a:rPr>
              <a:t>Model </a:t>
            </a:r>
            <a:r>
              <a:rPr lang="en-US" sz="3200" dirty="0" smtClean="0"/>
              <a:t>uncertainty and noise? </a:t>
            </a:r>
          </a:p>
          <a:p>
            <a:pPr marL="457200" indent="-457200">
              <a:buFont typeface="Arial" charset="0"/>
              <a:buChar char="•"/>
            </a:pPr>
            <a:r>
              <a:rPr lang="en-US" sz="3200" dirty="0" smtClean="0">
                <a:solidFill>
                  <a:srgbClr val="F82A71"/>
                </a:solidFill>
              </a:rPr>
              <a:t>Scale </a:t>
            </a:r>
            <a:r>
              <a:rPr lang="en-US" sz="3200" dirty="0" smtClean="0"/>
              <a:t>well to large data?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679369" y="4306477"/>
            <a:ext cx="591828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solidFill>
                  <a:srgbClr val="F82A71"/>
                </a:solidFill>
              </a:rPr>
              <a:t>Probabilistic Modeling</a:t>
            </a:r>
          </a:p>
          <a:p>
            <a:r>
              <a:rPr lang="en-US" sz="4400" dirty="0">
                <a:solidFill>
                  <a:srgbClr val="F82A71"/>
                </a:solidFill>
              </a:rPr>
              <a:t>	</a:t>
            </a:r>
            <a:r>
              <a:rPr lang="en-US" sz="4400" dirty="0" smtClean="0">
                <a:solidFill>
                  <a:srgbClr val="F82A71"/>
                </a:solidFill>
              </a:rPr>
              <a:t>with </a:t>
            </a:r>
            <a:r>
              <a:rPr lang="en-US" sz="4400" i="1" dirty="0" smtClean="0">
                <a:solidFill>
                  <a:srgbClr val="F82A71"/>
                </a:solidFill>
              </a:rPr>
              <a:t>Latent</a:t>
            </a:r>
            <a:r>
              <a:rPr lang="en-US" sz="4400" dirty="0" smtClean="0">
                <a:solidFill>
                  <a:srgbClr val="F82A71"/>
                </a:solidFill>
              </a:rPr>
              <a:t> Variables</a:t>
            </a:r>
            <a:endParaRPr lang="en-US" sz="4400" dirty="0">
              <a:solidFill>
                <a:srgbClr val="F82A71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888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TPP: Simulated Study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29</a:t>
            </a:fld>
            <a:endParaRPr lang="en-US"/>
          </a:p>
        </p:txBody>
      </p:sp>
      <p:cxnSp>
        <p:nvCxnSpPr>
          <p:cNvPr id="13" name="Straight Connector 12"/>
          <p:cNvCxnSpPr/>
          <p:nvPr/>
        </p:nvCxnSpPr>
        <p:spPr>
          <a:xfrm>
            <a:off x="1981200" y="1814512"/>
            <a:ext cx="1828800" cy="0"/>
          </a:xfrm>
          <a:prstGeom prst="line">
            <a:avLst/>
          </a:prstGeom>
          <a:ln w="127000">
            <a:solidFill>
              <a:srgbClr val="F82A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3810000" y="1814512"/>
            <a:ext cx="5486400" cy="0"/>
          </a:xfrm>
          <a:prstGeom prst="line">
            <a:avLst/>
          </a:prstGeom>
          <a:ln w="127000">
            <a:solidFill>
              <a:srgbClr val="A6E3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10210800" y="1814512"/>
            <a:ext cx="914400" cy="0"/>
          </a:xfrm>
          <a:prstGeom prst="line">
            <a:avLst/>
          </a:prstGeom>
          <a:ln w="127000">
            <a:solidFill>
              <a:srgbClr val="66D9E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9296400" y="1814512"/>
            <a:ext cx="914400" cy="0"/>
          </a:xfrm>
          <a:prstGeom prst="line">
            <a:avLst/>
          </a:prstGeom>
          <a:ln w="127000">
            <a:solidFill>
              <a:srgbClr val="F092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1981200" y="2271712"/>
            <a:ext cx="1828800" cy="0"/>
          </a:xfrm>
          <a:prstGeom prst="line">
            <a:avLst/>
          </a:prstGeom>
          <a:ln w="127000">
            <a:solidFill>
              <a:srgbClr val="F82A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3810000" y="2261773"/>
            <a:ext cx="3657600" cy="9939"/>
          </a:xfrm>
          <a:prstGeom prst="line">
            <a:avLst/>
          </a:prstGeom>
          <a:ln w="127000">
            <a:solidFill>
              <a:srgbClr val="A6E3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7467600" y="2271712"/>
            <a:ext cx="2743200" cy="0"/>
          </a:xfrm>
          <a:prstGeom prst="line">
            <a:avLst/>
          </a:prstGeom>
          <a:ln w="127000">
            <a:solidFill>
              <a:srgbClr val="F092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10200198" y="2271712"/>
            <a:ext cx="914400" cy="0"/>
          </a:xfrm>
          <a:prstGeom prst="line">
            <a:avLst/>
          </a:prstGeom>
          <a:ln w="127000">
            <a:solidFill>
              <a:srgbClr val="66D9E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1981200" y="2728912"/>
            <a:ext cx="1828800" cy="0"/>
          </a:xfrm>
          <a:prstGeom prst="line">
            <a:avLst/>
          </a:prstGeom>
          <a:ln w="127000">
            <a:solidFill>
              <a:srgbClr val="F82A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3810000" y="2728911"/>
            <a:ext cx="3657600" cy="9939"/>
          </a:xfrm>
          <a:prstGeom prst="line">
            <a:avLst/>
          </a:prstGeom>
          <a:ln w="127000">
            <a:solidFill>
              <a:srgbClr val="A6E3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7467600" y="2738850"/>
            <a:ext cx="914400" cy="0"/>
          </a:xfrm>
          <a:prstGeom prst="line">
            <a:avLst/>
          </a:prstGeom>
          <a:ln w="127000">
            <a:solidFill>
              <a:srgbClr val="F092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8382000" y="2738850"/>
            <a:ext cx="2743200" cy="9939"/>
          </a:xfrm>
          <a:prstGeom prst="line">
            <a:avLst/>
          </a:prstGeom>
          <a:ln w="127000">
            <a:solidFill>
              <a:srgbClr val="66D9E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609600" y="1600200"/>
            <a:ext cx="1096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Demo 1</a:t>
            </a:r>
            <a:endParaRPr lang="en-US" b="1" i="1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609599" y="2077107"/>
            <a:ext cx="1096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Demo 2</a:t>
            </a:r>
            <a:endParaRPr lang="en-US" b="1" i="1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09599" y="2538572"/>
            <a:ext cx="1096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Demo 3</a:t>
            </a:r>
            <a:endParaRPr lang="en-US" b="1" i="1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6514" y="2996286"/>
            <a:ext cx="1839276" cy="278210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1463" y="3014285"/>
            <a:ext cx="1917064" cy="260211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4200" y="3005286"/>
            <a:ext cx="1981200" cy="258305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81073" y="3005286"/>
            <a:ext cx="2152650" cy="254083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6198" y="3477108"/>
            <a:ext cx="10058400" cy="2431701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>
          <a:xfrm>
            <a:off x="3352800" y="5908809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spc="-100" dirty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full model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4791812" y="6221072"/>
            <a:ext cx="1468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spc="-100" dirty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only 1 domain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6004318" y="5880552"/>
            <a:ext cx="2153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spc="-100" dirty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same worker expertise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7567380" y="6221072"/>
            <a:ext cx="2013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spc="-100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same query difficulty</a:t>
            </a:r>
            <a:endParaRPr lang="en-US" i="1" spc="-100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9293340" y="5851740"/>
            <a:ext cx="18886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i="1" spc="-100" dirty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(Chen et al., 2013)</a:t>
            </a:r>
            <a:endParaRPr lang="en-US" i="1" spc="-100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271068" y="4323626"/>
            <a:ext cx="740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spc="-100" dirty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5 docs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212558" y="5251396"/>
            <a:ext cx="853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spc="-100" dirty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30 docs</a:t>
            </a:r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95400" y="5851740"/>
            <a:ext cx="1371600" cy="293914"/>
          </a:xfrm>
          <a:prstGeom prst="rect">
            <a:avLst/>
          </a:prstGeom>
        </p:spPr>
      </p:pic>
      <p:sp>
        <p:nvSpPr>
          <p:cNvPr id="56" name="TextBox 55"/>
          <p:cNvSpPr txBox="1"/>
          <p:nvPr/>
        </p:nvSpPr>
        <p:spPr>
          <a:xfrm>
            <a:off x="2527946" y="1422662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Latin Modern Roman 10" charset="0"/>
                <a:ea typeface="Latin Modern Roman 10" charset="0"/>
                <a:cs typeface="Latin Modern Roman 10" charset="0"/>
              </a:rPr>
              <a:t>0.2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2530888" y="1902458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Latin Modern Roman 10" charset="0"/>
                <a:ea typeface="Latin Modern Roman 10" charset="0"/>
                <a:cs typeface="Latin Modern Roman 10" charset="0"/>
              </a:rPr>
              <a:t>0.2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2527946" y="2378042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Latin Modern Roman 10" charset="0"/>
                <a:ea typeface="Latin Modern Roman 10" charset="0"/>
                <a:cs typeface="Latin Modern Roman 10" charset="0"/>
              </a:rPr>
              <a:t>0.2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4689156" y="2378042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0.4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4689155" y="1901673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smtClean="0">
                <a:latin typeface="Latin Modern Roman 10" charset="0"/>
                <a:ea typeface="Latin Modern Roman 10" charset="0"/>
                <a:cs typeface="Latin Modern Roman 10" charset="0"/>
              </a:rPr>
              <a:t>0.4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4689154" y="1427567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smtClean="0">
                <a:latin typeface="Latin Modern Roman 10" charset="0"/>
                <a:ea typeface="Latin Modern Roman 10" charset="0"/>
                <a:cs typeface="Latin Modern Roman 10" charset="0"/>
              </a:rPr>
              <a:t>0.6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9306411" y="1427577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0.1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10210800" y="1422662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smtClean="0">
                <a:latin typeface="Latin Modern Roman 10" charset="0"/>
                <a:ea typeface="Latin Modern Roman 10" charset="0"/>
                <a:cs typeface="Latin Modern Roman 10" charset="0"/>
              </a:rPr>
              <a:t>0.1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7467600" y="1899757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0.3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7467600" y="2372938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0.1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10204158" y="1897410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smtClean="0">
                <a:latin typeface="Latin Modern Roman 10" charset="0"/>
                <a:ea typeface="Latin Modern Roman 10" charset="0"/>
                <a:cs typeface="Latin Modern Roman 10" charset="0"/>
              </a:rPr>
              <a:t>0.1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9628158" y="2372938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0.3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7651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TPP: </a:t>
            </a:r>
            <a:r>
              <a:rPr lang="en-US" dirty="0" smtClean="0"/>
              <a:t>Domain Prediction and Efficiency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30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05000"/>
            <a:ext cx="4623653" cy="3657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4321" y="1981200"/>
            <a:ext cx="4672679" cy="3643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545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TPP: Malicious </a:t>
            </a:r>
            <a:r>
              <a:rPr lang="en-US" dirty="0"/>
              <a:t>Worker Detection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72028" y="1825625"/>
            <a:ext cx="5113943" cy="4351338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486400" cy="4351338"/>
          </a:xfrm>
        </p:spPr>
        <p:txBody>
          <a:bodyPr/>
          <a:lstStyle/>
          <a:p>
            <a:r>
              <a:rPr lang="en-US" dirty="0" smtClean="0">
                <a:solidFill>
                  <a:srgbClr val="C00000"/>
                </a:solidFill>
              </a:rPr>
              <a:t>100/200 annotators</a:t>
            </a:r>
          </a:p>
          <a:p>
            <a:pPr lvl="1"/>
            <a:r>
              <a:rPr lang="en-US" i="1" dirty="0">
                <a:latin typeface="Latin Modern Roman 10" charset="0"/>
                <a:ea typeface="Latin Modern Roman 10" charset="0"/>
                <a:cs typeface="Latin Modern Roman 10" charset="0"/>
              </a:rPr>
              <a:t>10 malicious workers </a:t>
            </a:r>
            <a:r>
              <a:rPr lang="en-US" dirty="0" smtClean="0"/>
              <a:t>in 100 group</a:t>
            </a:r>
          </a:p>
          <a:p>
            <a:pPr lvl="1"/>
            <a:r>
              <a:rPr lang="en-US" i="1" dirty="0">
                <a:latin typeface="Latin Modern Roman 10" charset="0"/>
                <a:ea typeface="Latin Modern Roman 10" charset="0"/>
                <a:cs typeface="Latin Modern Roman 10" charset="0"/>
              </a:rPr>
              <a:t>20 malicious workers </a:t>
            </a:r>
            <a:r>
              <a:rPr lang="en-US" dirty="0"/>
              <a:t>in 2</a:t>
            </a:r>
            <a:r>
              <a:rPr lang="en-US" dirty="0" smtClean="0"/>
              <a:t>00 </a:t>
            </a:r>
            <a:r>
              <a:rPr lang="en-US" dirty="0"/>
              <a:t>group</a:t>
            </a:r>
          </a:p>
          <a:p>
            <a:r>
              <a:rPr lang="en-US" dirty="0" smtClean="0">
                <a:solidFill>
                  <a:srgbClr val="C00000"/>
                </a:solidFill>
              </a:rPr>
              <a:t>Sparsity ratio</a:t>
            </a:r>
          </a:p>
          <a:p>
            <a:pPr lvl="1"/>
            <a:r>
              <a:rPr lang="en-US" dirty="0" smtClean="0"/>
              <a:t>0.01 </a:t>
            </a:r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(4.35 out of 435 pairs)</a:t>
            </a:r>
          </a:p>
          <a:p>
            <a:pPr lvl="1"/>
            <a:r>
              <a:rPr lang="en-US" dirty="0" smtClean="0"/>
              <a:t>0.02 </a:t>
            </a:r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(8.7 out of 435 pairs)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30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TPP: Rank Aggregation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32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2209800"/>
            <a:ext cx="7999280" cy="2924956"/>
          </a:xfrm>
          <a:prstGeom prst="rect">
            <a:avLst/>
          </a:prstGeom>
        </p:spPr>
      </p:pic>
      <p:sp>
        <p:nvSpPr>
          <p:cNvPr id="8" name="Content Placeholder 3"/>
          <p:cNvSpPr>
            <a:spLocks noGrp="1"/>
          </p:cNvSpPr>
          <p:nvPr>
            <p:ph sz="half" idx="2"/>
          </p:nvPr>
        </p:nvSpPr>
        <p:spPr>
          <a:xfrm>
            <a:off x="8075480" y="1690688"/>
            <a:ext cx="3352800" cy="4089400"/>
          </a:xfrm>
        </p:spPr>
        <p:txBody>
          <a:bodyPr/>
          <a:lstStyle/>
          <a:p>
            <a:r>
              <a:rPr lang="en-US" dirty="0" smtClean="0">
                <a:solidFill>
                  <a:srgbClr val="C00000"/>
                </a:solidFill>
              </a:rPr>
              <a:t>25 retrieval systems</a:t>
            </a:r>
          </a:p>
          <a:p>
            <a:pPr lvl="1"/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25 workers </a:t>
            </a:r>
            <a:r>
              <a:rPr lang="en-US" dirty="0" smtClean="0"/>
              <a:t>for TPP</a:t>
            </a:r>
          </a:p>
          <a:p>
            <a:r>
              <a:rPr lang="en-US" dirty="0" smtClean="0">
                <a:solidFill>
                  <a:srgbClr val="C00000"/>
                </a:solidFill>
              </a:rPr>
              <a:t>Rank Aggregation Baselines:</a:t>
            </a:r>
          </a:p>
          <a:p>
            <a:pPr lvl="1"/>
            <a:r>
              <a:rPr lang="en-US" dirty="0" smtClean="0"/>
              <a:t>TRM</a:t>
            </a:r>
          </a:p>
          <a:p>
            <a:pPr lvl="1"/>
            <a:r>
              <a:rPr lang="en-US" dirty="0" err="1" smtClean="0"/>
              <a:t>BordaCount</a:t>
            </a:r>
            <a:endParaRPr lang="en-US" dirty="0" smtClean="0"/>
          </a:p>
          <a:p>
            <a:pPr lvl="2"/>
            <a:r>
              <a:rPr lang="en-US" dirty="0" smtClean="0"/>
              <a:t>Majority Voting for Ranking</a:t>
            </a:r>
          </a:p>
        </p:txBody>
      </p:sp>
    </p:spTree>
    <p:extLst>
      <p:ext uri="{BB962C8B-B14F-4D97-AF65-F5344CB8AC3E}">
        <p14:creationId xmlns:p14="http://schemas.microsoft.com/office/powerpoint/2010/main" val="1924990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TPP: Summary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Modeling </a:t>
            </a:r>
            <a:r>
              <a:rPr lang="en-US" i="1" u="sng" dirty="0" smtClean="0">
                <a:solidFill>
                  <a:srgbClr val="C00000"/>
                </a:solidFill>
              </a:rPr>
              <a:t>Pairwise Preferences in Crowdsourcing</a:t>
            </a:r>
            <a:r>
              <a:rPr lang="en-US" dirty="0" smtClean="0"/>
              <a:t> by</a:t>
            </a:r>
          </a:p>
          <a:p>
            <a:pPr lvl="1"/>
            <a:r>
              <a:rPr lang="en-US" dirty="0" smtClean="0"/>
              <a:t>extending </a:t>
            </a:r>
            <a:r>
              <a:rPr lang="en-US" dirty="0" err="1" smtClean="0">
                <a:solidFill>
                  <a:srgbClr val="F82A71"/>
                </a:solidFill>
              </a:rPr>
              <a:t>Thurstonian</a:t>
            </a:r>
            <a:r>
              <a:rPr lang="en-US" dirty="0" smtClean="0">
                <a:solidFill>
                  <a:srgbClr val="F82A71"/>
                </a:solidFill>
              </a:rPr>
              <a:t> Ranking Model</a:t>
            </a:r>
          </a:p>
          <a:p>
            <a:pPr lvl="1"/>
            <a:r>
              <a:rPr lang="en-US" dirty="0" smtClean="0"/>
              <a:t>explaining </a:t>
            </a:r>
            <a:r>
              <a:rPr lang="en-US" dirty="0" smtClean="0">
                <a:solidFill>
                  <a:srgbClr val="F82A71"/>
                </a:solidFill>
              </a:rPr>
              <a:t>errors/uncertainty</a:t>
            </a:r>
            <a:r>
              <a:rPr lang="en-US" dirty="0" smtClean="0"/>
              <a:t> with </a:t>
            </a:r>
            <a:r>
              <a:rPr lang="en-US" dirty="0" smtClean="0">
                <a:solidFill>
                  <a:srgbClr val="F82A71"/>
                </a:solidFill>
              </a:rPr>
              <a:t>a multitude of sources</a:t>
            </a:r>
          </a:p>
          <a:p>
            <a:r>
              <a:rPr lang="en-US" dirty="0" smtClean="0"/>
              <a:t>Knowledge Discovering of</a:t>
            </a:r>
            <a:endParaRPr lang="en-US" dirty="0"/>
          </a:p>
          <a:p>
            <a:pPr lvl="1"/>
            <a:r>
              <a:rPr lang="en-US" dirty="0" smtClean="0">
                <a:solidFill>
                  <a:srgbClr val="F82A71"/>
                </a:solidFill>
              </a:rPr>
              <a:t>query difficulty, query domain</a:t>
            </a:r>
          </a:p>
          <a:p>
            <a:pPr lvl="1"/>
            <a:r>
              <a:rPr lang="en-US" dirty="0" smtClean="0">
                <a:solidFill>
                  <a:srgbClr val="F82A71"/>
                </a:solidFill>
              </a:rPr>
              <a:t>worker domain expertise, worker truthfulness</a:t>
            </a:r>
            <a:endParaRPr lang="en-US" dirty="0">
              <a:solidFill>
                <a:srgbClr val="F82A71"/>
              </a:solidFill>
            </a:endParaRPr>
          </a:p>
          <a:p>
            <a:r>
              <a:rPr lang="en-US" dirty="0" smtClean="0"/>
              <a:t>Efficient Optimization with</a:t>
            </a:r>
          </a:p>
          <a:p>
            <a:pPr lvl="1"/>
            <a:r>
              <a:rPr lang="en-US" dirty="0" smtClean="0"/>
              <a:t>EM algorithm: E-step by </a:t>
            </a:r>
            <a:r>
              <a:rPr lang="en-US" dirty="0" smtClean="0">
                <a:solidFill>
                  <a:srgbClr val="F82A71"/>
                </a:solidFill>
              </a:rPr>
              <a:t>sampling</a:t>
            </a:r>
            <a:endParaRPr lang="en-US" dirty="0">
              <a:solidFill>
                <a:srgbClr val="F82A71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33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3600" y="152401"/>
            <a:ext cx="2224178" cy="1624434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680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34</a:t>
            </a:fld>
            <a:endParaRPr lang="en-US"/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2045462108"/>
              </p:ext>
            </p:extLst>
          </p:nvPr>
        </p:nvGraphicFramePr>
        <p:xfrm>
          <a:off x="0" y="0"/>
          <a:ext cx="12015216" cy="67214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26971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ea typeface="Latin Modern Roman 10" charset="0"/>
                <a:cs typeface="Latin Modern Roman 10" charset="0"/>
              </a:rPr>
              <a:t>Maximum Entropy (ME) Framework:</a:t>
            </a:r>
          </a:p>
          <a:p>
            <a:endParaRPr lang="en-US" b="1" i="1" dirty="0">
              <a:latin typeface="Latin Modern Roman 10" charset="0"/>
              <a:ea typeface="Latin Modern Roman 10" charset="0"/>
              <a:cs typeface="Latin Modern Roman 10" charset="0"/>
            </a:endParaRPr>
          </a:p>
          <a:p>
            <a:pPr lvl="1"/>
            <a:endParaRPr lang="en-US" b="1" i="1" dirty="0" smtClean="0">
              <a:latin typeface="Latin Modern Roman 10" charset="0"/>
              <a:ea typeface="Latin Modern Roman 10" charset="0"/>
              <a:cs typeface="Latin Modern Roman 10" charset="0"/>
            </a:endParaRPr>
          </a:p>
          <a:p>
            <a:pPr lvl="1"/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Classification: with </a:t>
            </a:r>
            <a:r>
              <a:rPr lang="en-US" b="1" i="1" u="sng" dirty="0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known</a:t>
            </a:r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 feature vector</a:t>
            </a:r>
          </a:p>
          <a:p>
            <a:pPr lvl="1"/>
            <a:endParaRPr lang="en-US" b="1" i="1" dirty="0" smtClean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8112" y="2274157"/>
            <a:ext cx="4435772" cy="941415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Maximum Entropy: A Versatile Tool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40850" y="6356350"/>
            <a:ext cx="2743200" cy="365125"/>
          </a:xfrm>
        </p:spPr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35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6747" y="3576692"/>
            <a:ext cx="3238501" cy="422156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 flipH="1" flipV="1">
            <a:off x="5030029" y="4813742"/>
            <a:ext cx="762000" cy="1524000"/>
          </a:xfrm>
          <a:prstGeom prst="straightConnector1">
            <a:avLst/>
          </a:prstGeom>
          <a:ln w="34925">
            <a:solidFill>
              <a:srgbClr val="F82A7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5791200" y="5042342"/>
            <a:ext cx="1753429" cy="1295400"/>
          </a:xfrm>
          <a:prstGeom prst="straightConnector1">
            <a:avLst/>
          </a:prstGeom>
          <a:ln w="34925">
            <a:solidFill>
              <a:srgbClr val="66D9E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576059" y="4563397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1</a:t>
            </a:r>
            <a:endParaRPr lang="en-US" b="1" i="1" baseline="-250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528609" y="4793807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2</a:t>
            </a:r>
            <a:endParaRPr lang="en-US" b="1" i="1" baseline="-250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743053" y="4073095"/>
            <a:ext cx="14750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u="sng" spc="-1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hypothesis for </a:t>
            </a:r>
          </a:p>
          <a:p>
            <a:pPr algn="ctr"/>
            <a:r>
              <a:rPr lang="en-US" i="1" u="sng" spc="-100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positive</a:t>
            </a:r>
            <a:r>
              <a:rPr lang="en-US" i="1" u="sng" spc="-1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 class</a:t>
            </a:r>
            <a:endParaRPr lang="en-US" i="1" u="sng" spc="-1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697763" y="3957957"/>
            <a:ext cx="11689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u="sng" spc="-1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t-</a:t>
            </a:r>
            <a:r>
              <a:rPr lang="en-US" i="1" u="sng" spc="-100" dirty="0" err="1" smtClean="0">
                <a:latin typeface="Latin Modern Roman 10" charset="0"/>
                <a:ea typeface="Latin Modern Roman 10" charset="0"/>
                <a:cs typeface="Latin Modern Roman 10" charset="0"/>
              </a:rPr>
              <a:t>th</a:t>
            </a:r>
            <a:r>
              <a:rPr lang="en-US" i="1" u="sng" spc="-1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 feature</a:t>
            </a:r>
          </a:p>
          <a:p>
            <a:pPr algn="ctr"/>
            <a:r>
              <a:rPr lang="en-US" i="1" u="sng" spc="-1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vector</a:t>
            </a:r>
            <a:endParaRPr lang="en-US" i="1" u="sng" spc="-1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17" name="Straight Arrow Connector 16"/>
          <p:cNvCxnSpPr>
            <a:endCxn id="16" idx="3"/>
          </p:cNvCxnSpPr>
          <p:nvPr/>
        </p:nvCxnSpPr>
        <p:spPr>
          <a:xfrm flipV="1">
            <a:off x="5791200" y="4281123"/>
            <a:ext cx="1075473" cy="2030778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 flipH="1">
            <a:off x="6770164" y="3962334"/>
            <a:ext cx="465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err="1" smtClean="0">
                <a:latin typeface="Latin Modern Roman 10" charset="0"/>
                <a:ea typeface="Latin Modern Roman 10" charset="0"/>
                <a:cs typeface="Latin Modern Roman 10" charset="0"/>
              </a:rPr>
              <a:t>x</a:t>
            </a:r>
            <a:r>
              <a:rPr lang="en-US" b="1" i="1" baseline="-25000" dirty="0" err="1"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endParaRPr lang="en-US" b="1" i="1" baseline="-250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217098" y="4332142"/>
            <a:ext cx="14750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u="sng" spc="-1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hypothesis for </a:t>
            </a:r>
          </a:p>
          <a:p>
            <a:pPr algn="ctr"/>
            <a:r>
              <a:rPr lang="en-US" i="1" u="sng" spc="-100" dirty="0" smtClean="0">
                <a:solidFill>
                  <a:srgbClr val="0070C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negative</a:t>
            </a:r>
            <a:r>
              <a:rPr lang="en-US" i="1" u="sng" spc="-1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 class</a:t>
            </a:r>
            <a:endParaRPr lang="en-US" i="1" u="sng" spc="-1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25" name="Straight Connector 24"/>
          <p:cNvCxnSpPr/>
          <p:nvPr/>
        </p:nvCxnSpPr>
        <p:spPr>
          <a:xfrm>
            <a:off x="5127973" y="4873618"/>
            <a:ext cx="1118026" cy="561146"/>
          </a:xfrm>
          <a:prstGeom prst="line">
            <a:avLst/>
          </a:prstGeom>
          <a:ln w="12700">
            <a:solidFill>
              <a:srgbClr val="C0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H="1" flipV="1">
            <a:off x="6729407" y="4623500"/>
            <a:ext cx="753239" cy="418843"/>
          </a:xfrm>
          <a:prstGeom prst="line">
            <a:avLst/>
          </a:prstGeom>
          <a:ln w="12700">
            <a:solidFill>
              <a:srgbClr val="C0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5394600" y="5599342"/>
            <a:ext cx="7505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err="1" smtClean="0">
                <a:latin typeface="Latin Modern Roman 10" charset="0"/>
                <a:ea typeface="Latin Modern Roman 10" charset="0"/>
                <a:cs typeface="Latin Modern Roman 10" charset="0"/>
              </a:rPr>
              <a:t>f</a:t>
            </a:r>
            <a:r>
              <a:rPr lang="en-US" sz="1600" i="1" baseline="-25000" dirty="0" err="1" smtClean="0"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r>
              <a:rPr lang="en-US" sz="1600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(</a:t>
            </a:r>
            <a:r>
              <a:rPr lang="en-US" sz="1600" i="1" dirty="0" err="1" smtClean="0">
                <a:latin typeface="Latin Modern Roman 10" charset="0"/>
                <a:ea typeface="Latin Modern Roman 10" charset="0"/>
                <a:cs typeface="Latin Modern Roman 10" charset="0"/>
              </a:rPr>
              <a:t>pos</a:t>
            </a:r>
            <a:r>
              <a:rPr lang="en-US" sz="1600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)</a:t>
            </a:r>
            <a:endParaRPr lang="en-US" sz="1600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37" name="Straight Arrow Connector 36"/>
          <p:cNvCxnSpPr/>
          <p:nvPr/>
        </p:nvCxnSpPr>
        <p:spPr>
          <a:xfrm flipH="1">
            <a:off x="6069013" y="5422742"/>
            <a:ext cx="136124" cy="251561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6195290" y="5296845"/>
            <a:ext cx="7633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err="1" smtClean="0">
                <a:latin typeface="Latin Modern Roman 10" charset="0"/>
                <a:ea typeface="Latin Modern Roman 10" charset="0"/>
                <a:cs typeface="Latin Modern Roman 10" charset="0"/>
              </a:rPr>
              <a:t>f</a:t>
            </a:r>
            <a:r>
              <a:rPr lang="en-US" sz="1600" i="1" baseline="-25000" dirty="0" err="1" smtClean="0"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r>
              <a:rPr lang="en-US" sz="1600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(</a:t>
            </a:r>
            <a:r>
              <a:rPr lang="en-US" sz="1600" i="1" dirty="0" err="1" smtClean="0">
                <a:latin typeface="Latin Modern Roman 10" charset="0"/>
                <a:ea typeface="Latin Modern Roman 10" charset="0"/>
                <a:cs typeface="Latin Modern Roman 10" charset="0"/>
              </a:rPr>
              <a:t>neg</a:t>
            </a:r>
            <a:r>
              <a:rPr lang="en-US" sz="1600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)</a:t>
            </a:r>
            <a:endParaRPr lang="en-US" sz="1600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44" name="Straight Arrow Connector 43"/>
          <p:cNvCxnSpPr/>
          <p:nvPr/>
        </p:nvCxnSpPr>
        <p:spPr>
          <a:xfrm flipV="1">
            <a:off x="5752030" y="6025926"/>
            <a:ext cx="130305" cy="245976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 flipV="1">
            <a:off x="5853293" y="5635129"/>
            <a:ext cx="368020" cy="695185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/>
          <p:nvPr/>
        </p:nvCxnSpPr>
        <p:spPr>
          <a:xfrm flipH="1">
            <a:off x="6404192" y="4626374"/>
            <a:ext cx="345549" cy="671024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9038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6" grpId="0"/>
      <p:bldP spid="22" grpId="0"/>
      <p:bldP spid="23" grpId="0"/>
      <p:bldP spid="35" grpId="0"/>
      <p:bldP spid="4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icture 4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5363" y="5351488"/>
            <a:ext cx="354788" cy="348279"/>
          </a:xfrm>
          <a:prstGeom prst="rect">
            <a:avLst/>
          </a:prstGeom>
        </p:spPr>
      </p:pic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ea typeface="Latin Modern Roman 10" charset="0"/>
                <a:cs typeface="Latin Modern Roman 10" charset="0"/>
              </a:rPr>
              <a:t>Maximum Entropy (ME) Framework:</a:t>
            </a:r>
          </a:p>
          <a:p>
            <a:endParaRPr lang="en-US" b="1" i="1" dirty="0">
              <a:latin typeface="Latin Modern Roman 10" charset="0"/>
              <a:ea typeface="Latin Modern Roman 10" charset="0"/>
              <a:cs typeface="Latin Modern Roman 10" charset="0"/>
            </a:endParaRPr>
          </a:p>
          <a:p>
            <a:pPr lvl="1"/>
            <a:endParaRPr lang="en-US" b="1" i="1" dirty="0" smtClean="0">
              <a:latin typeface="Latin Modern Roman 10" charset="0"/>
              <a:ea typeface="Latin Modern Roman 10" charset="0"/>
              <a:cs typeface="Latin Modern Roman 10" charset="0"/>
            </a:endParaRPr>
          </a:p>
          <a:p>
            <a:pPr lvl="1"/>
            <a:r>
              <a:rPr lang="en-US" b="1" i="1" dirty="0">
                <a:latin typeface="Latin Modern Roman 10" charset="0"/>
                <a:ea typeface="Latin Modern Roman 10" charset="0"/>
                <a:cs typeface="Latin Modern Roman 10" charset="0"/>
              </a:rPr>
              <a:t>Embedding: with </a:t>
            </a:r>
            <a:r>
              <a:rPr lang="en-US" b="1" i="1" u="sng" dirty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unknown</a:t>
            </a:r>
            <a:r>
              <a:rPr lang="en-US" b="1" i="1" dirty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 </a:t>
            </a:r>
            <a:r>
              <a:rPr lang="en-US" b="1" i="1" dirty="0">
                <a:latin typeface="Latin Modern Roman 10" charset="0"/>
                <a:ea typeface="Latin Modern Roman 10" charset="0"/>
                <a:cs typeface="Latin Modern Roman 10" charset="0"/>
              </a:rPr>
              <a:t>feature vector (representation)</a:t>
            </a:r>
          </a:p>
          <a:p>
            <a:pPr lvl="1"/>
            <a:endParaRPr lang="en-US" b="1" i="1" dirty="0" smtClean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8112" y="2274157"/>
            <a:ext cx="4435772" cy="941415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Maximum Entropy: A Versatile Tool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40850" y="6356350"/>
            <a:ext cx="2743200" cy="365125"/>
          </a:xfrm>
        </p:spPr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36</a:t>
            </a:fld>
            <a:endParaRPr lang="en-US" dirty="0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8098" y="3615707"/>
            <a:ext cx="4495800" cy="108056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38196" y="4537100"/>
            <a:ext cx="3505199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u="sng" dirty="0" smtClean="0">
                <a:latin typeface="Latin Modern Roman 10" charset="0"/>
                <a:ea typeface="Latin Modern Roman 10" charset="0"/>
                <a:cs typeface="Latin Modern Roman 10" charset="0"/>
              </a:rPr>
              <a:t>recursive </a:t>
            </a:r>
            <a:r>
              <a:rPr lang="en-US" sz="2000" b="1" i="1" u="sng" dirty="0" smtClean="0">
                <a:latin typeface="Latin Modern Roman 10" charset="0"/>
                <a:ea typeface="Latin Modern Roman 10" charset="0"/>
                <a:cs typeface="Latin Modern Roman 10" charset="0"/>
              </a:rPr>
              <a:t>??</a:t>
            </a:r>
            <a:r>
              <a:rPr lang="en-US" sz="2000" i="1" u="sng" dirty="0" smtClean="0">
                <a:latin typeface="Latin Modern Roman 10" charset="0"/>
                <a:ea typeface="Latin Modern Roman 10" charset="0"/>
                <a:cs typeface="Latin Modern Roman 10" charset="0"/>
              </a:rPr>
              <a:t> network</a:t>
            </a:r>
            <a:endParaRPr lang="en-US" i="1" u="sng" dirty="0" smtClean="0">
              <a:latin typeface="Latin Modern Roman 10" charset="0"/>
              <a:ea typeface="Latin Modern Roman 10" charset="0"/>
              <a:cs typeface="Latin Modern Roman 10" charset="0"/>
            </a:endParaRPr>
          </a:p>
          <a:p>
            <a:pPr algn="ctr"/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?? = </a:t>
            </a:r>
            <a:r>
              <a:rPr lang="en-US" i="1" dirty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neural</a:t>
            </a:r>
            <a:r>
              <a:rPr lang="en-US" i="1" dirty="0">
                <a:latin typeface="Latin Modern Roman 10" charset="0"/>
                <a:ea typeface="Latin Modern Roman 10" charset="0"/>
                <a:cs typeface="Latin Modern Roman 10" charset="0"/>
              </a:rPr>
              <a:t>  </a:t>
            </a:r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vs </a:t>
            </a:r>
            <a:r>
              <a:rPr lang="en-US" i="1" dirty="0">
                <a:latin typeface="Latin Modern Roman 10" charset="0"/>
                <a:ea typeface="Latin Modern Roman 10" charset="0"/>
                <a:cs typeface="Latin Modern Roman 10" charset="0"/>
              </a:rPr>
              <a:t> </a:t>
            </a:r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?? = </a:t>
            </a:r>
            <a:r>
              <a:rPr lang="en-US" i="1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social</a:t>
            </a:r>
            <a:endParaRPr lang="en-US" i="1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27" name="Straight Arrow Connector 26"/>
          <p:cNvCxnSpPr/>
          <p:nvPr/>
        </p:nvCxnSpPr>
        <p:spPr>
          <a:xfrm flipH="1" flipV="1">
            <a:off x="4800600" y="6307666"/>
            <a:ext cx="1185769" cy="373584"/>
          </a:xfrm>
          <a:prstGeom prst="straightConnector1">
            <a:avLst/>
          </a:prstGeom>
          <a:ln w="34925">
            <a:solidFill>
              <a:srgbClr val="F09220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V="1">
            <a:off x="5985539" y="5288635"/>
            <a:ext cx="946570" cy="1392614"/>
          </a:xfrm>
          <a:prstGeom prst="straightConnector1">
            <a:avLst/>
          </a:prstGeom>
          <a:ln w="34925" cmpd="sng">
            <a:solidFill>
              <a:srgbClr val="92D050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3432918" y="5715298"/>
            <a:ext cx="13067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 err="1" smtClean="0">
                <a:latin typeface="Latin Modern Roman 10" charset="0"/>
                <a:ea typeface="Latin Modern Roman 10" charset="0"/>
                <a:cs typeface="Latin Modern Roman 10" charset="0"/>
              </a:rPr>
              <a:t>h</a:t>
            </a:r>
            <a:r>
              <a:rPr lang="en-US" sz="2400" b="1" i="1" baseline="-25000" dirty="0" err="1" smtClean="0">
                <a:latin typeface="Latin Modern Roman 10" charset="0"/>
                <a:ea typeface="Latin Modern Roman 10" charset="0"/>
                <a:cs typeface="Latin Modern Roman 10" charset="0"/>
              </a:rPr>
              <a:t>recursive</a:t>
            </a:r>
            <a:endParaRPr lang="en-US" sz="2400" b="1" i="1" baseline="-250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172200" y="4750775"/>
            <a:ext cx="11769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 err="1" smtClean="0">
                <a:latin typeface="Latin Modern Roman 10" charset="0"/>
                <a:ea typeface="Latin Modern Roman 10" charset="0"/>
                <a:cs typeface="Latin Modern Roman 10" charset="0"/>
              </a:rPr>
              <a:t>h</a:t>
            </a:r>
            <a:r>
              <a:rPr lang="en-US" sz="2400" b="1" i="1" baseline="-25000" dirty="0" err="1" smtClean="0">
                <a:latin typeface="Latin Modern Roman 10" charset="0"/>
                <a:ea typeface="Latin Modern Roman 10" charset="0"/>
                <a:cs typeface="Latin Modern Roman 10" charset="0"/>
              </a:rPr>
              <a:t>network</a:t>
            </a:r>
            <a:endParaRPr lang="en-US" sz="2400" b="1" i="1" baseline="-250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33" name="Straight Connector 32"/>
          <p:cNvCxnSpPr/>
          <p:nvPr/>
        </p:nvCxnSpPr>
        <p:spPr>
          <a:xfrm flipV="1">
            <a:off x="4876800" y="5314716"/>
            <a:ext cx="1981200" cy="973666"/>
          </a:xfrm>
          <a:prstGeom prst="line">
            <a:avLst/>
          </a:prstGeom>
          <a:ln w="6350" cap="rnd"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H="1" flipV="1">
            <a:off x="5867400" y="5792353"/>
            <a:ext cx="108202" cy="894127"/>
          </a:xfrm>
          <a:prstGeom prst="straightConnector1">
            <a:avLst/>
          </a:prstGeom>
          <a:ln w="34925" cap="rnd" cmpd="sng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H="1" flipV="1">
            <a:off x="5095193" y="5361789"/>
            <a:ext cx="850639" cy="1307872"/>
          </a:xfrm>
          <a:prstGeom prst="straightConnector1">
            <a:avLst/>
          </a:prstGeom>
          <a:ln w="34925" cap="rnd" cmpd="sng">
            <a:solidFill>
              <a:srgbClr val="F82A7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H="1" flipV="1">
            <a:off x="5732410" y="4660079"/>
            <a:ext cx="125907" cy="1104721"/>
          </a:xfrm>
          <a:prstGeom prst="straightConnector1">
            <a:avLst/>
          </a:prstGeom>
          <a:ln w="25400" cap="rnd" cmpd="sng">
            <a:solidFill>
              <a:schemeClr val="tx1">
                <a:lumMod val="65000"/>
                <a:lumOff val="35000"/>
              </a:schemeClr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4391287" y="4875654"/>
            <a:ext cx="10021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 err="1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v</a:t>
            </a:r>
            <a:r>
              <a:rPr lang="en-US" sz="2400" b="1" i="1" baseline="-25000" dirty="0" err="1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neural</a:t>
            </a:r>
            <a:endParaRPr lang="en-US" sz="2400" b="1" i="1" baseline="-25000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61" name="Straight Connector 60"/>
          <p:cNvCxnSpPr/>
          <p:nvPr/>
        </p:nvCxnSpPr>
        <p:spPr>
          <a:xfrm flipV="1">
            <a:off x="5148409" y="5288635"/>
            <a:ext cx="646954" cy="74766"/>
          </a:xfrm>
          <a:prstGeom prst="line">
            <a:avLst/>
          </a:prstGeom>
          <a:ln w="12700">
            <a:solidFill>
              <a:srgbClr val="C0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5758131" y="5313177"/>
            <a:ext cx="180732" cy="1363444"/>
          </a:xfrm>
          <a:prstGeom prst="line">
            <a:avLst/>
          </a:prstGeom>
          <a:ln w="38100" cap="rnd" cmpd="tri">
            <a:solidFill>
              <a:srgbClr val="F82A7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 flipV="1">
            <a:off x="6013420" y="6096577"/>
            <a:ext cx="1301780" cy="580044"/>
          </a:xfrm>
          <a:prstGeom prst="straightConnector1">
            <a:avLst/>
          </a:prstGeom>
          <a:ln w="34925" cap="rnd" cmpd="sng">
            <a:solidFill>
              <a:srgbClr val="66D9EF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7203752" y="5715298"/>
            <a:ext cx="9348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 err="1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v</a:t>
            </a:r>
            <a:r>
              <a:rPr lang="en-US" sz="2400" b="1" i="1" baseline="-25000" dirty="0" err="1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social</a:t>
            </a:r>
            <a:endParaRPr lang="en-US" sz="2400" b="1" i="1" baseline="-25000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71" name="Straight Connector 70"/>
          <p:cNvCxnSpPr/>
          <p:nvPr/>
        </p:nvCxnSpPr>
        <p:spPr>
          <a:xfrm flipV="1">
            <a:off x="5938863" y="6120523"/>
            <a:ext cx="1276472" cy="167859"/>
          </a:xfrm>
          <a:prstGeom prst="line">
            <a:avLst/>
          </a:prstGeom>
          <a:ln w="12700">
            <a:solidFill>
              <a:srgbClr val="C0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5978964" y="6302436"/>
            <a:ext cx="43466" cy="367225"/>
          </a:xfrm>
          <a:prstGeom prst="line">
            <a:avLst/>
          </a:prstGeom>
          <a:ln w="38100" cap="rnd" cmpd="tri">
            <a:solidFill>
              <a:srgbClr val="66D9EF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/>
          <p:cNvSpPr txBox="1"/>
          <p:nvPr/>
        </p:nvSpPr>
        <p:spPr>
          <a:xfrm>
            <a:off x="4657278" y="4647605"/>
            <a:ext cx="10230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err="1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f</a:t>
            </a:r>
            <a:r>
              <a:rPr lang="en-US" sz="1600" i="1" baseline="-25000" dirty="0" err="1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r>
              <a:rPr lang="en-US" sz="1600" i="1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(neural)</a:t>
            </a:r>
            <a:endParaRPr lang="en-US" sz="1600" i="1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85" name="Curved Connector 84"/>
          <p:cNvCxnSpPr/>
          <p:nvPr/>
        </p:nvCxnSpPr>
        <p:spPr>
          <a:xfrm rot="16200000" flipH="1">
            <a:off x="5204612" y="5018291"/>
            <a:ext cx="688659" cy="478905"/>
          </a:xfrm>
          <a:prstGeom prst="curvedConnector3">
            <a:avLst>
              <a:gd name="adj1" fmla="val 109368"/>
            </a:avLst>
          </a:prstGeom>
          <a:ln w="95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/>
          <p:cNvSpPr txBox="1"/>
          <p:nvPr/>
        </p:nvSpPr>
        <p:spPr>
          <a:xfrm>
            <a:off x="6541650" y="6438521"/>
            <a:ext cx="10230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err="1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f</a:t>
            </a:r>
            <a:r>
              <a:rPr lang="en-US" sz="1600" i="1" baseline="-25000" dirty="0" err="1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r>
              <a:rPr lang="en-US" sz="1600" i="1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(social)</a:t>
            </a:r>
            <a:endParaRPr lang="en-US" sz="1600" i="1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96" name="Curved Connector 95"/>
          <p:cNvCxnSpPr/>
          <p:nvPr/>
        </p:nvCxnSpPr>
        <p:spPr>
          <a:xfrm rot="10800000">
            <a:off x="6029006" y="6471156"/>
            <a:ext cx="579764" cy="158248"/>
          </a:xfrm>
          <a:prstGeom prst="curvedConnector3">
            <a:avLst>
              <a:gd name="adj1" fmla="val 50000"/>
            </a:avLst>
          </a:prstGeom>
          <a:ln w="95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7913715" y="4552488"/>
            <a:ext cx="34435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spc="-1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Continuous Bag-of-Words (CBOW)</a:t>
            </a:r>
          </a:p>
          <a:p>
            <a:pPr algn="ctr"/>
            <a:r>
              <a:rPr lang="en-US" i="1" spc="-1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(</a:t>
            </a:r>
            <a:r>
              <a:rPr lang="en-US" i="1" spc="-100" dirty="0" err="1" smtClean="0">
                <a:latin typeface="Latin Modern Roman 10" charset="0"/>
                <a:ea typeface="Latin Modern Roman 10" charset="0"/>
                <a:cs typeface="Latin Modern Roman 10" charset="0"/>
              </a:rPr>
              <a:t>Milokov</a:t>
            </a:r>
            <a:r>
              <a:rPr lang="en-US" i="1" spc="-1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  et al. 2013)</a:t>
            </a:r>
            <a:endParaRPr lang="en-US" i="1" spc="-1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549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7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8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4" grpId="0"/>
      <p:bldP spid="36" grpId="0"/>
      <p:bldP spid="59" grpId="0"/>
      <p:bldP spid="70" grpId="0"/>
      <p:bldP spid="83" grpId="1"/>
      <p:bldP spid="95" grpId="0"/>
      <p:bldP spid="101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Maximum Entropy: </a:t>
            </a:r>
            <a:r>
              <a:rPr lang="en-US" dirty="0" smtClean="0"/>
              <a:t>Difficulty in Scaling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Classes:  </a:t>
            </a:r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&gt;10☓E4</a:t>
            </a:r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 </a:t>
            </a:r>
            <a:r>
              <a:rPr lang="en-US" dirty="0" err="1" smtClean="0"/>
              <a:t>MeSH</a:t>
            </a:r>
            <a:r>
              <a:rPr lang="en-US" dirty="0" smtClean="0"/>
              <a:t> (</a:t>
            </a:r>
            <a:r>
              <a:rPr lang="en-US" i="1" dirty="0" smtClean="0">
                <a:solidFill>
                  <a:srgbClr val="C00000"/>
                </a:solidFill>
              </a:rPr>
              <a:t>Me</a:t>
            </a:r>
            <a:r>
              <a:rPr lang="en-US" i="1" dirty="0" smtClean="0"/>
              <a:t>dical </a:t>
            </a:r>
            <a:r>
              <a:rPr lang="en-US" i="1" dirty="0" smtClean="0">
                <a:solidFill>
                  <a:srgbClr val="C00000"/>
                </a:solidFill>
              </a:rPr>
              <a:t>S</a:t>
            </a:r>
            <a:r>
              <a:rPr lang="en-US" i="1" dirty="0" smtClean="0"/>
              <a:t>ubject </a:t>
            </a:r>
            <a:r>
              <a:rPr lang="en-US" i="1" dirty="0" smtClean="0">
                <a:solidFill>
                  <a:srgbClr val="C00000"/>
                </a:solidFill>
              </a:rPr>
              <a:t>H</a:t>
            </a:r>
            <a:r>
              <a:rPr lang="en-US" i="1" dirty="0" smtClean="0"/>
              <a:t>eading</a:t>
            </a:r>
            <a:r>
              <a:rPr lang="en-US" dirty="0" smtClean="0"/>
              <a:t>) tags</a:t>
            </a:r>
          </a:p>
          <a:p>
            <a:r>
              <a:rPr lang="en-US" dirty="0" smtClean="0"/>
              <a:t>Vocabulary: </a:t>
            </a:r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&gt;1M</a:t>
            </a:r>
            <a:r>
              <a:rPr lang="en-US" dirty="0" smtClean="0"/>
              <a:t> words</a:t>
            </a:r>
          </a:p>
          <a:p>
            <a:pPr marL="0" indent="0">
              <a:buNone/>
            </a:pPr>
            <a:r>
              <a:rPr lang="en-US" b="1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How Does Gradient Descent (GD) of ME works?</a:t>
            </a:r>
            <a:endParaRPr lang="en-US" b="1" i="1" u="sng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10/17/16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37</a:t>
            </a:fld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 flipH="1" flipV="1">
            <a:off x="5891410" y="4582464"/>
            <a:ext cx="762000" cy="1524000"/>
          </a:xfrm>
          <a:prstGeom prst="straightConnector1">
            <a:avLst/>
          </a:prstGeom>
          <a:ln w="34925">
            <a:solidFill>
              <a:srgbClr val="F82A7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6652581" y="4811064"/>
            <a:ext cx="1753429" cy="1295400"/>
          </a:xfrm>
          <a:prstGeom prst="straightConnector1">
            <a:avLst/>
          </a:prstGeom>
          <a:ln w="34925">
            <a:solidFill>
              <a:srgbClr val="66D9E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437440" y="4332119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1</a:t>
            </a:r>
            <a:endParaRPr lang="en-US" b="1" i="1" baseline="-250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389990" y="4562529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2</a:t>
            </a:r>
            <a:endParaRPr lang="en-US" b="1" i="1" baseline="-250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6652581" y="4887264"/>
            <a:ext cx="839029" cy="1193358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220810" y="4475242"/>
            <a:ext cx="373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err="1" smtClean="0">
                <a:latin typeface="Latin Modern Roman 10" charset="0"/>
                <a:ea typeface="Latin Modern Roman 10" charset="0"/>
                <a:cs typeface="Latin Modern Roman 10" charset="0"/>
              </a:rPr>
              <a:t>x</a:t>
            </a:r>
            <a:r>
              <a:rPr lang="en-US" b="1" i="1" baseline="-25000" dirty="0" err="1"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endParaRPr lang="en-US" b="1" i="1" baseline="-250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5904874" y="4590220"/>
            <a:ext cx="1187601" cy="818751"/>
          </a:xfrm>
          <a:prstGeom prst="line">
            <a:avLst/>
          </a:prstGeom>
          <a:ln w="12700">
            <a:solidFill>
              <a:srgbClr val="C0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6416285" y="5302961"/>
            <a:ext cx="5629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err="1" smtClean="0">
                <a:latin typeface="Latin Modern Roman 10" charset="0"/>
                <a:ea typeface="Latin Modern Roman 10" charset="0"/>
                <a:cs typeface="Latin Modern Roman 10" charset="0"/>
              </a:rPr>
              <a:t>f</a:t>
            </a:r>
            <a:r>
              <a:rPr lang="en-US" sz="1600" i="1" baseline="-25000" dirty="0" err="1" smtClean="0"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r>
              <a:rPr lang="en-US" sz="1600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(1)</a:t>
            </a:r>
            <a:endParaRPr lang="en-US" sz="1600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26" name="Straight Arrow Connector 25"/>
          <p:cNvCxnSpPr/>
          <p:nvPr/>
        </p:nvCxnSpPr>
        <p:spPr>
          <a:xfrm flipV="1">
            <a:off x="6652581" y="5859525"/>
            <a:ext cx="2405131" cy="234207"/>
          </a:xfrm>
          <a:prstGeom prst="straightConnector1">
            <a:avLst/>
          </a:prstGeom>
          <a:ln w="34925">
            <a:solidFill>
              <a:srgbClr val="F0922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622" y="3307941"/>
            <a:ext cx="2584450" cy="1274523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8924155" y="5478202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3</a:t>
            </a:r>
            <a:endParaRPr lang="en-US" b="1" i="1" baseline="-250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38" name="Straight Connector 37"/>
          <p:cNvCxnSpPr/>
          <p:nvPr/>
        </p:nvCxnSpPr>
        <p:spPr>
          <a:xfrm flipH="1">
            <a:off x="6628067" y="5408971"/>
            <a:ext cx="444028" cy="620297"/>
          </a:xfrm>
          <a:prstGeom prst="line">
            <a:avLst/>
          </a:prstGeom>
          <a:ln w="25400" cmpd="tri">
            <a:solidFill>
              <a:srgbClr val="F82A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5948229" y="6352143"/>
            <a:ext cx="2247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3-class classification</a:t>
            </a:r>
            <a:endParaRPr lang="en-US" i="1" u="sng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2555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7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Maximum Entropy: </a:t>
            </a:r>
            <a:r>
              <a:rPr lang="en-US" dirty="0" smtClean="0"/>
              <a:t>Difficulty in Scaling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Classes:  </a:t>
            </a:r>
            <a:r>
              <a:rPr lang="en-US" i="1" dirty="0">
                <a:latin typeface="Latin Modern Roman 10" charset="0"/>
                <a:ea typeface="Latin Modern Roman 10" charset="0"/>
                <a:cs typeface="Latin Modern Roman 10" charset="0"/>
              </a:rPr>
              <a:t>&gt;10☓E4</a:t>
            </a:r>
            <a:r>
              <a:rPr lang="en-US" b="1" i="1" dirty="0">
                <a:latin typeface="Latin Modern Roman 10" charset="0"/>
                <a:ea typeface="Latin Modern Roman 10" charset="0"/>
                <a:cs typeface="Latin Modern Roman 10" charset="0"/>
              </a:rPr>
              <a:t> </a:t>
            </a:r>
            <a:r>
              <a:rPr lang="en-US" dirty="0" err="1"/>
              <a:t>MeSH</a:t>
            </a:r>
            <a:r>
              <a:rPr lang="en-US" dirty="0"/>
              <a:t> (</a:t>
            </a:r>
            <a:r>
              <a:rPr lang="en-US" i="1" dirty="0">
                <a:solidFill>
                  <a:srgbClr val="C00000"/>
                </a:solidFill>
              </a:rPr>
              <a:t>Me</a:t>
            </a:r>
            <a:r>
              <a:rPr lang="en-US" i="1" dirty="0"/>
              <a:t>dical </a:t>
            </a:r>
            <a:r>
              <a:rPr lang="en-US" i="1" dirty="0">
                <a:solidFill>
                  <a:srgbClr val="C00000"/>
                </a:solidFill>
              </a:rPr>
              <a:t>S</a:t>
            </a:r>
            <a:r>
              <a:rPr lang="en-US" i="1" dirty="0"/>
              <a:t>ubject </a:t>
            </a:r>
            <a:r>
              <a:rPr lang="en-US" i="1" dirty="0">
                <a:solidFill>
                  <a:srgbClr val="C00000"/>
                </a:solidFill>
              </a:rPr>
              <a:t>H</a:t>
            </a:r>
            <a:r>
              <a:rPr lang="en-US" i="1" dirty="0"/>
              <a:t>eading</a:t>
            </a:r>
            <a:r>
              <a:rPr lang="en-US" dirty="0"/>
              <a:t>) tags</a:t>
            </a:r>
          </a:p>
          <a:p>
            <a:r>
              <a:rPr lang="en-US" dirty="0"/>
              <a:t>Vocabulary: </a:t>
            </a:r>
            <a:r>
              <a:rPr lang="en-US" i="1" dirty="0">
                <a:latin typeface="Latin Modern Roman 10" charset="0"/>
                <a:ea typeface="Latin Modern Roman 10" charset="0"/>
                <a:cs typeface="Latin Modern Roman 10" charset="0"/>
              </a:rPr>
              <a:t>&gt;1M</a:t>
            </a:r>
            <a:r>
              <a:rPr lang="en-US" dirty="0"/>
              <a:t> words</a:t>
            </a:r>
          </a:p>
          <a:p>
            <a:pPr marL="0" indent="0">
              <a:buNone/>
            </a:pPr>
            <a:r>
              <a:rPr lang="en-US" b="1" i="1" u="sng" dirty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How Does Gradient Descent (GD) of ME works?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10/17/16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38</a:t>
            </a:fld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 flipH="1" flipV="1">
            <a:off x="5891410" y="4582464"/>
            <a:ext cx="762000" cy="1524000"/>
          </a:xfrm>
          <a:prstGeom prst="straightConnector1">
            <a:avLst/>
          </a:prstGeom>
          <a:ln w="34925">
            <a:solidFill>
              <a:srgbClr val="F82A7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6652581" y="4811064"/>
            <a:ext cx="1753429" cy="1295400"/>
          </a:xfrm>
          <a:prstGeom prst="straightConnector1">
            <a:avLst/>
          </a:prstGeom>
          <a:ln w="34925">
            <a:solidFill>
              <a:srgbClr val="66D9E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437440" y="4332119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1</a:t>
            </a:r>
            <a:endParaRPr lang="en-US" b="1" i="1" baseline="-250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389990" y="4562529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2</a:t>
            </a:r>
            <a:endParaRPr lang="en-US" b="1" i="1" baseline="-250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6652581" y="4887264"/>
            <a:ext cx="839029" cy="1193358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220810" y="4475242"/>
            <a:ext cx="373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err="1" smtClean="0">
                <a:latin typeface="Latin Modern Roman 10" charset="0"/>
                <a:ea typeface="Latin Modern Roman 10" charset="0"/>
                <a:cs typeface="Latin Modern Roman 10" charset="0"/>
              </a:rPr>
              <a:t>x</a:t>
            </a:r>
            <a:r>
              <a:rPr lang="en-US" b="1" i="1" baseline="-25000" dirty="0" err="1"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endParaRPr lang="en-US" b="1" i="1" baseline="-250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7855146" y="4427592"/>
            <a:ext cx="532900" cy="382917"/>
          </a:xfrm>
          <a:prstGeom prst="line">
            <a:avLst/>
          </a:prstGeom>
          <a:ln w="12700">
            <a:solidFill>
              <a:srgbClr val="C0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7599055" y="4789662"/>
            <a:ext cx="5629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err="1" smtClean="0">
                <a:latin typeface="Latin Modern Roman 10" charset="0"/>
                <a:ea typeface="Latin Modern Roman 10" charset="0"/>
                <a:cs typeface="Latin Modern Roman 10" charset="0"/>
              </a:rPr>
              <a:t>f</a:t>
            </a:r>
            <a:r>
              <a:rPr lang="en-US" sz="1600" i="1" baseline="-25000" dirty="0" err="1" smtClean="0"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r>
              <a:rPr lang="en-US" sz="1600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(2)</a:t>
            </a:r>
            <a:endParaRPr lang="en-US" sz="1600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26" name="Straight Arrow Connector 25"/>
          <p:cNvCxnSpPr/>
          <p:nvPr/>
        </p:nvCxnSpPr>
        <p:spPr>
          <a:xfrm flipV="1">
            <a:off x="6652581" y="5859525"/>
            <a:ext cx="2405131" cy="234207"/>
          </a:xfrm>
          <a:prstGeom prst="straightConnector1">
            <a:avLst/>
          </a:prstGeom>
          <a:ln w="34925">
            <a:solidFill>
              <a:srgbClr val="F0922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622" y="3307941"/>
            <a:ext cx="2584450" cy="1274523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8924155" y="5478202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3</a:t>
            </a:r>
            <a:endParaRPr lang="en-US" b="1" i="1" baseline="-250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38" name="Straight Connector 37"/>
          <p:cNvCxnSpPr/>
          <p:nvPr/>
        </p:nvCxnSpPr>
        <p:spPr>
          <a:xfrm flipH="1">
            <a:off x="6719137" y="4475242"/>
            <a:ext cx="1136009" cy="1603819"/>
          </a:xfrm>
          <a:prstGeom prst="line">
            <a:avLst/>
          </a:prstGeom>
          <a:ln w="25400" cmpd="tri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7491610" y="4089366"/>
            <a:ext cx="552243" cy="797898"/>
          </a:xfrm>
          <a:prstGeom prst="straightConnector1">
            <a:avLst/>
          </a:prstGeom>
          <a:ln w="34925" cap="rnd">
            <a:solidFill>
              <a:schemeClr val="tx1">
                <a:lumMod val="65000"/>
                <a:lumOff val="35000"/>
              </a:schemeClr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5948229" y="6352143"/>
            <a:ext cx="2247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3-class classification</a:t>
            </a:r>
            <a:endParaRPr lang="en-US" i="1" u="sng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8331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7528" y="1170432"/>
            <a:ext cx="5209618" cy="347307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999" y="1646238"/>
            <a:ext cx="1705957" cy="22022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PLVM </a:t>
            </a:r>
            <a:r>
              <a:rPr lang="mr-IN" dirty="0"/>
              <a:t>–</a:t>
            </a:r>
            <a:r>
              <a:rPr lang="en-US" dirty="0"/>
              <a:t> An Historical </a:t>
            </a:r>
            <a:r>
              <a:rPr lang="en-US" dirty="0" smtClean="0"/>
              <a:t>Account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22186" y="6470526"/>
            <a:ext cx="2743200" cy="365125"/>
          </a:xfrm>
        </p:spPr>
        <p:txBody>
          <a:bodyPr/>
          <a:lstStyle/>
          <a:p>
            <a:fld id="{3AEA2EC2-5615-DB43-9C31-AAE39F87398B}" type="slidenum">
              <a:rPr lang="en-US" smtClean="0"/>
              <a:t>3</a:t>
            </a:fld>
            <a:endParaRPr lang="en-US"/>
          </a:p>
        </p:txBody>
      </p:sp>
      <p:grpSp>
        <p:nvGrpSpPr>
          <p:cNvPr id="33" name="Group 32"/>
          <p:cNvGrpSpPr/>
          <p:nvPr/>
        </p:nvGrpSpPr>
        <p:grpSpPr>
          <a:xfrm>
            <a:off x="3581400" y="1514810"/>
            <a:ext cx="2010848" cy="1806637"/>
            <a:chOff x="2850432" y="1923741"/>
            <a:chExt cx="1902318" cy="167814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89983" y="1923741"/>
              <a:ext cx="1862767" cy="1311088"/>
            </a:xfrm>
            <a:prstGeom prst="rect">
              <a:avLst/>
            </a:prstGeom>
          </p:spPr>
        </p:pic>
        <p:cxnSp>
          <p:nvCxnSpPr>
            <p:cNvPr id="11" name="Straight Arrow Connector 10"/>
            <p:cNvCxnSpPr/>
            <p:nvPr/>
          </p:nvCxnSpPr>
          <p:spPr>
            <a:xfrm>
              <a:off x="3429000" y="2879211"/>
              <a:ext cx="618565" cy="0"/>
            </a:xfrm>
            <a:prstGeom prst="straightConnector1">
              <a:avLst/>
            </a:prstGeom>
            <a:ln w="4127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 flipH="1">
              <a:off x="3169445" y="2164743"/>
              <a:ext cx="6724" cy="690703"/>
            </a:xfrm>
            <a:prstGeom prst="straightConnector1">
              <a:avLst/>
            </a:prstGeom>
            <a:ln w="4127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3538990" y="2875311"/>
              <a:ext cx="3898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W</a:t>
              </a:r>
              <a:endPara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850432" y="2486114"/>
              <a:ext cx="2824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L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3372982" y="3232549"/>
              <a:ext cx="10294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 = W / L</a:t>
              </a:r>
              <a:endParaRPr lang="en-US" dirty="0"/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373462" y="3848472"/>
            <a:ext cx="12330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Apple Chancery" charset="0"/>
                <a:ea typeface="Apple Chancery" charset="0"/>
                <a:cs typeface="Apple Chancery" charset="0"/>
              </a:rPr>
              <a:t>Raphael </a:t>
            </a:r>
            <a:r>
              <a:rPr lang="en-US" sz="1200" dirty="0" smtClean="0">
                <a:latin typeface="Apple Chancery" charset="0"/>
                <a:ea typeface="Apple Chancery" charset="0"/>
                <a:cs typeface="Apple Chancery" charset="0"/>
              </a:rPr>
              <a:t>Weldon</a:t>
            </a:r>
          </a:p>
          <a:p>
            <a:pPr algn="ctr"/>
            <a:r>
              <a:rPr lang="en-US" sz="1200" dirty="0" smtClean="0">
                <a:latin typeface="Apple Chancery" charset="0"/>
                <a:ea typeface="Apple Chancery" charset="0"/>
                <a:cs typeface="Apple Chancery" charset="0"/>
              </a:rPr>
              <a:t>1860 - 1906</a:t>
            </a:r>
            <a:endParaRPr lang="en-US" sz="1200" dirty="0">
              <a:latin typeface="Apple Chancery" charset="0"/>
              <a:ea typeface="Apple Chancery" charset="0"/>
              <a:cs typeface="Apple Chancery" charset="0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2056905" y="3192650"/>
            <a:ext cx="334755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Ratio </a:t>
            </a:r>
            <a:r>
              <a:rPr lang="en-US" dirty="0">
                <a:latin typeface="+mj-lt"/>
              </a:rPr>
              <a:t>of </a:t>
            </a:r>
            <a:r>
              <a:rPr lang="en-US" i="1" dirty="0">
                <a:latin typeface="+mj-lt"/>
              </a:rPr>
              <a:t>forehead width </a:t>
            </a:r>
            <a:r>
              <a:rPr lang="en-US" dirty="0">
                <a:latin typeface="+mj-lt"/>
              </a:rPr>
              <a:t>to the </a:t>
            </a:r>
            <a:r>
              <a:rPr lang="en-US" i="1" dirty="0">
                <a:latin typeface="+mj-lt"/>
              </a:rPr>
              <a:t>body length </a:t>
            </a:r>
            <a:r>
              <a:rPr lang="en-US" dirty="0">
                <a:latin typeface="+mj-lt"/>
              </a:rPr>
              <a:t>of 1000 crabs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00722" y="1516565"/>
            <a:ext cx="1605029" cy="1383439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3023640" y="2669559"/>
            <a:ext cx="7935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pple Chancery" charset="0"/>
                <a:ea typeface="Apple Chancery" charset="0"/>
                <a:cs typeface="Apple Chancery" charset="0"/>
              </a:rPr>
              <a:t>1893</a:t>
            </a:r>
            <a:endParaRPr lang="en-US" sz="1600" dirty="0">
              <a:latin typeface="Apple Chancery" charset="0"/>
              <a:ea typeface="Apple Chancery" charset="0"/>
              <a:cs typeface="Apple Chancery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963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18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Maximum Entropy: </a:t>
            </a:r>
            <a:r>
              <a:rPr lang="en-US" dirty="0" smtClean="0"/>
              <a:t>Difficulty in Scaling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Classes:  </a:t>
            </a:r>
            <a:r>
              <a:rPr lang="en-US" i="1" dirty="0">
                <a:latin typeface="Latin Modern Roman 10" charset="0"/>
                <a:ea typeface="Latin Modern Roman 10" charset="0"/>
                <a:cs typeface="Latin Modern Roman 10" charset="0"/>
              </a:rPr>
              <a:t>&gt;10☓E4</a:t>
            </a:r>
            <a:r>
              <a:rPr lang="en-US" b="1" i="1" dirty="0">
                <a:latin typeface="Latin Modern Roman 10" charset="0"/>
                <a:ea typeface="Latin Modern Roman 10" charset="0"/>
                <a:cs typeface="Latin Modern Roman 10" charset="0"/>
              </a:rPr>
              <a:t> </a:t>
            </a:r>
            <a:r>
              <a:rPr lang="en-US" dirty="0" err="1"/>
              <a:t>MeSH</a:t>
            </a:r>
            <a:r>
              <a:rPr lang="en-US" dirty="0"/>
              <a:t> (</a:t>
            </a:r>
            <a:r>
              <a:rPr lang="en-US" i="1" dirty="0">
                <a:solidFill>
                  <a:srgbClr val="C00000"/>
                </a:solidFill>
              </a:rPr>
              <a:t>Me</a:t>
            </a:r>
            <a:r>
              <a:rPr lang="en-US" i="1" dirty="0"/>
              <a:t>dical </a:t>
            </a:r>
            <a:r>
              <a:rPr lang="en-US" i="1" dirty="0">
                <a:solidFill>
                  <a:srgbClr val="C00000"/>
                </a:solidFill>
              </a:rPr>
              <a:t>S</a:t>
            </a:r>
            <a:r>
              <a:rPr lang="en-US" i="1" dirty="0"/>
              <a:t>ubject </a:t>
            </a:r>
            <a:r>
              <a:rPr lang="en-US" i="1" dirty="0">
                <a:solidFill>
                  <a:srgbClr val="C00000"/>
                </a:solidFill>
              </a:rPr>
              <a:t>H</a:t>
            </a:r>
            <a:r>
              <a:rPr lang="en-US" i="1" dirty="0"/>
              <a:t>eading</a:t>
            </a:r>
            <a:r>
              <a:rPr lang="en-US" dirty="0"/>
              <a:t>) tags</a:t>
            </a:r>
          </a:p>
          <a:p>
            <a:r>
              <a:rPr lang="en-US" dirty="0"/>
              <a:t>Vocabulary: </a:t>
            </a:r>
            <a:r>
              <a:rPr lang="en-US" i="1" dirty="0">
                <a:latin typeface="Latin Modern Roman 10" charset="0"/>
                <a:ea typeface="Latin Modern Roman 10" charset="0"/>
                <a:cs typeface="Latin Modern Roman 10" charset="0"/>
              </a:rPr>
              <a:t>&gt;1M</a:t>
            </a:r>
            <a:r>
              <a:rPr lang="en-US" dirty="0"/>
              <a:t> words</a:t>
            </a:r>
          </a:p>
          <a:p>
            <a:pPr marL="0" indent="0">
              <a:buNone/>
            </a:pPr>
            <a:r>
              <a:rPr lang="en-US" b="1" i="1" u="sng" dirty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How Does Gradient Descent (GD) of ME works?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10/17/16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39</a:t>
            </a:fld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 flipH="1" flipV="1">
            <a:off x="5891410" y="4582464"/>
            <a:ext cx="762000" cy="1524000"/>
          </a:xfrm>
          <a:prstGeom prst="straightConnector1">
            <a:avLst/>
          </a:prstGeom>
          <a:ln w="34925">
            <a:solidFill>
              <a:srgbClr val="F82A7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6652581" y="4811064"/>
            <a:ext cx="1753429" cy="1295400"/>
          </a:xfrm>
          <a:prstGeom prst="straightConnector1">
            <a:avLst/>
          </a:prstGeom>
          <a:ln w="34925">
            <a:solidFill>
              <a:srgbClr val="66D9E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437440" y="4332119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1</a:t>
            </a:r>
            <a:endParaRPr lang="en-US" b="1" i="1" baseline="-250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389990" y="4562529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2</a:t>
            </a:r>
            <a:endParaRPr lang="en-US" b="1" i="1" baseline="-250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6652581" y="4887264"/>
            <a:ext cx="839029" cy="1193358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220810" y="4475242"/>
            <a:ext cx="373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err="1" smtClean="0">
                <a:latin typeface="Latin Modern Roman 10" charset="0"/>
                <a:ea typeface="Latin Modern Roman 10" charset="0"/>
                <a:cs typeface="Latin Modern Roman 10" charset="0"/>
              </a:rPr>
              <a:t>x</a:t>
            </a:r>
            <a:r>
              <a:rPr lang="en-US" b="1" i="1" baseline="-25000" dirty="0" err="1"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endParaRPr lang="en-US" b="1" i="1" baseline="-250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7594630" y="4865809"/>
            <a:ext cx="1345750" cy="960297"/>
          </a:xfrm>
          <a:prstGeom prst="line">
            <a:avLst/>
          </a:prstGeom>
          <a:ln w="12700">
            <a:solidFill>
              <a:srgbClr val="C0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7225508" y="5120210"/>
            <a:ext cx="5629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err="1" smtClean="0">
                <a:latin typeface="Latin Modern Roman 10" charset="0"/>
                <a:ea typeface="Latin Modern Roman 10" charset="0"/>
                <a:cs typeface="Latin Modern Roman 10" charset="0"/>
              </a:rPr>
              <a:t>f</a:t>
            </a:r>
            <a:r>
              <a:rPr lang="en-US" sz="1600" i="1" baseline="-25000" dirty="0" err="1" smtClean="0"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r>
              <a:rPr lang="en-US" sz="1600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(3)</a:t>
            </a:r>
            <a:endParaRPr lang="en-US" sz="1600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26" name="Straight Arrow Connector 25"/>
          <p:cNvCxnSpPr/>
          <p:nvPr/>
        </p:nvCxnSpPr>
        <p:spPr>
          <a:xfrm flipV="1">
            <a:off x="6652581" y="5859525"/>
            <a:ext cx="2405131" cy="234207"/>
          </a:xfrm>
          <a:prstGeom prst="straightConnector1">
            <a:avLst/>
          </a:prstGeom>
          <a:ln w="34925">
            <a:solidFill>
              <a:srgbClr val="F0922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622" y="3307941"/>
            <a:ext cx="2584450" cy="1274523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8924155" y="5478202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3</a:t>
            </a:r>
            <a:endParaRPr lang="en-US" b="1" i="1" baseline="-250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38" name="Straight Connector 37"/>
          <p:cNvCxnSpPr/>
          <p:nvPr/>
        </p:nvCxnSpPr>
        <p:spPr>
          <a:xfrm flipH="1">
            <a:off x="6719140" y="4874154"/>
            <a:ext cx="852519" cy="1204907"/>
          </a:xfrm>
          <a:prstGeom prst="line">
            <a:avLst/>
          </a:prstGeom>
          <a:ln w="25400" cmpd="tri">
            <a:solidFill>
              <a:srgbClr val="F092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7491610" y="4089366"/>
            <a:ext cx="552243" cy="797898"/>
          </a:xfrm>
          <a:prstGeom prst="straightConnector1">
            <a:avLst/>
          </a:prstGeom>
          <a:ln w="34925" cap="rnd">
            <a:solidFill>
              <a:schemeClr val="tx1">
                <a:lumMod val="65000"/>
                <a:lumOff val="35000"/>
              </a:schemeClr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5948229" y="6352143"/>
            <a:ext cx="2247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3-class classification</a:t>
            </a:r>
            <a:endParaRPr lang="en-US" i="1" u="sng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666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Maximum Entropy: </a:t>
            </a:r>
            <a:r>
              <a:rPr lang="en-US" dirty="0" smtClean="0"/>
              <a:t>Difficulty in Scaling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Classes:  </a:t>
            </a:r>
            <a:r>
              <a:rPr lang="en-US" i="1" dirty="0">
                <a:latin typeface="Latin Modern Roman 10" charset="0"/>
                <a:ea typeface="Latin Modern Roman 10" charset="0"/>
                <a:cs typeface="Latin Modern Roman 10" charset="0"/>
              </a:rPr>
              <a:t>&gt;10☓E4</a:t>
            </a:r>
            <a:r>
              <a:rPr lang="en-US" b="1" i="1" dirty="0">
                <a:latin typeface="Latin Modern Roman 10" charset="0"/>
                <a:ea typeface="Latin Modern Roman 10" charset="0"/>
                <a:cs typeface="Latin Modern Roman 10" charset="0"/>
              </a:rPr>
              <a:t> </a:t>
            </a:r>
            <a:r>
              <a:rPr lang="en-US" dirty="0" err="1"/>
              <a:t>MeSH</a:t>
            </a:r>
            <a:r>
              <a:rPr lang="en-US" dirty="0"/>
              <a:t> (</a:t>
            </a:r>
            <a:r>
              <a:rPr lang="en-US" i="1" dirty="0">
                <a:solidFill>
                  <a:srgbClr val="C00000"/>
                </a:solidFill>
              </a:rPr>
              <a:t>Me</a:t>
            </a:r>
            <a:r>
              <a:rPr lang="en-US" i="1" dirty="0"/>
              <a:t>dical </a:t>
            </a:r>
            <a:r>
              <a:rPr lang="en-US" i="1" dirty="0">
                <a:solidFill>
                  <a:srgbClr val="C00000"/>
                </a:solidFill>
              </a:rPr>
              <a:t>S</a:t>
            </a:r>
            <a:r>
              <a:rPr lang="en-US" i="1" dirty="0"/>
              <a:t>ubject </a:t>
            </a:r>
            <a:r>
              <a:rPr lang="en-US" i="1" dirty="0">
                <a:solidFill>
                  <a:srgbClr val="C00000"/>
                </a:solidFill>
              </a:rPr>
              <a:t>H</a:t>
            </a:r>
            <a:r>
              <a:rPr lang="en-US" i="1" dirty="0"/>
              <a:t>eading</a:t>
            </a:r>
            <a:r>
              <a:rPr lang="en-US" dirty="0"/>
              <a:t>) tags</a:t>
            </a:r>
          </a:p>
          <a:p>
            <a:r>
              <a:rPr lang="en-US" dirty="0"/>
              <a:t>Vocabulary: </a:t>
            </a:r>
            <a:r>
              <a:rPr lang="en-US" i="1" dirty="0">
                <a:latin typeface="Latin Modern Roman 10" charset="0"/>
                <a:ea typeface="Latin Modern Roman 10" charset="0"/>
                <a:cs typeface="Latin Modern Roman 10" charset="0"/>
              </a:rPr>
              <a:t>&gt;1M</a:t>
            </a:r>
            <a:r>
              <a:rPr lang="en-US" dirty="0"/>
              <a:t> words</a:t>
            </a:r>
          </a:p>
          <a:p>
            <a:pPr marL="0" indent="0">
              <a:buNone/>
            </a:pPr>
            <a:r>
              <a:rPr lang="en-US" b="1" i="1" u="sng" dirty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How Does Gradient Descent (GD) of ME works?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10/17/16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40</a:t>
            </a:fld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 flipH="1" flipV="1">
            <a:off x="5891410" y="4582464"/>
            <a:ext cx="762000" cy="1524000"/>
          </a:xfrm>
          <a:prstGeom prst="straightConnector1">
            <a:avLst/>
          </a:prstGeom>
          <a:ln w="34925">
            <a:solidFill>
              <a:srgbClr val="F82A7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6652581" y="4811064"/>
            <a:ext cx="1753429" cy="1295400"/>
          </a:xfrm>
          <a:prstGeom prst="straightConnector1">
            <a:avLst/>
          </a:prstGeom>
          <a:ln w="34925">
            <a:solidFill>
              <a:srgbClr val="66D9E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437440" y="4332119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1</a:t>
            </a:r>
            <a:endParaRPr lang="en-US" b="1" i="1" baseline="-250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389990" y="4562529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2</a:t>
            </a:r>
            <a:endParaRPr lang="en-US" b="1" i="1" baseline="-250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6652581" y="4887264"/>
            <a:ext cx="839029" cy="1193358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220810" y="4475242"/>
            <a:ext cx="373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err="1" smtClean="0">
                <a:latin typeface="Latin Modern Roman 10" charset="0"/>
                <a:ea typeface="Latin Modern Roman 10" charset="0"/>
                <a:cs typeface="Latin Modern Roman 10" charset="0"/>
              </a:rPr>
              <a:t>x</a:t>
            </a:r>
            <a:r>
              <a:rPr lang="en-US" b="1" i="1" baseline="-25000" dirty="0" err="1"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endParaRPr lang="en-US" b="1" i="1" baseline="-250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26" name="Straight Arrow Connector 25"/>
          <p:cNvCxnSpPr/>
          <p:nvPr/>
        </p:nvCxnSpPr>
        <p:spPr>
          <a:xfrm flipV="1">
            <a:off x="6652581" y="5859525"/>
            <a:ext cx="2405131" cy="234207"/>
          </a:xfrm>
          <a:prstGeom prst="straightConnector1">
            <a:avLst/>
          </a:prstGeom>
          <a:ln w="34925">
            <a:solidFill>
              <a:srgbClr val="F0922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1622" y="3307941"/>
            <a:ext cx="2584450" cy="1274523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8924155" y="5478202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3</a:t>
            </a:r>
            <a:endParaRPr lang="en-US" b="1" i="1" baseline="-250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948229" y="6352143"/>
            <a:ext cx="2247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3-class classification</a:t>
            </a:r>
            <a:endParaRPr lang="en-US" i="1" u="sng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50213" y="4570039"/>
            <a:ext cx="4376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suppose </a:t>
            </a:r>
            <a:r>
              <a:rPr lang="en-US" i="1" dirty="0" err="1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y</a:t>
            </a:r>
            <a:r>
              <a:rPr lang="en-US" i="1" baseline="-25000" dirty="0" err="1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r>
              <a:rPr lang="en-US" i="1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 = 1</a:t>
            </a:r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, gradient descent updates: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1622" y="4949601"/>
            <a:ext cx="2933700" cy="1397000"/>
          </a:xfrm>
          <a:prstGeom prst="rect">
            <a:avLst/>
          </a:prstGeom>
        </p:spPr>
      </p:pic>
      <p:cxnSp>
        <p:nvCxnSpPr>
          <p:cNvPr id="29" name="Straight Arrow Connector 28"/>
          <p:cNvCxnSpPr/>
          <p:nvPr/>
        </p:nvCxnSpPr>
        <p:spPr>
          <a:xfrm flipV="1">
            <a:off x="8738949" y="5879257"/>
            <a:ext cx="302399" cy="392429"/>
          </a:xfrm>
          <a:prstGeom prst="straightConnector1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9462977" y="570614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cxnSp>
        <p:nvCxnSpPr>
          <p:cNvPr id="39" name="Straight Arrow Connector 38"/>
          <p:cNvCxnSpPr/>
          <p:nvPr/>
        </p:nvCxnSpPr>
        <p:spPr>
          <a:xfrm flipV="1">
            <a:off x="5920095" y="3640402"/>
            <a:ext cx="704630" cy="942062"/>
          </a:xfrm>
          <a:prstGeom prst="straightConnector1">
            <a:avLst/>
          </a:prstGeom>
          <a:ln w="12700" cap="rnd">
            <a:solidFill>
              <a:schemeClr val="tx1">
                <a:lumMod val="65000"/>
                <a:lumOff val="35000"/>
              </a:schemeClr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Picture 3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52411" y="5056011"/>
            <a:ext cx="973076" cy="309046"/>
          </a:xfrm>
          <a:prstGeom prst="rect">
            <a:avLst/>
          </a:prstGeom>
        </p:spPr>
      </p:pic>
      <p:cxnSp>
        <p:nvCxnSpPr>
          <p:cNvPr id="41" name="Straight Arrow Connector 40"/>
          <p:cNvCxnSpPr/>
          <p:nvPr/>
        </p:nvCxnSpPr>
        <p:spPr>
          <a:xfrm flipV="1">
            <a:off x="7972291" y="4830825"/>
            <a:ext cx="391774" cy="534232"/>
          </a:xfrm>
          <a:prstGeom prst="straightConnector1">
            <a:avLst/>
          </a:prstGeom>
          <a:ln w="12700" cap="rnd">
            <a:solidFill>
              <a:schemeClr val="tx1">
                <a:lumMod val="65000"/>
                <a:lumOff val="35000"/>
              </a:schemeClr>
            </a:solidFill>
            <a:round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4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86973" y="6037053"/>
            <a:ext cx="952007" cy="274847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2000" y="3644665"/>
            <a:ext cx="1798155" cy="31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001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Maximum Entropy: </a:t>
            </a:r>
            <a:r>
              <a:rPr lang="en-US" dirty="0" smtClean="0"/>
              <a:t>Difficulty in Scaling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Classes:  </a:t>
            </a:r>
            <a:r>
              <a:rPr lang="en-US" i="1" dirty="0">
                <a:latin typeface="Latin Modern Roman 10" charset="0"/>
                <a:ea typeface="Latin Modern Roman 10" charset="0"/>
                <a:cs typeface="Latin Modern Roman 10" charset="0"/>
              </a:rPr>
              <a:t>&gt;10☓E4</a:t>
            </a:r>
            <a:r>
              <a:rPr lang="en-US" b="1" i="1" dirty="0">
                <a:latin typeface="Latin Modern Roman 10" charset="0"/>
                <a:ea typeface="Latin Modern Roman 10" charset="0"/>
                <a:cs typeface="Latin Modern Roman 10" charset="0"/>
              </a:rPr>
              <a:t> </a:t>
            </a:r>
            <a:r>
              <a:rPr lang="en-US" dirty="0" err="1"/>
              <a:t>MeSH</a:t>
            </a:r>
            <a:r>
              <a:rPr lang="en-US" dirty="0"/>
              <a:t> (</a:t>
            </a:r>
            <a:r>
              <a:rPr lang="en-US" i="1" dirty="0">
                <a:solidFill>
                  <a:srgbClr val="C00000"/>
                </a:solidFill>
              </a:rPr>
              <a:t>Me</a:t>
            </a:r>
            <a:r>
              <a:rPr lang="en-US" i="1" dirty="0"/>
              <a:t>dical </a:t>
            </a:r>
            <a:r>
              <a:rPr lang="en-US" i="1" dirty="0">
                <a:solidFill>
                  <a:srgbClr val="C00000"/>
                </a:solidFill>
              </a:rPr>
              <a:t>S</a:t>
            </a:r>
            <a:r>
              <a:rPr lang="en-US" i="1" dirty="0"/>
              <a:t>ubject </a:t>
            </a:r>
            <a:r>
              <a:rPr lang="en-US" i="1" dirty="0">
                <a:solidFill>
                  <a:srgbClr val="C00000"/>
                </a:solidFill>
              </a:rPr>
              <a:t>H</a:t>
            </a:r>
            <a:r>
              <a:rPr lang="en-US" i="1" dirty="0"/>
              <a:t>eading</a:t>
            </a:r>
            <a:r>
              <a:rPr lang="en-US" dirty="0"/>
              <a:t>) tags</a:t>
            </a:r>
          </a:p>
          <a:p>
            <a:r>
              <a:rPr lang="en-US" dirty="0"/>
              <a:t>Vocabulary: </a:t>
            </a:r>
            <a:r>
              <a:rPr lang="en-US" i="1" dirty="0">
                <a:latin typeface="Latin Modern Roman 10" charset="0"/>
                <a:ea typeface="Latin Modern Roman 10" charset="0"/>
                <a:cs typeface="Latin Modern Roman 10" charset="0"/>
              </a:rPr>
              <a:t>&gt;1M</a:t>
            </a:r>
            <a:r>
              <a:rPr lang="en-US" dirty="0"/>
              <a:t> words</a:t>
            </a:r>
          </a:p>
          <a:p>
            <a:pPr marL="0" indent="0">
              <a:buNone/>
            </a:pPr>
            <a:r>
              <a:rPr lang="en-US" b="1" i="1" u="sng" dirty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How Does Gradient Descent (GD) of ME works?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10/17/16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41</a:t>
            </a:fld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 flipH="1" flipV="1">
            <a:off x="5891410" y="4582464"/>
            <a:ext cx="762000" cy="1524000"/>
          </a:xfrm>
          <a:prstGeom prst="straightConnector1">
            <a:avLst/>
          </a:prstGeom>
          <a:ln w="34925">
            <a:solidFill>
              <a:srgbClr val="F82A71">
                <a:alpha val="4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6652581" y="4811064"/>
            <a:ext cx="1753429" cy="1295400"/>
          </a:xfrm>
          <a:prstGeom prst="straightConnector1">
            <a:avLst/>
          </a:prstGeom>
          <a:ln w="34925">
            <a:solidFill>
              <a:srgbClr val="66D9E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638653" y="3534344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1</a:t>
            </a:r>
            <a:endParaRPr lang="en-US" b="1" i="1" baseline="-250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389990" y="4562529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2</a:t>
            </a:r>
            <a:endParaRPr lang="en-US" b="1" i="1" baseline="-250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6652581" y="4887264"/>
            <a:ext cx="839029" cy="1193358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220810" y="4475242"/>
            <a:ext cx="373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err="1" smtClean="0">
                <a:latin typeface="Latin Modern Roman 10" charset="0"/>
                <a:ea typeface="Latin Modern Roman 10" charset="0"/>
                <a:cs typeface="Latin Modern Roman 10" charset="0"/>
              </a:rPr>
              <a:t>x</a:t>
            </a:r>
            <a:r>
              <a:rPr lang="en-US" b="1" i="1" baseline="-25000" dirty="0" err="1"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endParaRPr lang="en-US" b="1" i="1" baseline="-250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26" name="Straight Arrow Connector 25"/>
          <p:cNvCxnSpPr/>
          <p:nvPr/>
        </p:nvCxnSpPr>
        <p:spPr>
          <a:xfrm flipV="1">
            <a:off x="6652581" y="5859525"/>
            <a:ext cx="2405131" cy="234207"/>
          </a:xfrm>
          <a:prstGeom prst="straightConnector1">
            <a:avLst/>
          </a:prstGeom>
          <a:ln w="34925">
            <a:solidFill>
              <a:srgbClr val="F0922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1622" y="3307941"/>
            <a:ext cx="2584450" cy="1274523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8924155" y="5478202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3</a:t>
            </a:r>
            <a:endParaRPr lang="en-US" b="1" i="1" baseline="-250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948229" y="6352143"/>
            <a:ext cx="2247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3-class classification</a:t>
            </a:r>
            <a:endParaRPr lang="en-US" i="1" u="sng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50213" y="4570039"/>
            <a:ext cx="4376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suppose </a:t>
            </a:r>
            <a:r>
              <a:rPr lang="en-US" i="1" dirty="0" err="1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y</a:t>
            </a:r>
            <a:r>
              <a:rPr lang="en-US" i="1" baseline="-25000" dirty="0" err="1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r>
              <a:rPr lang="en-US" i="1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 = 1</a:t>
            </a:r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, gradient descent updates: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1622" y="4949601"/>
            <a:ext cx="2933700" cy="1397000"/>
          </a:xfrm>
          <a:prstGeom prst="rect">
            <a:avLst/>
          </a:prstGeom>
        </p:spPr>
      </p:pic>
      <p:cxnSp>
        <p:nvCxnSpPr>
          <p:cNvPr id="29" name="Straight Arrow Connector 28"/>
          <p:cNvCxnSpPr/>
          <p:nvPr/>
        </p:nvCxnSpPr>
        <p:spPr>
          <a:xfrm flipV="1">
            <a:off x="8738949" y="5879257"/>
            <a:ext cx="302399" cy="392429"/>
          </a:xfrm>
          <a:prstGeom prst="straightConnector1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9462977" y="570614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cxnSp>
        <p:nvCxnSpPr>
          <p:cNvPr id="39" name="Straight Arrow Connector 38"/>
          <p:cNvCxnSpPr/>
          <p:nvPr/>
        </p:nvCxnSpPr>
        <p:spPr>
          <a:xfrm flipV="1">
            <a:off x="5920095" y="3640402"/>
            <a:ext cx="704630" cy="942062"/>
          </a:xfrm>
          <a:prstGeom prst="straightConnector1">
            <a:avLst/>
          </a:prstGeom>
          <a:ln w="12700" cap="rnd">
            <a:solidFill>
              <a:schemeClr val="tx1">
                <a:lumMod val="65000"/>
                <a:lumOff val="35000"/>
              </a:schemeClr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Picture 3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52411" y="5056011"/>
            <a:ext cx="973076" cy="309046"/>
          </a:xfrm>
          <a:prstGeom prst="rect">
            <a:avLst/>
          </a:prstGeom>
        </p:spPr>
      </p:pic>
      <p:cxnSp>
        <p:nvCxnSpPr>
          <p:cNvPr id="41" name="Straight Arrow Connector 40"/>
          <p:cNvCxnSpPr/>
          <p:nvPr/>
        </p:nvCxnSpPr>
        <p:spPr>
          <a:xfrm flipV="1">
            <a:off x="7972291" y="4830825"/>
            <a:ext cx="391774" cy="534232"/>
          </a:xfrm>
          <a:prstGeom prst="straightConnector1">
            <a:avLst/>
          </a:prstGeom>
          <a:ln w="12700" cap="rnd">
            <a:solidFill>
              <a:schemeClr val="tx1">
                <a:lumMod val="65000"/>
                <a:lumOff val="35000"/>
              </a:schemeClr>
            </a:solidFill>
            <a:round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4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86973" y="6037053"/>
            <a:ext cx="952007" cy="274847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2000" y="3644665"/>
            <a:ext cx="1798155" cy="313480"/>
          </a:xfrm>
          <a:prstGeom prst="rect">
            <a:avLst/>
          </a:prstGeom>
        </p:spPr>
      </p:pic>
      <p:cxnSp>
        <p:nvCxnSpPr>
          <p:cNvPr id="27" name="Straight Arrow Connector 26"/>
          <p:cNvCxnSpPr/>
          <p:nvPr/>
        </p:nvCxnSpPr>
        <p:spPr>
          <a:xfrm flipH="1" flipV="1">
            <a:off x="6624726" y="3640402"/>
            <a:ext cx="27855" cy="2453330"/>
          </a:xfrm>
          <a:prstGeom prst="straightConnector1">
            <a:avLst/>
          </a:prstGeom>
          <a:ln w="34925">
            <a:solidFill>
              <a:srgbClr val="F82A7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7790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Maximum Entropy: </a:t>
            </a:r>
            <a:r>
              <a:rPr lang="en-US" dirty="0" smtClean="0"/>
              <a:t>Difficulty in Scaling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Classes:  </a:t>
            </a:r>
            <a:r>
              <a:rPr lang="en-US" i="1" dirty="0">
                <a:latin typeface="Latin Modern Roman 10" charset="0"/>
                <a:ea typeface="Latin Modern Roman 10" charset="0"/>
                <a:cs typeface="Latin Modern Roman 10" charset="0"/>
              </a:rPr>
              <a:t>&gt;10☓E4</a:t>
            </a:r>
            <a:r>
              <a:rPr lang="en-US" b="1" i="1" dirty="0">
                <a:latin typeface="Latin Modern Roman 10" charset="0"/>
                <a:ea typeface="Latin Modern Roman 10" charset="0"/>
                <a:cs typeface="Latin Modern Roman 10" charset="0"/>
              </a:rPr>
              <a:t> </a:t>
            </a:r>
            <a:r>
              <a:rPr lang="en-US" dirty="0" err="1"/>
              <a:t>MeSH</a:t>
            </a:r>
            <a:r>
              <a:rPr lang="en-US" dirty="0"/>
              <a:t> (</a:t>
            </a:r>
            <a:r>
              <a:rPr lang="en-US" i="1" dirty="0">
                <a:solidFill>
                  <a:srgbClr val="C00000"/>
                </a:solidFill>
              </a:rPr>
              <a:t>Me</a:t>
            </a:r>
            <a:r>
              <a:rPr lang="en-US" i="1" dirty="0"/>
              <a:t>dical </a:t>
            </a:r>
            <a:r>
              <a:rPr lang="en-US" i="1" dirty="0">
                <a:solidFill>
                  <a:srgbClr val="C00000"/>
                </a:solidFill>
              </a:rPr>
              <a:t>S</a:t>
            </a:r>
            <a:r>
              <a:rPr lang="en-US" i="1" dirty="0"/>
              <a:t>ubject </a:t>
            </a:r>
            <a:r>
              <a:rPr lang="en-US" i="1" dirty="0">
                <a:solidFill>
                  <a:srgbClr val="C00000"/>
                </a:solidFill>
              </a:rPr>
              <a:t>H</a:t>
            </a:r>
            <a:r>
              <a:rPr lang="en-US" i="1" dirty="0"/>
              <a:t>eading</a:t>
            </a:r>
            <a:r>
              <a:rPr lang="en-US" dirty="0"/>
              <a:t>) tags</a:t>
            </a:r>
          </a:p>
          <a:p>
            <a:r>
              <a:rPr lang="en-US" dirty="0"/>
              <a:t>Vocabulary: </a:t>
            </a:r>
            <a:r>
              <a:rPr lang="en-US" i="1" dirty="0">
                <a:latin typeface="Latin Modern Roman 10" charset="0"/>
                <a:ea typeface="Latin Modern Roman 10" charset="0"/>
                <a:cs typeface="Latin Modern Roman 10" charset="0"/>
              </a:rPr>
              <a:t>&gt;1M</a:t>
            </a:r>
            <a:r>
              <a:rPr lang="en-US" dirty="0"/>
              <a:t> words</a:t>
            </a:r>
          </a:p>
          <a:p>
            <a:pPr marL="0" indent="0">
              <a:buNone/>
            </a:pPr>
            <a:r>
              <a:rPr lang="en-US" b="1" i="1" u="sng" dirty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How Does Gradient Descent (GD) of ME works?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10/17/16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42</a:t>
            </a:fld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6652581" y="4811064"/>
            <a:ext cx="1753429" cy="1295400"/>
          </a:xfrm>
          <a:prstGeom prst="straightConnector1">
            <a:avLst/>
          </a:prstGeom>
          <a:ln w="34925">
            <a:solidFill>
              <a:srgbClr val="66D9EF">
                <a:alpha val="4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638653" y="3534344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1</a:t>
            </a:r>
            <a:endParaRPr lang="en-US" b="1" i="1" baseline="-250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972291" y="5314182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2</a:t>
            </a:r>
            <a:endParaRPr lang="en-US" b="1" i="1" baseline="-250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6652581" y="4887264"/>
            <a:ext cx="839029" cy="1193358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220810" y="4475242"/>
            <a:ext cx="373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err="1" smtClean="0">
                <a:latin typeface="Latin Modern Roman 10" charset="0"/>
                <a:ea typeface="Latin Modern Roman 10" charset="0"/>
                <a:cs typeface="Latin Modern Roman 10" charset="0"/>
              </a:rPr>
              <a:t>x</a:t>
            </a:r>
            <a:r>
              <a:rPr lang="en-US" b="1" i="1" baseline="-25000" dirty="0" err="1"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endParaRPr lang="en-US" b="1" i="1" baseline="-250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26" name="Straight Arrow Connector 25"/>
          <p:cNvCxnSpPr/>
          <p:nvPr/>
        </p:nvCxnSpPr>
        <p:spPr>
          <a:xfrm flipV="1">
            <a:off x="6652581" y="5859525"/>
            <a:ext cx="2405131" cy="234207"/>
          </a:xfrm>
          <a:prstGeom prst="straightConnector1">
            <a:avLst/>
          </a:prstGeom>
          <a:ln w="34925">
            <a:solidFill>
              <a:srgbClr val="F0922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1622" y="3307941"/>
            <a:ext cx="2584450" cy="1274523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8924155" y="5478202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3</a:t>
            </a:r>
            <a:endParaRPr lang="en-US" b="1" i="1" baseline="-250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948229" y="6352143"/>
            <a:ext cx="2247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3-class classification</a:t>
            </a:r>
            <a:endParaRPr lang="en-US" i="1" u="sng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50213" y="4570039"/>
            <a:ext cx="4376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suppose </a:t>
            </a:r>
            <a:r>
              <a:rPr lang="en-US" i="1" dirty="0" err="1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y</a:t>
            </a:r>
            <a:r>
              <a:rPr lang="en-US" i="1" baseline="-25000" dirty="0" err="1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r>
              <a:rPr lang="en-US" i="1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 = 1</a:t>
            </a:r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, gradient descent updates: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1622" y="4949601"/>
            <a:ext cx="2933700" cy="1397000"/>
          </a:xfrm>
          <a:prstGeom prst="rect">
            <a:avLst/>
          </a:prstGeom>
        </p:spPr>
      </p:pic>
      <p:cxnSp>
        <p:nvCxnSpPr>
          <p:cNvPr id="29" name="Straight Arrow Connector 28"/>
          <p:cNvCxnSpPr/>
          <p:nvPr/>
        </p:nvCxnSpPr>
        <p:spPr>
          <a:xfrm flipV="1">
            <a:off x="8738949" y="5879257"/>
            <a:ext cx="302399" cy="392429"/>
          </a:xfrm>
          <a:prstGeom prst="straightConnector1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9462977" y="570614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52411" y="5056011"/>
            <a:ext cx="973076" cy="309046"/>
          </a:xfrm>
          <a:prstGeom prst="rect">
            <a:avLst/>
          </a:prstGeom>
        </p:spPr>
      </p:pic>
      <p:cxnSp>
        <p:nvCxnSpPr>
          <p:cNvPr id="41" name="Straight Arrow Connector 40"/>
          <p:cNvCxnSpPr/>
          <p:nvPr/>
        </p:nvCxnSpPr>
        <p:spPr>
          <a:xfrm flipV="1">
            <a:off x="7972291" y="4830825"/>
            <a:ext cx="391774" cy="534232"/>
          </a:xfrm>
          <a:prstGeom prst="straightConnector1">
            <a:avLst/>
          </a:prstGeom>
          <a:ln w="12700" cap="rnd">
            <a:solidFill>
              <a:schemeClr val="tx1">
                <a:lumMod val="65000"/>
                <a:lumOff val="35000"/>
              </a:schemeClr>
            </a:solidFill>
            <a:round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4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86973" y="6037053"/>
            <a:ext cx="952007" cy="274847"/>
          </a:xfrm>
          <a:prstGeom prst="rect">
            <a:avLst/>
          </a:prstGeom>
        </p:spPr>
      </p:pic>
      <p:cxnSp>
        <p:nvCxnSpPr>
          <p:cNvPr id="27" name="Straight Arrow Connector 26"/>
          <p:cNvCxnSpPr/>
          <p:nvPr/>
        </p:nvCxnSpPr>
        <p:spPr>
          <a:xfrm flipH="1" flipV="1">
            <a:off x="6624726" y="3640402"/>
            <a:ext cx="27855" cy="2453330"/>
          </a:xfrm>
          <a:prstGeom prst="straightConnector1">
            <a:avLst/>
          </a:prstGeom>
          <a:ln w="34925">
            <a:solidFill>
              <a:srgbClr val="F82A7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6680436" y="5365058"/>
            <a:ext cx="1324579" cy="728674"/>
          </a:xfrm>
          <a:prstGeom prst="straightConnector1">
            <a:avLst/>
          </a:prstGeom>
          <a:ln w="34925">
            <a:solidFill>
              <a:srgbClr val="66D9E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986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Maximum Entropy: </a:t>
            </a:r>
            <a:r>
              <a:rPr lang="en-US" dirty="0" smtClean="0"/>
              <a:t>Difficulty in Scaling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Classes:  </a:t>
            </a:r>
            <a:r>
              <a:rPr lang="en-US" i="1" dirty="0">
                <a:latin typeface="Latin Modern Roman 10" charset="0"/>
                <a:ea typeface="Latin Modern Roman 10" charset="0"/>
                <a:cs typeface="Latin Modern Roman 10" charset="0"/>
              </a:rPr>
              <a:t>&gt;10☓E4</a:t>
            </a:r>
            <a:r>
              <a:rPr lang="en-US" b="1" i="1" dirty="0">
                <a:latin typeface="Latin Modern Roman 10" charset="0"/>
                <a:ea typeface="Latin Modern Roman 10" charset="0"/>
                <a:cs typeface="Latin Modern Roman 10" charset="0"/>
              </a:rPr>
              <a:t> </a:t>
            </a:r>
            <a:r>
              <a:rPr lang="en-US" dirty="0" err="1"/>
              <a:t>MeSH</a:t>
            </a:r>
            <a:r>
              <a:rPr lang="en-US" dirty="0"/>
              <a:t> (</a:t>
            </a:r>
            <a:r>
              <a:rPr lang="en-US" i="1" dirty="0">
                <a:solidFill>
                  <a:srgbClr val="C00000"/>
                </a:solidFill>
              </a:rPr>
              <a:t>Me</a:t>
            </a:r>
            <a:r>
              <a:rPr lang="en-US" i="1" dirty="0"/>
              <a:t>dical </a:t>
            </a:r>
            <a:r>
              <a:rPr lang="en-US" i="1" dirty="0">
                <a:solidFill>
                  <a:srgbClr val="C00000"/>
                </a:solidFill>
              </a:rPr>
              <a:t>S</a:t>
            </a:r>
            <a:r>
              <a:rPr lang="en-US" i="1" dirty="0"/>
              <a:t>ubject </a:t>
            </a:r>
            <a:r>
              <a:rPr lang="en-US" i="1" dirty="0">
                <a:solidFill>
                  <a:srgbClr val="C00000"/>
                </a:solidFill>
              </a:rPr>
              <a:t>H</a:t>
            </a:r>
            <a:r>
              <a:rPr lang="en-US" i="1" dirty="0"/>
              <a:t>eading</a:t>
            </a:r>
            <a:r>
              <a:rPr lang="en-US" dirty="0"/>
              <a:t>) tags</a:t>
            </a:r>
          </a:p>
          <a:p>
            <a:r>
              <a:rPr lang="en-US" dirty="0"/>
              <a:t>Vocabulary: </a:t>
            </a:r>
            <a:r>
              <a:rPr lang="en-US" i="1" dirty="0">
                <a:latin typeface="Latin Modern Roman 10" charset="0"/>
                <a:ea typeface="Latin Modern Roman 10" charset="0"/>
                <a:cs typeface="Latin Modern Roman 10" charset="0"/>
              </a:rPr>
              <a:t>&gt;1M</a:t>
            </a:r>
            <a:r>
              <a:rPr lang="en-US" dirty="0"/>
              <a:t> words</a:t>
            </a:r>
          </a:p>
          <a:p>
            <a:pPr marL="0" indent="0">
              <a:buNone/>
            </a:pPr>
            <a:r>
              <a:rPr lang="en-US" b="1" i="1" u="sng" dirty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How Does Gradient Descent (GD) of ME works?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10/17/16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43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638653" y="3534344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1</a:t>
            </a:r>
            <a:endParaRPr lang="en-US" b="1" i="1" baseline="-250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972291" y="5314182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2</a:t>
            </a:r>
            <a:endParaRPr lang="en-US" b="1" i="1" baseline="-250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6652581" y="4887264"/>
            <a:ext cx="839029" cy="1193358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220810" y="4475242"/>
            <a:ext cx="373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err="1" smtClean="0">
                <a:latin typeface="Latin Modern Roman 10" charset="0"/>
                <a:ea typeface="Latin Modern Roman 10" charset="0"/>
                <a:cs typeface="Latin Modern Roman 10" charset="0"/>
              </a:rPr>
              <a:t>x</a:t>
            </a:r>
            <a:r>
              <a:rPr lang="en-US" b="1" i="1" baseline="-25000" dirty="0" err="1"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endParaRPr lang="en-US" b="1" i="1" baseline="-250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26" name="Straight Arrow Connector 25"/>
          <p:cNvCxnSpPr/>
          <p:nvPr/>
        </p:nvCxnSpPr>
        <p:spPr>
          <a:xfrm flipV="1">
            <a:off x="6652581" y="5859525"/>
            <a:ext cx="2405131" cy="234207"/>
          </a:xfrm>
          <a:prstGeom prst="straightConnector1">
            <a:avLst/>
          </a:prstGeom>
          <a:ln w="34925">
            <a:solidFill>
              <a:srgbClr val="F09220">
                <a:alpha val="4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1622" y="3307941"/>
            <a:ext cx="2584450" cy="1274523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8684215" y="6247444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3</a:t>
            </a:r>
            <a:endParaRPr lang="en-US" b="1" i="1" baseline="-250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948229" y="6352143"/>
            <a:ext cx="2247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3-class classification</a:t>
            </a:r>
            <a:endParaRPr lang="en-US" i="1" u="sng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50213" y="4570039"/>
            <a:ext cx="4376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suppose </a:t>
            </a:r>
            <a:r>
              <a:rPr lang="en-US" i="1" dirty="0" err="1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y</a:t>
            </a:r>
            <a:r>
              <a:rPr lang="en-US" i="1" baseline="-25000" dirty="0" err="1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r>
              <a:rPr lang="en-US" i="1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 = 1</a:t>
            </a:r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, gradient descent updates: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1622" y="4949601"/>
            <a:ext cx="2933700" cy="1397000"/>
          </a:xfrm>
          <a:prstGeom prst="rect">
            <a:avLst/>
          </a:prstGeom>
        </p:spPr>
      </p:pic>
      <p:cxnSp>
        <p:nvCxnSpPr>
          <p:cNvPr id="29" name="Straight Arrow Connector 28"/>
          <p:cNvCxnSpPr/>
          <p:nvPr/>
        </p:nvCxnSpPr>
        <p:spPr>
          <a:xfrm flipV="1">
            <a:off x="8738949" y="5879257"/>
            <a:ext cx="302399" cy="392429"/>
          </a:xfrm>
          <a:prstGeom prst="straightConnector1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9462977" y="570614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86973" y="6037053"/>
            <a:ext cx="952007" cy="274847"/>
          </a:xfrm>
          <a:prstGeom prst="rect">
            <a:avLst/>
          </a:prstGeom>
        </p:spPr>
      </p:pic>
      <p:cxnSp>
        <p:nvCxnSpPr>
          <p:cNvPr id="27" name="Straight Arrow Connector 26"/>
          <p:cNvCxnSpPr/>
          <p:nvPr/>
        </p:nvCxnSpPr>
        <p:spPr>
          <a:xfrm flipH="1" flipV="1">
            <a:off x="6624726" y="3640402"/>
            <a:ext cx="27855" cy="2453330"/>
          </a:xfrm>
          <a:prstGeom prst="straightConnector1">
            <a:avLst/>
          </a:prstGeom>
          <a:ln w="34925">
            <a:solidFill>
              <a:srgbClr val="F82A7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6680436" y="5365058"/>
            <a:ext cx="1324579" cy="728674"/>
          </a:xfrm>
          <a:prstGeom prst="straightConnector1">
            <a:avLst/>
          </a:prstGeom>
          <a:ln w="34925">
            <a:solidFill>
              <a:srgbClr val="66D9E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6680436" y="6093732"/>
            <a:ext cx="2058513" cy="177954"/>
          </a:xfrm>
          <a:prstGeom prst="straightConnector1">
            <a:avLst/>
          </a:prstGeom>
          <a:ln w="34925">
            <a:solidFill>
              <a:srgbClr val="F0922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8005015" y="3415300"/>
            <a:ext cx="3458568" cy="1532334"/>
          </a:xfrm>
          <a:prstGeom prst="roundRect">
            <a:avLst/>
          </a:prstGeom>
          <a:gradFill>
            <a:gsLst>
              <a:gs pos="0">
                <a:schemeClr val="dk1">
                  <a:satMod val="103000"/>
                  <a:lumMod val="102000"/>
                  <a:tint val="94000"/>
                </a:schemeClr>
              </a:gs>
              <a:gs pos="51000">
                <a:schemeClr val="dk1">
                  <a:satMod val="110000"/>
                  <a:lumMod val="100000"/>
                  <a:shade val="100000"/>
                </a:schemeClr>
              </a:gs>
              <a:gs pos="100000">
                <a:schemeClr val="dk1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400" b="1" i="1" u="sng" dirty="0" smtClean="0">
                <a:solidFill>
                  <a:srgbClr val="A6E32D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GD Complexity:</a:t>
            </a:r>
          </a:p>
          <a:p>
            <a:r>
              <a:rPr lang="en-US" sz="2400" dirty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	</a:t>
            </a:r>
            <a:r>
              <a:rPr lang="en-US" sz="2400" b="1" i="1" dirty="0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O(DN)</a:t>
            </a:r>
          </a:p>
          <a:p>
            <a:r>
              <a:rPr lang="en-US" b="1" i="1" dirty="0" smtClean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D </a:t>
            </a:r>
            <a:r>
              <a:rPr lang="mr-IN" b="1" i="1" dirty="0" smtClean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–</a:t>
            </a:r>
            <a:r>
              <a:rPr lang="en-US" b="1" i="1" dirty="0" smtClean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 feature dimensionality</a:t>
            </a:r>
          </a:p>
          <a:p>
            <a:r>
              <a:rPr lang="en-US" b="1" i="1" dirty="0" smtClean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N </a:t>
            </a:r>
            <a:r>
              <a:rPr lang="mr-IN" b="1" i="1" dirty="0" smtClean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–</a:t>
            </a:r>
            <a:r>
              <a:rPr lang="en-US" b="1" i="1" dirty="0" smtClean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 number of classes </a:t>
            </a:r>
          </a:p>
        </p:txBody>
      </p:sp>
    </p:spTree>
    <p:extLst>
      <p:ext uri="{BB962C8B-B14F-4D97-AF65-F5344CB8AC3E}">
        <p14:creationId xmlns:p14="http://schemas.microsoft.com/office/powerpoint/2010/main" val="349694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" name="Chart 26"/>
          <p:cNvGraphicFramePr/>
          <p:nvPr>
            <p:extLst>
              <p:ext uri="{D42A27DB-BD31-4B8C-83A1-F6EECF244321}">
                <p14:modId xmlns:p14="http://schemas.microsoft.com/office/powerpoint/2010/main" val="932606716"/>
              </p:ext>
            </p:extLst>
          </p:nvPr>
        </p:nvGraphicFramePr>
        <p:xfrm>
          <a:off x="5400697" y="2514600"/>
          <a:ext cx="1295400" cy="11719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40" name="Chart 39"/>
          <p:cNvGraphicFramePr/>
          <p:nvPr>
            <p:extLst>
              <p:ext uri="{D42A27DB-BD31-4B8C-83A1-F6EECF244321}">
                <p14:modId xmlns:p14="http://schemas.microsoft.com/office/powerpoint/2010/main" val="1128477501"/>
              </p:ext>
            </p:extLst>
          </p:nvPr>
        </p:nvGraphicFramePr>
        <p:xfrm>
          <a:off x="7693674" y="2520891"/>
          <a:ext cx="1295400" cy="11719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Dual-Clustering Maximum Entropy </a:t>
            </a:r>
            <a:r>
              <a:rPr lang="en-US" sz="3600" dirty="0" smtClean="0"/>
              <a:t>(DCME)</a:t>
            </a:r>
            <a:endParaRPr lang="en-US" sz="3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44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38200" y="1690688"/>
            <a:ext cx="3458568" cy="1532334"/>
          </a:xfrm>
          <a:prstGeom prst="roundRect">
            <a:avLst/>
          </a:prstGeom>
          <a:gradFill>
            <a:gsLst>
              <a:gs pos="0">
                <a:schemeClr val="dk1">
                  <a:satMod val="103000"/>
                  <a:lumMod val="102000"/>
                  <a:tint val="94000"/>
                </a:schemeClr>
              </a:gs>
              <a:gs pos="51000">
                <a:schemeClr val="dk1">
                  <a:satMod val="110000"/>
                  <a:lumMod val="100000"/>
                  <a:shade val="100000"/>
                </a:schemeClr>
              </a:gs>
              <a:gs pos="100000">
                <a:schemeClr val="dk1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400" b="1" i="1" u="sng" dirty="0" smtClean="0">
                <a:solidFill>
                  <a:srgbClr val="A6E32D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GD Complexity:</a:t>
            </a:r>
          </a:p>
          <a:p>
            <a:r>
              <a:rPr lang="en-US" sz="2400" dirty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	</a:t>
            </a:r>
            <a:r>
              <a:rPr lang="en-US" sz="2400" b="1" i="1" dirty="0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O(DN)</a:t>
            </a:r>
          </a:p>
          <a:p>
            <a:r>
              <a:rPr lang="en-US" b="1" i="1" dirty="0" smtClean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D </a:t>
            </a:r>
            <a:r>
              <a:rPr lang="mr-IN" b="1" i="1" dirty="0" smtClean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–</a:t>
            </a:r>
            <a:r>
              <a:rPr lang="en-US" b="1" i="1" dirty="0" smtClean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 feature dimensionality</a:t>
            </a:r>
          </a:p>
          <a:p>
            <a:r>
              <a:rPr lang="en-US" b="1" i="1" dirty="0" smtClean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N </a:t>
            </a:r>
            <a:r>
              <a:rPr lang="mr-IN" b="1" i="1" dirty="0" smtClean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–</a:t>
            </a:r>
            <a:r>
              <a:rPr lang="en-US" b="1" i="1" dirty="0" smtClean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 number of classes 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4876800" y="1237132"/>
            <a:ext cx="2503574" cy="1236430"/>
            <a:chOff x="4638425" y="1852302"/>
            <a:chExt cx="4210268" cy="2052237"/>
          </a:xfrm>
        </p:grpSpPr>
        <p:cxnSp>
          <p:nvCxnSpPr>
            <p:cNvPr id="8" name="Straight Arrow Connector 7"/>
            <p:cNvCxnSpPr/>
            <p:nvPr/>
          </p:nvCxnSpPr>
          <p:spPr>
            <a:xfrm flipH="1" flipV="1">
              <a:off x="5092395" y="2380539"/>
              <a:ext cx="762000" cy="1524000"/>
            </a:xfrm>
            <a:prstGeom prst="straightConnector1">
              <a:avLst/>
            </a:prstGeom>
            <a:ln w="34925">
              <a:solidFill>
                <a:srgbClr val="F82A7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 flipV="1">
              <a:off x="5853566" y="2609139"/>
              <a:ext cx="1753429" cy="1295400"/>
            </a:xfrm>
            <a:prstGeom prst="straightConnector1">
              <a:avLst/>
            </a:prstGeom>
            <a:ln w="34925">
              <a:solidFill>
                <a:srgbClr val="66D9E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4638425" y="1852302"/>
              <a:ext cx="4539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w</a:t>
              </a:r>
              <a:r>
                <a:rPr lang="en-US" b="1" i="1" baseline="-25000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1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565050" y="2201514"/>
              <a:ext cx="4539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w</a:t>
              </a:r>
              <a:r>
                <a:rPr lang="en-US" b="1" i="1" baseline="-25000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2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 flipV="1">
              <a:off x="5853566" y="2685339"/>
              <a:ext cx="839029" cy="1193358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6335901" y="2159549"/>
              <a:ext cx="3738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err="1" smtClean="0">
                  <a:latin typeface="Latin Modern Roman 10" charset="0"/>
                  <a:ea typeface="Latin Modern Roman 10" charset="0"/>
                  <a:cs typeface="Latin Modern Roman 10" charset="0"/>
                </a:rPr>
                <a:t>x</a:t>
              </a:r>
              <a:r>
                <a:rPr lang="en-US" b="1" i="1" baseline="-25000" dirty="0" err="1">
                  <a:latin typeface="Latin Modern Roman 10" charset="0"/>
                  <a:ea typeface="Latin Modern Roman 10" charset="0"/>
                  <a:cs typeface="Latin Modern Roman 10" charset="0"/>
                </a:rPr>
                <a:t>t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 flipV="1">
              <a:off x="5853566" y="3657600"/>
              <a:ext cx="2405131" cy="234207"/>
            </a:xfrm>
            <a:prstGeom prst="straightConnector1">
              <a:avLst/>
            </a:prstGeom>
            <a:ln w="34925">
              <a:solidFill>
                <a:srgbClr val="F0922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8125140" y="3276277"/>
              <a:ext cx="453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w</a:t>
              </a:r>
              <a:r>
                <a:rPr lang="en-US" b="1" i="1" baseline="-25000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3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8663962" y="3504215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5338908" y="2501756"/>
            <a:ext cx="1418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t = 1, </a:t>
            </a:r>
            <a:r>
              <a:rPr lang="en-US" i="1" dirty="0" err="1" smtClean="0">
                <a:latin typeface="Latin Modern Roman 10" charset="0"/>
                <a:ea typeface="Latin Modern Roman 10" charset="0"/>
                <a:cs typeface="Latin Modern Roman 10" charset="0"/>
              </a:rPr>
              <a:t>y</a:t>
            </a:r>
            <a:r>
              <a:rPr lang="en-US" i="1" baseline="-25000" dirty="0" err="1" smtClean="0"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 =1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grpSp>
        <p:nvGrpSpPr>
          <p:cNvPr id="29" name="Group 28"/>
          <p:cNvGrpSpPr/>
          <p:nvPr/>
        </p:nvGrpSpPr>
        <p:grpSpPr>
          <a:xfrm>
            <a:off x="7169777" y="1143000"/>
            <a:ext cx="2503574" cy="1336853"/>
            <a:chOff x="4638425" y="1685619"/>
            <a:chExt cx="4210268" cy="2218920"/>
          </a:xfrm>
        </p:grpSpPr>
        <p:cxnSp>
          <p:nvCxnSpPr>
            <p:cNvPr id="30" name="Straight Arrow Connector 29"/>
            <p:cNvCxnSpPr/>
            <p:nvPr/>
          </p:nvCxnSpPr>
          <p:spPr>
            <a:xfrm flipH="1" flipV="1">
              <a:off x="5092395" y="2380539"/>
              <a:ext cx="762000" cy="1524000"/>
            </a:xfrm>
            <a:prstGeom prst="straightConnector1">
              <a:avLst/>
            </a:prstGeom>
            <a:ln w="34925">
              <a:solidFill>
                <a:srgbClr val="F82A7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 flipV="1">
              <a:off x="5853566" y="2609139"/>
              <a:ext cx="1753429" cy="1295400"/>
            </a:xfrm>
            <a:prstGeom prst="straightConnector1">
              <a:avLst/>
            </a:prstGeom>
            <a:ln w="34925">
              <a:solidFill>
                <a:srgbClr val="66D9E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/>
            <p:cNvSpPr txBox="1"/>
            <p:nvPr/>
          </p:nvSpPr>
          <p:spPr>
            <a:xfrm>
              <a:off x="4638425" y="1852302"/>
              <a:ext cx="4539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w</a:t>
              </a:r>
              <a:r>
                <a:rPr lang="en-US" b="1" i="1" baseline="-25000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1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7565050" y="2201514"/>
              <a:ext cx="4539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w</a:t>
              </a:r>
              <a:r>
                <a:rPr lang="en-US" b="1" i="1" baseline="-25000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2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cxnSp>
          <p:nvCxnSpPr>
            <p:cNvPr id="34" name="Straight Arrow Connector 33"/>
            <p:cNvCxnSpPr/>
            <p:nvPr/>
          </p:nvCxnSpPr>
          <p:spPr>
            <a:xfrm flipV="1">
              <a:off x="5853568" y="2191072"/>
              <a:ext cx="168308" cy="1687629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/>
            <p:cNvSpPr txBox="1"/>
            <p:nvPr/>
          </p:nvSpPr>
          <p:spPr>
            <a:xfrm>
              <a:off x="5750811" y="1685619"/>
              <a:ext cx="3738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err="1" smtClean="0">
                  <a:latin typeface="Latin Modern Roman 10" charset="0"/>
                  <a:ea typeface="Latin Modern Roman 10" charset="0"/>
                  <a:cs typeface="Latin Modern Roman 10" charset="0"/>
                </a:rPr>
                <a:t>x</a:t>
              </a:r>
              <a:r>
                <a:rPr lang="en-US" b="1" i="1" baseline="-25000" dirty="0" err="1">
                  <a:latin typeface="Latin Modern Roman 10" charset="0"/>
                  <a:ea typeface="Latin Modern Roman 10" charset="0"/>
                  <a:cs typeface="Latin Modern Roman 10" charset="0"/>
                </a:rPr>
                <a:t>t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cxnSp>
          <p:nvCxnSpPr>
            <p:cNvPr id="36" name="Straight Arrow Connector 35"/>
            <p:cNvCxnSpPr/>
            <p:nvPr/>
          </p:nvCxnSpPr>
          <p:spPr>
            <a:xfrm flipV="1">
              <a:off x="5853566" y="3657600"/>
              <a:ext cx="2405131" cy="234207"/>
            </a:xfrm>
            <a:prstGeom prst="straightConnector1">
              <a:avLst/>
            </a:prstGeom>
            <a:ln w="34925">
              <a:solidFill>
                <a:srgbClr val="F0922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/>
            <p:cNvSpPr txBox="1"/>
            <p:nvPr/>
          </p:nvSpPr>
          <p:spPr>
            <a:xfrm>
              <a:off x="8125140" y="3276277"/>
              <a:ext cx="453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w</a:t>
              </a:r>
              <a:r>
                <a:rPr lang="en-US" b="1" i="1" baseline="-25000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3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8663962" y="3504215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7625878" y="2500167"/>
            <a:ext cx="1418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t = 2</a:t>
            </a:r>
            <a:r>
              <a:rPr lang="en-US" i="1" dirty="0">
                <a:latin typeface="Latin Modern Roman 10" charset="0"/>
                <a:ea typeface="Latin Modern Roman 10" charset="0"/>
                <a:cs typeface="Latin Modern Roman 10" charset="0"/>
              </a:rPr>
              <a:t>, </a:t>
            </a:r>
            <a:r>
              <a:rPr lang="en-US" i="1" dirty="0" err="1">
                <a:latin typeface="Latin Modern Roman 10" charset="0"/>
                <a:ea typeface="Latin Modern Roman 10" charset="0"/>
                <a:cs typeface="Latin Modern Roman 10" charset="0"/>
              </a:rPr>
              <a:t>y</a:t>
            </a:r>
            <a:r>
              <a:rPr lang="en-US" i="1" baseline="-25000" dirty="0" err="1"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r>
              <a:rPr lang="en-US" i="1" dirty="0">
                <a:latin typeface="Latin Modern Roman 10" charset="0"/>
                <a:ea typeface="Latin Modern Roman 10" charset="0"/>
                <a:cs typeface="Latin Modern Roman 10" charset="0"/>
              </a:rPr>
              <a:t> </a:t>
            </a:r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=</a:t>
            </a:r>
            <a:r>
              <a:rPr lang="en-US" i="1" dirty="0">
                <a:latin typeface="Latin Modern Roman 10" charset="0"/>
                <a:ea typeface="Latin Modern Roman 10" charset="0"/>
                <a:cs typeface="Latin Modern Roman 10" charset="0"/>
              </a:rPr>
              <a:t>2</a:t>
            </a:r>
          </a:p>
        </p:txBody>
      </p:sp>
      <p:grpSp>
        <p:nvGrpSpPr>
          <p:cNvPr id="46" name="Group 45"/>
          <p:cNvGrpSpPr/>
          <p:nvPr/>
        </p:nvGrpSpPr>
        <p:grpSpPr>
          <a:xfrm>
            <a:off x="9411421" y="1240666"/>
            <a:ext cx="2503574" cy="1236430"/>
            <a:chOff x="4638425" y="1852302"/>
            <a:chExt cx="4210268" cy="2052237"/>
          </a:xfrm>
        </p:grpSpPr>
        <p:cxnSp>
          <p:nvCxnSpPr>
            <p:cNvPr id="47" name="Straight Arrow Connector 46"/>
            <p:cNvCxnSpPr/>
            <p:nvPr/>
          </p:nvCxnSpPr>
          <p:spPr>
            <a:xfrm flipH="1" flipV="1">
              <a:off x="5092395" y="2380539"/>
              <a:ext cx="762000" cy="1524000"/>
            </a:xfrm>
            <a:prstGeom prst="straightConnector1">
              <a:avLst/>
            </a:prstGeom>
            <a:ln w="34925">
              <a:solidFill>
                <a:srgbClr val="F82A7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/>
            <p:nvPr/>
          </p:nvCxnSpPr>
          <p:spPr>
            <a:xfrm flipV="1">
              <a:off x="5853566" y="2609139"/>
              <a:ext cx="1753429" cy="1295400"/>
            </a:xfrm>
            <a:prstGeom prst="straightConnector1">
              <a:avLst/>
            </a:prstGeom>
            <a:ln w="34925">
              <a:solidFill>
                <a:srgbClr val="66D9E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/>
            <p:cNvSpPr txBox="1"/>
            <p:nvPr/>
          </p:nvSpPr>
          <p:spPr>
            <a:xfrm>
              <a:off x="4638425" y="1852302"/>
              <a:ext cx="4539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w</a:t>
              </a:r>
              <a:r>
                <a:rPr lang="en-US" b="1" i="1" baseline="-25000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1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7565050" y="2201514"/>
              <a:ext cx="4539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w</a:t>
              </a:r>
              <a:r>
                <a:rPr lang="en-US" b="1" i="1" baseline="-25000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2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cxnSp>
          <p:nvCxnSpPr>
            <p:cNvPr id="51" name="Straight Arrow Connector 50"/>
            <p:cNvCxnSpPr/>
            <p:nvPr/>
          </p:nvCxnSpPr>
          <p:spPr>
            <a:xfrm flipV="1">
              <a:off x="5853568" y="2819945"/>
              <a:ext cx="2158691" cy="1058759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/>
            <p:cNvSpPr txBox="1"/>
            <p:nvPr/>
          </p:nvSpPr>
          <p:spPr>
            <a:xfrm>
              <a:off x="8019021" y="2412320"/>
              <a:ext cx="3738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err="1" smtClean="0">
                  <a:latin typeface="Latin Modern Roman 10" charset="0"/>
                  <a:ea typeface="Latin Modern Roman 10" charset="0"/>
                  <a:cs typeface="Latin Modern Roman 10" charset="0"/>
                </a:rPr>
                <a:t>x</a:t>
              </a:r>
              <a:r>
                <a:rPr lang="en-US" b="1" i="1" baseline="-25000" dirty="0" err="1">
                  <a:latin typeface="Latin Modern Roman 10" charset="0"/>
                  <a:ea typeface="Latin Modern Roman 10" charset="0"/>
                  <a:cs typeface="Latin Modern Roman 10" charset="0"/>
                </a:rPr>
                <a:t>t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cxnSp>
          <p:nvCxnSpPr>
            <p:cNvPr id="53" name="Straight Arrow Connector 52"/>
            <p:cNvCxnSpPr/>
            <p:nvPr/>
          </p:nvCxnSpPr>
          <p:spPr>
            <a:xfrm flipV="1">
              <a:off x="5853566" y="3657600"/>
              <a:ext cx="2405131" cy="234207"/>
            </a:xfrm>
            <a:prstGeom prst="straightConnector1">
              <a:avLst/>
            </a:prstGeom>
            <a:ln w="34925">
              <a:solidFill>
                <a:srgbClr val="F0922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53"/>
            <p:cNvSpPr txBox="1"/>
            <p:nvPr/>
          </p:nvSpPr>
          <p:spPr>
            <a:xfrm>
              <a:off x="8125140" y="3276277"/>
              <a:ext cx="453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w</a:t>
              </a:r>
              <a:r>
                <a:rPr lang="en-US" b="1" i="1" baseline="-25000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3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8663962" y="3504215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</p:grpSp>
      <p:graphicFrame>
        <p:nvGraphicFramePr>
          <p:cNvPr id="56" name="Chart 55"/>
          <p:cNvGraphicFramePr/>
          <p:nvPr>
            <p:extLst>
              <p:ext uri="{D42A27DB-BD31-4B8C-83A1-F6EECF244321}">
                <p14:modId xmlns:p14="http://schemas.microsoft.com/office/powerpoint/2010/main" val="114935222"/>
              </p:ext>
            </p:extLst>
          </p:nvPr>
        </p:nvGraphicFramePr>
        <p:xfrm>
          <a:off x="9935318" y="2518134"/>
          <a:ext cx="1295400" cy="11719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59" name="TextBox 58"/>
          <p:cNvSpPr txBox="1"/>
          <p:nvPr/>
        </p:nvSpPr>
        <p:spPr>
          <a:xfrm>
            <a:off x="9819027" y="2500167"/>
            <a:ext cx="1527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t = 3, </a:t>
            </a:r>
            <a:r>
              <a:rPr lang="en-US" i="1" dirty="0" err="1" smtClean="0">
                <a:latin typeface="Latin Modern Roman 10" charset="0"/>
                <a:ea typeface="Latin Modern Roman 10" charset="0"/>
                <a:cs typeface="Latin Modern Roman 10" charset="0"/>
              </a:rPr>
              <a:t>y</a:t>
            </a:r>
            <a:r>
              <a:rPr lang="en-US" i="1" baseline="-25000" dirty="0" err="1" smtClean="0"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 = 3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pic>
        <p:nvPicPr>
          <p:cNvPr id="60" name="Picture 5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98649" y="2818973"/>
            <a:ext cx="437565" cy="472292"/>
          </a:xfrm>
          <a:prstGeom prst="rect">
            <a:avLst/>
          </a:prstGeom>
        </p:spPr>
      </p:pic>
      <p:sp>
        <p:nvSpPr>
          <p:cNvPr id="65" name="TextBox 64"/>
          <p:cNvSpPr txBox="1"/>
          <p:nvPr/>
        </p:nvSpPr>
        <p:spPr>
          <a:xfrm>
            <a:off x="304801" y="3359507"/>
            <a:ext cx="4931413" cy="1259919"/>
          </a:xfrm>
          <a:prstGeom prst="roundRect">
            <a:avLst/>
          </a:prstGeom>
          <a:gradFill>
            <a:gsLst>
              <a:gs pos="0">
                <a:schemeClr val="dk1">
                  <a:satMod val="103000"/>
                  <a:lumMod val="102000"/>
                  <a:tint val="94000"/>
                </a:schemeClr>
              </a:gs>
              <a:gs pos="73000">
                <a:schemeClr val="dk1">
                  <a:satMod val="110000"/>
                  <a:lumMod val="100000"/>
                  <a:shade val="100000"/>
                </a:schemeClr>
              </a:gs>
              <a:gs pos="100000">
                <a:schemeClr val="dk1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400" b="1" i="1" u="sng" dirty="0" smtClean="0">
                <a:solidFill>
                  <a:srgbClr val="A6E32D"/>
                </a:solidFill>
              </a:rPr>
              <a:t>Insight:</a:t>
            </a:r>
          </a:p>
          <a:p>
            <a:r>
              <a:rPr lang="en-US" sz="2400" dirty="0">
                <a:solidFill>
                  <a:srgbClr val="00B0F0"/>
                </a:solidFill>
              </a:rPr>
              <a:t> </a:t>
            </a:r>
            <a:r>
              <a:rPr lang="en-US" sz="2400" dirty="0" smtClean="0">
                <a:solidFill>
                  <a:srgbClr val="00B0F0"/>
                </a:solidFill>
              </a:rPr>
              <a:t> </a:t>
            </a:r>
            <a:r>
              <a:rPr lang="en-US" sz="2000" dirty="0" smtClean="0">
                <a:solidFill>
                  <a:srgbClr val="00B0F0"/>
                </a:solidFill>
              </a:rPr>
              <a:t>If </a:t>
            </a:r>
            <a:r>
              <a:rPr lang="en-US" sz="2000" b="1" dirty="0">
                <a:solidFill>
                  <a:srgbClr val="F82A71"/>
                </a:solidFill>
              </a:rPr>
              <a:t>distributions </a:t>
            </a:r>
            <a:r>
              <a:rPr lang="en-US" sz="2000" b="1" i="1" dirty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P</a:t>
            </a:r>
            <a:r>
              <a:rPr lang="en-US" sz="2000" b="1" i="1" baseline="-25000" dirty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r>
              <a:rPr lang="en-US" sz="2000" dirty="0" smtClean="0">
                <a:solidFill>
                  <a:srgbClr val="F82A71"/>
                </a:solidFill>
              </a:rPr>
              <a:t> </a:t>
            </a:r>
            <a:r>
              <a:rPr lang="en-US" sz="2000" dirty="0">
                <a:solidFill>
                  <a:srgbClr val="F82A71"/>
                </a:solidFill>
              </a:rPr>
              <a:t>are </a:t>
            </a:r>
            <a:r>
              <a:rPr lang="en-US" sz="2000" b="1" i="1" u="sng" dirty="0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same</a:t>
            </a:r>
            <a:r>
              <a:rPr lang="en-US" sz="2000" b="1" i="1" dirty="0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,</a:t>
            </a:r>
          </a:p>
          <a:p>
            <a:r>
              <a:rPr lang="en-US" sz="2000" b="1" i="1" dirty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 </a:t>
            </a:r>
            <a:r>
              <a:rPr lang="en-US" sz="2000" dirty="0" smtClean="0">
                <a:solidFill>
                  <a:srgbClr val="00B0F0"/>
                </a:solidFill>
              </a:rPr>
              <a:t>computation </a:t>
            </a:r>
            <a:r>
              <a:rPr lang="en-US" sz="2000" b="1" dirty="0" smtClean="0">
                <a:solidFill>
                  <a:srgbClr val="F82A71"/>
                </a:solidFill>
              </a:rPr>
              <a:t>in online/offline is </a:t>
            </a:r>
            <a:r>
              <a:rPr lang="en-US" sz="2000" b="1" i="1" u="sng" dirty="0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efficient</a:t>
            </a:r>
            <a:endParaRPr lang="en-US" sz="2000" b="1" i="1" u="sng" dirty="0">
              <a:solidFill>
                <a:srgbClr val="F82A71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pic>
        <p:nvPicPr>
          <p:cNvPr id="66" name="Picture 6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5812" y="4687668"/>
            <a:ext cx="4689389" cy="2057400"/>
          </a:xfrm>
          <a:prstGeom prst="rect">
            <a:avLst/>
          </a:prstGeom>
        </p:spPr>
      </p:pic>
      <p:cxnSp>
        <p:nvCxnSpPr>
          <p:cNvPr id="68" name="Straight Arrow Connector 67"/>
          <p:cNvCxnSpPr/>
          <p:nvPr/>
        </p:nvCxnSpPr>
        <p:spPr>
          <a:xfrm flipH="1" flipV="1">
            <a:off x="5744685" y="4245438"/>
            <a:ext cx="453112" cy="918178"/>
          </a:xfrm>
          <a:prstGeom prst="straightConnector1">
            <a:avLst/>
          </a:prstGeom>
          <a:ln w="34925">
            <a:solidFill>
              <a:srgbClr val="F82A7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5544378" y="4432503"/>
            <a:ext cx="269947" cy="2225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1</a:t>
            </a:r>
            <a:endParaRPr lang="en-US" b="1" i="1" baseline="-250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72" name="Straight Arrow Connector 71"/>
          <p:cNvCxnSpPr/>
          <p:nvPr/>
        </p:nvCxnSpPr>
        <p:spPr>
          <a:xfrm flipV="1">
            <a:off x="5764214" y="3545321"/>
            <a:ext cx="498916" cy="718973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/>
          <p:cNvSpPr txBox="1"/>
          <p:nvPr/>
        </p:nvSpPr>
        <p:spPr>
          <a:xfrm>
            <a:off x="5663542" y="3596639"/>
            <a:ext cx="425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x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1</a:t>
            </a:r>
            <a:endParaRPr lang="en-US" b="1" i="1" baseline="-250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7275023" y="4777094"/>
            <a:ext cx="109848" cy="2225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cxnSp>
        <p:nvCxnSpPr>
          <p:cNvPr id="82" name="Straight Arrow Connector 81"/>
          <p:cNvCxnSpPr/>
          <p:nvPr/>
        </p:nvCxnSpPr>
        <p:spPr>
          <a:xfrm flipV="1">
            <a:off x="7563213" y="4406374"/>
            <a:ext cx="1042651" cy="780451"/>
          </a:xfrm>
          <a:prstGeom prst="straightConnector1">
            <a:avLst/>
          </a:prstGeom>
          <a:ln w="34925">
            <a:solidFill>
              <a:srgbClr val="66D9E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/>
          <p:cNvSpPr txBox="1"/>
          <p:nvPr/>
        </p:nvSpPr>
        <p:spPr>
          <a:xfrm>
            <a:off x="8084769" y="4636506"/>
            <a:ext cx="583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2</a:t>
            </a:r>
            <a:endParaRPr lang="en-US" b="1" i="1" baseline="-250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85" name="Straight Arrow Connector 84"/>
          <p:cNvCxnSpPr/>
          <p:nvPr/>
        </p:nvCxnSpPr>
        <p:spPr>
          <a:xfrm flipV="1">
            <a:off x="8572097" y="3404315"/>
            <a:ext cx="100082" cy="1016761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/>
          <p:cNvSpPr txBox="1"/>
          <p:nvPr/>
        </p:nvSpPr>
        <p:spPr>
          <a:xfrm>
            <a:off x="8609288" y="3760649"/>
            <a:ext cx="4355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x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2</a:t>
            </a:r>
            <a:endParaRPr lang="en-US" b="1" i="1" baseline="-250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98" name="Straight Arrow Connector 97"/>
          <p:cNvCxnSpPr/>
          <p:nvPr/>
        </p:nvCxnSpPr>
        <p:spPr>
          <a:xfrm flipV="1">
            <a:off x="10750928" y="4364567"/>
            <a:ext cx="1283634" cy="637880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/>
          <p:cNvSpPr txBox="1"/>
          <p:nvPr/>
        </p:nvSpPr>
        <p:spPr>
          <a:xfrm>
            <a:off x="11396496" y="4591290"/>
            <a:ext cx="427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x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3</a:t>
            </a:r>
            <a:endParaRPr lang="en-US" b="1" i="1" baseline="-250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100" name="Straight Arrow Connector 99"/>
          <p:cNvCxnSpPr/>
          <p:nvPr/>
        </p:nvCxnSpPr>
        <p:spPr>
          <a:xfrm flipV="1">
            <a:off x="9355471" y="5025518"/>
            <a:ext cx="1430176" cy="141105"/>
          </a:xfrm>
          <a:prstGeom prst="straightConnector1">
            <a:avLst/>
          </a:prstGeom>
          <a:ln w="34925">
            <a:solidFill>
              <a:srgbClr val="F0922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9987450" y="4748305"/>
            <a:ext cx="269947" cy="2225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3</a:t>
            </a:r>
            <a:endParaRPr lang="en-US" b="1" i="1" baseline="-250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11374094" y="4911502"/>
            <a:ext cx="109848" cy="2225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08" name="Rounded Rectangle 107"/>
          <p:cNvSpPr/>
          <p:nvPr/>
        </p:nvSpPr>
        <p:spPr>
          <a:xfrm>
            <a:off x="688072" y="5057387"/>
            <a:ext cx="2895600" cy="248425"/>
          </a:xfrm>
          <a:prstGeom prst="roundRect">
            <a:avLst/>
          </a:prstGeom>
          <a:noFill/>
          <a:ln w="31750">
            <a:solidFill>
              <a:srgbClr val="F82A7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34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7" grpId="0">
        <p:bldAsOne/>
      </p:bldGraphic>
      <p:bldGraphic spid="40" grpId="0">
        <p:bldAsOne/>
      </p:bldGraphic>
      <p:bldGraphic spid="56" grpId="0">
        <p:bldAsOne/>
      </p:bldGraphic>
      <p:bldP spid="65" grpId="0" animBg="1"/>
      <p:bldP spid="70" grpId="0"/>
      <p:bldP spid="73" grpId="0"/>
      <p:bldP spid="76" grpId="0"/>
      <p:bldP spid="84" grpId="0"/>
      <p:bldP spid="86" grpId="0"/>
      <p:bldP spid="99" grpId="0"/>
      <p:bldP spid="101" grpId="0"/>
      <p:bldP spid="102" grpId="0"/>
      <p:bldP spid="108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" name="Chart 26"/>
          <p:cNvGraphicFramePr/>
          <p:nvPr/>
        </p:nvGraphicFramePr>
        <p:xfrm>
          <a:off x="5400697" y="2514600"/>
          <a:ext cx="1295400" cy="11719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40" name="Chart 39"/>
          <p:cNvGraphicFramePr/>
          <p:nvPr/>
        </p:nvGraphicFramePr>
        <p:xfrm>
          <a:off x="7693674" y="2520891"/>
          <a:ext cx="1295400" cy="11719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Dual-Clustering Maximum Entropy </a:t>
            </a:r>
            <a:r>
              <a:rPr lang="en-US" sz="3600" dirty="0" smtClean="0"/>
              <a:t>(DCME)</a:t>
            </a:r>
            <a:endParaRPr lang="en-US" sz="3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45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38200" y="1690688"/>
            <a:ext cx="3458568" cy="1532334"/>
          </a:xfrm>
          <a:prstGeom prst="roundRect">
            <a:avLst/>
          </a:prstGeom>
          <a:gradFill>
            <a:gsLst>
              <a:gs pos="0">
                <a:schemeClr val="dk1">
                  <a:satMod val="103000"/>
                  <a:lumMod val="102000"/>
                  <a:tint val="94000"/>
                </a:schemeClr>
              </a:gs>
              <a:gs pos="51000">
                <a:schemeClr val="dk1">
                  <a:satMod val="110000"/>
                  <a:lumMod val="100000"/>
                  <a:shade val="100000"/>
                </a:schemeClr>
              </a:gs>
              <a:gs pos="100000">
                <a:schemeClr val="dk1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400" b="1" i="1" u="sng" dirty="0" smtClean="0">
                <a:solidFill>
                  <a:srgbClr val="A6E32D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GD Complexity:</a:t>
            </a:r>
          </a:p>
          <a:p>
            <a:r>
              <a:rPr lang="en-US" sz="2400" dirty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	</a:t>
            </a:r>
            <a:r>
              <a:rPr lang="en-US" sz="2400" b="1" i="1" dirty="0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O(DN)</a:t>
            </a:r>
          </a:p>
          <a:p>
            <a:r>
              <a:rPr lang="en-US" b="1" i="1" dirty="0" smtClean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D </a:t>
            </a:r>
            <a:r>
              <a:rPr lang="mr-IN" b="1" i="1" dirty="0" smtClean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–</a:t>
            </a:r>
            <a:r>
              <a:rPr lang="en-US" b="1" i="1" dirty="0" smtClean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 feature dimensionality</a:t>
            </a:r>
          </a:p>
          <a:p>
            <a:r>
              <a:rPr lang="en-US" b="1" i="1" dirty="0" smtClean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N </a:t>
            </a:r>
            <a:r>
              <a:rPr lang="mr-IN" b="1" i="1" dirty="0" smtClean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–</a:t>
            </a:r>
            <a:r>
              <a:rPr lang="en-US" b="1" i="1" dirty="0" smtClean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 number of classes 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4876800" y="1237132"/>
            <a:ext cx="2503574" cy="1236430"/>
            <a:chOff x="4638425" y="1852302"/>
            <a:chExt cx="4210268" cy="2052237"/>
          </a:xfrm>
        </p:grpSpPr>
        <p:cxnSp>
          <p:nvCxnSpPr>
            <p:cNvPr id="8" name="Straight Arrow Connector 7"/>
            <p:cNvCxnSpPr/>
            <p:nvPr/>
          </p:nvCxnSpPr>
          <p:spPr>
            <a:xfrm flipH="1" flipV="1">
              <a:off x="5092395" y="2380539"/>
              <a:ext cx="762000" cy="1524000"/>
            </a:xfrm>
            <a:prstGeom prst="straightConnector1">
              <a:avLst/>
            </a:prstGeom>
            <a:ln w="34925">
              <a:solidFill>
                <a:srgbClr val="F82A7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 flipV="1">
              <a:off x="5853566" y="2609139"/>
              <a:ext cx="1753429" cy="1295400"/>
            </a:xfrm>
            <a:prstGeom prst="straightConnector1">
              <a:avLst/>
            </a:prstGeom>
            <a:ln w="34925">
              <a:solidFill>
                <a:srgbClr val="66D9E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4638425" y="1852302"/>
              <a:ext cx="4539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w</a:t>
              </a:r>
              <a:r>
                <a:rPr lang="en-US" b="1" i="1" baseline="-25000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1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565050" y="2201514"/>
              <a:ext cx="4539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w</a:t>
              </a:r>
              <a:r>
                <a:rPr lang="en-US" b="1" i="1" baseline="-25000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2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 flipV="1">
              <a:off x="5853566" y="2685339"/>
              <a:ext cx="839029" cy="1193358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6335901" y="2159549"/>
              <a:ext cx="3738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err="1" smtClean="0">
                  <a:latin typeface="Latin Modern Roman 10" charset="0"/>
                  <a:ea typeface="Latin Modern Roman 10" charset="0"/>
                  <a:cs typeface="Latin Modern Roman 10" charset="0"/>
                </a:rPr>
                <a:t>x</a:t>
              </a:r>
              <a:r>
                <a:rPr lang="en-US" b="1" i="1" baseline="-25000" dirty="0" err="1">
                  <a:latin typeface="Latin Modern Roman 10" charset="0"/>
                  <a:ea typeface="Latin Modern Roman 10" charset="0"/>
                  <a:cs typeface="Latin Modern Roman 10" charset="0"/>
                </a:rPr>
                <a:t>t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 flipV="1">
              <a:off x="5853566" y="3657600"/>
              <a:ext cx="2405131" cy="234207"/>
            </a:xfrm>
            <a:prstGeom prst="straightConnector1">
              <a:avLst/>
            </a:prstGeom>
            <a:ln w="34925">
              <a:solidFill>
                <a:srgbClr val="F0922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8125140" y="3276277"/>
              <a:ext cx="453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w</a:t>
              </a:r>
              <a:r>
                <a:rPr lang="en-US" b="1" i="1" baseline="-25000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3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8663962" y="3504215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5338908" y="2501756"/>
            <a:ext cx="1418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t = 1, </a:t>
            </a:r>
            <a:r>
              <a:rPr lang="en-US" i="1" dirty="0" err="1" smtClean="0">
                <a:latin typeface="Latin Modern Roman 10" charset="0"/>
                <a:ea typeface="Latin Modern Roman 10" charset="0"/>
                <a:cs typeface="Latin Modern Roman 10" charset="0"/>
              </a:rPr>
              <a:t>y</a:t>
            </a:r>
            <a:r>
              <a:rPr lang="en-US" i="1" baseline="-25000" dirty="0" err="1" smtClean="0"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 =1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grpSp>
        <p:nvGrpSpPr>
          <p:cNvPr id="29" name="Group 28"/>
          <p:cNvGrpSpPr/>
          <p:nvPr/>
        </p:nvGrpSpPr>
        <p:grpSpPr>
          <a:xfrm>
            <a:off x="7169777" y="1143000"/>
            <a:ext cx="2503574" cy="1336853"/>
            <a:chOff x="4638425" y="1685619"/>
            <a:chExt cx="4210268" cy="2218920"/>
          </a:xfrm>
        </p:grpSpPr>
        <p:cxnSp>
          <p:nvCxnSpPr>
            <p:cNvPr id="30" name="Straight Arrow Connector 29"/>
            <p:cNvCxnSpPr/>
            <p:nvPr/>
          </p:nvCxnSpPr>
          <p:spPr>
            <a:xfrm flipH="1" flipV="1">
              <a:off x="5092395" y="2380539"/>
              <a:ext cx="762000" cy="1524000"/>
            </a:xfrm>
            <a:prstGeom prst="straightConnector1">
              <a:avLst/>
            </a:prstGeom>
            <a:ln w="34925">
              <a:solidFill>
                <a:srgbClr val="F82A7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 flipV="1">
              <a:off x="5853566" y="2609139"/>
              <a:ext cx="1753429" cy="1295400"/>
            </a:xfrm>
            <a:prstGeom prst="straightConnector1">
              <a:avLst/>
            </a:prstGeom>
            <a:ln w="34925">
              <a:solidFill>
                <a:srgbClr val="66D9E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/>
            <p:cNvSpPr txBox="1"/>
            <p:nvPr/>
          </p:nvSpPr>
          <p:spPr>
            <a:xfrm>
              <a:off x="4638425" y="1852302"/>
              <a:ext cx="4539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w</a:t>
              </a:r>
              <a:r>
                <a:rPr lang="en-US" b="1" i="1" baseline="-25000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1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7565050" y="2201514"/>
              <a:ext cx="4539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w</a:t>
              </a:r>
              <a:r>
                <a:rPr lang="en-US" b="1" i="1" baseline="-25000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2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cxnSp>
          <p:nvCxnSpPr>
            <p:cNvPr id="34" name="Straight Arrow Connector 33"/>
            <p:cNvCxnSpPr/>
            <p:nvPr/>
          </p:nvCxnSpPr>
          <p:spPr>
            <a:xfrm flipV="1">
              <a:off x="5853568" y="2191072"/>
              <a:ext cx="168308" cy="1687629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/>
            <p:cNvSpPr txBox="1"/>
            <p:nvPr/>
          </p:nvSpPr>
          <p:spPr>
            <a:xfrm>
              <a:off x="5750811" y="1685619"/>
              <a:ext cx="3738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err="1" smtClean="0">
                  <a:latin typeface="Latin Modern Roman 10" charset="0"/>
                  <a:ea typeface="Latin Modern Roman 10" charset="0"/>
                  <a:cs typeface="Latin Modern Roman 10" charset="0"/>
                </a:rPr>
                <a:t>x</a:t>
              </a:r>
              <a:r>
                <a:rPr lang="en-US" b="1" i="1" baseline="-25000" dirty="0" err="1">
                  <a:latin typeface="Latin Modern Roman 10" charset="0"/>
                  <a:ea typeface="Latin Modern Roman 10" charset="0"/>
                  <a:cs typeface="Latin Modern Roman 10" charset="0"/>
                </a:rPr>
                <a:t>t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cxnSp>
          <p:nvCxnSpPr>
            <p:cNvPr id="36" name="Straight Arrow Connector 35"/>
            <p:cNvCxnSpPr/>
            <p:nvPr/>
          </p:nvCxnSpPr>
          <p:spPr>
            <a:xfrm flipV="1">
              <a:off x="5853566" y="3657600"/>
              <a:ext cx="2405131" cy="234207"/>
            </a:xfrm>
            <a:prstGeom prst="straightConnector1">
              <a:avLst/>
            </a:prstGeom>
            <a:ln w="34925">
              <a:solidFill>
                <a:srgbClr val="F0922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/>
            <p:cNvSpPr txBox="1"/>
            <p:nvPr/>
          </p:nvSpPr>
          <p:spPr>
            <a:xfrm>
              <a:off x="8125140" y="3276277"/>
              <a:ext cx="453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w</a:t>
              </a:r>
              <a:r>
                <a:rPr lang="en-US" b="1" i="1" baseline="-25000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3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8663962" y="3504215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7625878" y="2500167"/>
            <a:ext cx="1418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t = 2</a:t>
            </a:r>
            <a:r>
              <a:rPr lang="en-US" i="1" dirty="0">
                <a:latin typeface="Latin Modern Roman 10" charset="0"/>
                <a:ea typeface="Latin Modern Roman 10" charset="0"/>
                <a:cs typeface="Latin Modern Roman 10" charset="0"/>
              </a:rPr>
              <a:t>, </a:t>
            </a:r>
            <a:r>
              <a:rPr lang="en-US" i="1" dirty="0" err="1">
                <a:latin typeface="Latin Modern Roman 10" charset="0"/>
                <a:ea typeface="Latin Modern Roman 10" charset="0"/>
                <a:cs typeface="Latin Modern Roman 10" charset="0"/>
              </a:rPr>
              <a:t>y</a:t>
            </a:r>
            <a:r>
              <a:rPr lang="en-US" i="1" baseline="-25000" dirty="0" err="1"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r>
              <a:rPr lang="en-US" i="1" dirty="0">
                <a:latin typeface="Latin Modern Roman 10" charset="0"/>
                <a:ea typeface="Latin Modern Roman 10" charset="0"/>
                <a:cs typeface="Latin Modern Roman 10" charset="0"/>
              </a:rPr>
              <a:t> </a:t>
            </a:r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=</a:t>
            </a:r>
            <a:r>
              <a:rPr lang="en-US" i="1" dirty="0">
                <a:latin typeface="Latin Modern Roman 10" charset="0"/>
                <a:ea typeface="Latin Modern Roman 10" charset="0"/>
                <a:cs typeface="Latin Modern Roman 10" charset="0"/>
              </a:rPr>
              <a:t>2</a:t>
            </a:r>
          </a:p>
        </p:txBody>
      </p:sp>
      <p:grpSp>
        <p:nvGrpSpPr>
          <p:cNvPr id="46" name="Group 45"/>
          <p:cNvGrpSpPr/>
          <p:nvPr/>
        </p:nvGrpSpPr>
        <p:grpSpPr>
          <a:xfrm>
            <a:off x="9411421" y="1240666"/>
            <a:ext cx="2503574" cy="1236430"/>
            <a:chOff x="4638425" y="1852302"/>
            <a:chExt cx="4210268" cy="2052237"/>
          </a:xfrm>
        </p:grpSpPr>
        <p:cxnSp>
          <p:nvCxnSpPr>
            <p:cNvPr id="47" name="Straight Arrow Connector 46"/>
            <p:cNvCxnSpPr/>
            <p:nvPr/>
          </p:nvCxnSpPr>
          <p:spPr>
            <a:xfrm flipH="1" flipV="1">
              <a:off x="5092395" y="2380539"/>
              <a:ext cx="762000" cy="1524000"/>
            </a:xfrm>
            <a:prstGeom prst="straightConnector1">
              <a:avLst/>
            </a:prstGeom>
            <a:ln w="34925">
              <a:solidFill>
                <a:srgbClr val="F82A7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/>
            <p:nvPr/>
          </p:nvCxnSpPr>
          <p:spPr>
            <a:xfrm flipV="1">
              <a:off x="5853566" y="2609139"/>
              <a:ext cx="1753429" cy="1295400"/>
            </a:xfrm>
            <a:prstGeom prst="straightConnector1">
              <a:avLst/>
            </a:prstGeom>
            <a:ln w="34925">
              <a:solidFill>
                <a:srgbClr val="66D9E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/>
            <p:cNvSpPr txBox="1"/>
            <p:nvPr/>
          </p:nvSpPr>
          <p:spPr>
            <a:xfrm>
              <a:off x="4638425" y="1852302"/>
              <a:ext cx="4539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w</a:t>
              </a:r>
              <a:r>
                <a:rPr lang="en-US" b="1" i="1" baseline="-25000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1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7565050" y="2201514"/>
              <a:ext cx="4539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w</a:t>
              </a:r>
              <a:r>
                <a:rPr lang="en-US" b="1" i="1" baseline="-25000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2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cxnSp>
          <p:nvCxnSpPr>
            <p:cNvPr id="51" name="Straight Arrow Connector 50"/>
            <p:cNvCxnSpPr/>
            <p:nvPr/>
          </p:nvCxnSpPr>
          <p:spPr>
            <a:xfrm flipV="1">
              <a:off x="5853568" y="2819945"/>
              <a:ext cx="2158691" cy="1058759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/>
            <p:cNvSpPr txBox="1"/>
            <p:nvPr/>
          </p:nvSpPr>
          <p:spPr>
            <a:xfrm>
              <a:off x="8019021" y="2412320"/>
              <a:ext cx="3738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err="1" smtClean="0">
                  <a:latin typeface="Latin Modern Roman 10" charset="0"/>
                  <a:ea typeface="Latin Modern Roman 10" charset="0"/>
                  <a:cs typeface="Latin Modern Roman 10" charset="0"/>
                </a:rPr>
                <a:t>x</a:t>
              </a:r>
              <a:r>
                <a:rPr lang="en-US" b="1" i="1" baseline="-25000" dirty="0" err="1">
                  <a:latin typeface="Latin Modern Roman 10" charset="0"/>
                  <a:ea typeface="Latin Modern Roman 10" charset="0"/>
                  <a:cs typeface="Latin Modern Roman 10" charset="0"/>
                </a:rPr>
                <a:t>t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cxnSp>
          <p:nvCxnSpPr>
            <p:cNvPr id="53" name="Straight Arrow Connector 52"/>
            <p:cNvCxnSpPr/>
            <p:nvPr/>
          </p:nvCxnSpPr>
          <p:spPr>
            <a:xfrm flipV="1">
              <a:off x="5853566" y="3657600"/>
              <a:ext cx="2405131" cy="234207"/>
            </a:xfrm>
            <a:prstGeom prst="straightConnector1">
              <a:avLst/>
            </a:prstGeom>
            <a:ln w="34925">
              <a:solidFill>
                <a:srgbClr val="F0922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53"/>
            <p:cNvSpPr txBox="1"/>
            <p:nvPr/>
          </p:nvSpPr>
          <p:spPr>
            <a:xfrm>
              <a:off x="8125140" y="3276277"/>
              <a:ext cx="453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w</a:t>
              </a:r>
              <a:r>
                <a:rPr lang="en-US" b="1" i="1" baseline="-25000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3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8663962" y="3504215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</p:grpSp>
      <p:graphicFrame>
        <p:nvGraphicFramePr>
          <p:cNvPr id="56" name="Chart 55"/>
          <p:cNvGraphicFramePr/>
          <p:nvPr/>
        </p:nvGraphicFramePr>
        <p:xfrm>
          <a:off x="9935318" y="2518134"/>
          <a:ext cx="1295400" cy="11719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59" name="TextBox 58"/>
          <p:cNvSpPr txBox="1"/>
          <p:nvPr/>
        </p:nvSpPr>
        <p:spPr>
          <a:xfrm>
            <a:off x="9819027" y="2500167"/>
            <a:ext cx="1527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t = 3, </a:t>
            </a:r>
            <a:r>
              <a:rPr lang="en-US" i="1" dirty="0" err="1" smtClean="0">
                <a:latin typeface="Latin Modern Roman 10" charset="0"/>
                <a:ea typeface="Latin Modern Roman 10" charset="0"/>
                <a:cs typeface="Latin Modern Roman 10" charset="0"/>
              </a:rPr>
              <a:t>y</a:t>
            </a:r>
            <a:r>
              <a:rPr lang="en-US" i="1" baseline="-25000" dirty="0" err="1" smtClean="0"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 = 3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pic>
        <p:nvPicPr>
          <p:cNvPr id="60" name="Picture 5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98649" y="2818973"/>
            <a:ext cx="437565" cy="472292"/>
          </a:xfrm>
          <a:prstGeom prst="rect">
            <a:avLst/>
          </a:prstGeom>
        </p:spPr>
      </p:pic>
      <p:sp>
        <p:nvSpPr>
          <p:cNvPr id="65" name="TextBox 64"/>
          <p:cNvSpPr txBox="1"/>
          <p:nvPr/>
        </p:nvSpPr>
        <p:spPr>
          <a:xfrm>
            <a:off x="304801" y="3359507"/>
            <a:ext cx="4931413" cy="1259919"/>
          </a:xfrm>
          <a:prstGeom prst="roundRect">
            <a:avLst/>
          </a:prstGeom>
          <a:gradFill>
            <a:gsLst>
              <a:gs pos="0">
                <a:schemeClr val="dk1">
                  <a:satMod val="103000"/>
                  <a:lumMod val="102000"/>
                  <a:tint val="94000"/>
                </a:schemeClr>
              </a:gs>
              <a:gs pos="73000">
                <a:schemeClr val="dk1">
                  <a:satMod val="110000"/>
                  <a:lumMod val="100000"/>
                  <a:shade val="100000"/>
                </a:schemeClr>
              </a:gs>
              <a:gs pos="100000">
                <a:schemeClr val="dk1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400" b="1" i="1" u="sng" dirty="0" smtClean="0">
                <a:solidFill>
                  <a:srgbClr val="A6E32D"/>
                </a:solidFill>
              </a:rPr>
              <a:t>Insight:</a:t>
            </a:r>
          </a:p>
          <a:p>
            <a:r>
              <a:rPr lang="en-US" sz="2400" dirty="0">
                <a:solidFill>
                  <a:srgbClr val="00B0F0"/>
                </a:solidFill>
              </a:rPr>
              <a:t> </a:t>
            </a:r>
            <a:r>
              <a:rPr lang="en-US" sz="2400" dirty="0" smtClean="0">
                <a:solidFill>
                  <a:srgbClr val="00B0F0"/>
                </a:solidFill>
              </a:rPr>
              <a:t> </a:t>
            </a:r>
            <a:r>
              <a:rPr lang="en-US" sz="2000" dirty="0" smtClean="0">
                <a:solidFill>
                  <a:srgbClr val="00B0F0"/>
                </a:solidFill>
              </a:rPr>
              <a:t>If </a:t>
            </a:r>
            <a:r>
              <a:rPr lang="en-US" sz="2000" b="1" dirty="0">
                <a:solidFill>
                  <a:srgbClr val="F82A71"/>
                </a:solidFill>
              </a:rPr>
              <a:t>distributions </a:t>
            </a:r>
            <a:r>
              <a:rPr lang="en-US" sz="2000" b="1" i="1" dirty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P</a:t>
            </a:r>
            <a:r>
              <a:rPr lang="en-US" sz="2000" b="1" i="1" baseline="-25000" dirty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r>
              <a:rPr lang="en-US" sz="2000" dirty="0" smtClean="0">
                <a:solidFill>
                  <a:srgbClr val="F82A71"/>
                </a:solidFill>
              </a:rPr>
              <a:t> </a:t>
            </a:r>
            <a:r>
              <a:rPr lang="en-US" sz="2000" dirty="0">
                <a:solidFill>
                  <a:srgbClr val="F82A71"/>
                </a:solidFill>
              </a:rPr>
              <a:t>are </a:t>
            </a:r>
            <a:r>
              <a:rPr lang="en-US" sz="2000" b="1" i="1" u="sng" dirty="0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same</a:t>
            </a:r>
            <a:r>
              <a:rPr lang="en-US" sz="2000" b="1" i="1" dirty="0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,</a:t>
            </a:r>
          </a:p>
          <a:p>
            <a:r>
              <a:rPr lang="en-US" sz="2000" b="1" i="1" dirty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 </a:t>
            </a:r>
            <a:r>
              <a:rPr lang="en-US" sz="2000" dirty="0" smtClean="0">
                <a:solidFill>
                  <a:srgbClr val="00B0F0"/>
                </a:solidFill>
              </a:rPr>
              <a:t>computation </a:t>
            </a:r>
            <a:r>
              <a:rPr lang="en-US" sz="2000" b="1" dirty="0" smtClean="0">
                <a:solidFill>
                  <a:srgbClr val="F82A71"/>
                </a:solidFill>
              </a:rPr>
              <a:t>in online/offline is </a:t>
            </a:r>
            <a:r>
              <a:rPr lang="en-US" sz="2000" b="1" i="1" u="sng" dirty="0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efficient</a:t>
            </a:r>
            <a:endParaRPr lang="en-US" sz="2000" b="1" i="1" u="sng" dirty="0">
              <a:solidFill>
                <a:srgbClr val="F82A71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pic>
        <p:nvPicPr>
          <p:cNvPr id="66" name="Picture 6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5812" y="4687668"/>
            <a:ext cx="4689389" cy="2057400"/>
          </a:xfrm>
          <a:prstGeom prst="rect">
            <a:avLst/>
          </a:prstGeom>
        </p:spPr>
      </p:pic>
      <p:cxnSp>
        <p:nvCxnSpPr>
          <p:cNvPr id="68" name="Straight Arrow Connector 67"/>
          <p:cNvCxnSpPr/>
          <p:nvPr/>
        </p:nvCxnSpPr>
        <p:spPr>
          <a:xfrm flipH="1" flipV="1">
            <a:off x="5744685" y="4245438"/>
            <a:ext cx="453112" cy="918178"/>
          </a:xfrm>
          <a:prstGeom prst="straightConnector1">
            <a:avLst/>
          </a:prstGeom>
          <a:ln w="34925">
            <a:solidFill>
              <a:srgbClr val="F82A71">
                <a:alpha val="30000"/>
              </a:srgb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6246214" y="3829403"/>
            <a:ext cx="269947" cy="2225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1</a:t>
            </a:r>
            <a:endParaRPr lang="en-US" b="1" i="1" baseline="-250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72" name="Straight Arrow Connector 71"/>
          <p:cNvCxnSpPr/>
          <p:nvPr/>
        </p:nvCxnSpPr>
        <p:spPr>
          <a:xfrm flipV="1">
            <a:off x="5764214" y="3545321"/>
            <a:ext cx="498916" cy="718973"/>
          </a:xfrm>
          <a:prstGeom prst="straightConnector1">
            <a:avLst/>
          </a:prstGeom>
          <a:ln w="34925">
            <a:solidFill>
              <a:schemeClr val="tx1">
                <a:alpha val="3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/>
          <p:cNvSpPr txBox="1"/>
          <p:nvPr/>
        </p:nvSpPr>
        <p:spPr>
          <a:xfrm>
            <a:off x="5663542" y="3596639"/>
            <a:ext cx="425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x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1</a:t>
            </a:r>
            <a:endParaRPr lang="en-US" b="1" i="1" baseline="-250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7275023" y="4777094"/>
            <a:ext cx="109848" cy="2225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cxnSp>
        <p:nvCxnSpPr>
          <p:cNvPr id="77" name="Straight Arrow Connector 76"/>
          <p:cNvCxnSpPr/>
          <p:nvPr/>
        </p:nvCxnSpPr>
        <p:spPr>
          <a:xfrm flipV="1">
            <a:off x="6200138" y="3545321"/>
            <a:ext cx="71965" cy="1618296"/>
          </a:xfrm>
          <a:prstGeom prst="straightConnector1">
            <a:avLst/>
          </a:prstGeom>
          <a:ln w="34925">
            <a:solidFill>
              <a:srgbClr val="F82A7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/>
          <p:nvPr/>
        </p:nvCxnSpPr>
        <p:spPr>
          <a:xfrm flipV="1">
            <a:off x="7563213" y="4406374"/>
            <a:ext cx="1042651" cy="780451"/>
          </a:xfrm>
          <a:prstGeom prst="straightConnector1">
            <a:avLst/>
          </a:prstGeom>
          <a:ln w="34925">
            <a:solidFill>
              <a:srgbClr val="66D9EF">
                <a:alpha val="50000"/>
              </a:srgb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/>
          <p:cNvSpPr txBox="1"/>
          <p:nvPr/>
        </p:nvSpPr>
        <p:spPr>
          <a:xfrm>
            <a:off x="7680985" y="3920047"/>
            <a:ext cx="583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2</a:t>
            </a:r>
            <a:endParaRPr lang="en-US" b="1" i="1" baseline="-250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85" name="Straight Arrow Connector 84"/>
          <p:cNvCxnSpPr/>
          <p:nvPr/>
        </p:nvCxnSpPr>
        <p:spPr>
          <a:xfrm flipV="1">
            <a:off x="8572097" y="3404315"/>
            <a:ext cx="100082" cy="1016761"/>
          </a:xfrm>
          <a:prstGeom prst="straightConnector1">
            <a:avLst/>
          </a:prstGeom>
          <a:ln w="34925">
            <a:solidFill>
              <a:schemeClr val="tx1">
                <a:alpha val="3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/>
          <p:cNvSpPr txBox="1"/>
          <p:nvPr/>
        </p:nvSpPr>
        <p:spPr>
          <a:xfrm>
            <a:off x="8609288" y="3760649"/>
            <a:ext cx="4355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x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2</a:t>
            </a:r>
            <a:endParaRPr lang="en-US" b="1" i="1" baseline="-250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9015711" y="4845368"/>
            <a:ext cx="109848" cy="2225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cxnSp>
        <p:nvCxnSpPr>
          <p:cNvPr id="90" name="Straight Arrow Connector 89"/>
          <p:cNvCxnSpPr/>
          <p:nvPr/>
        </p:nvCxnSpPr>
        <p:spPr>
          <a:xfrm flipV="1">
            <a:off x="7570301" y="3402710"/>
            <a:ext cx="1075508" cy="1760472"/>
          </a:xfrm>
          <a:prstGeom prst="straightConnector1">
            <a:avLst/>
          </a:prstGeom>
          <a:ln w="34925">
            <a:solidFill>
              <a:srgbClr val="66D9E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/>
          <p:nvPr/>
        </p:nvCxnSpPr>
        <p:spPr>
          <a:xfrm flipV="1">
            <a:off x="10750928" y="4364567"/>
            <a:ext cx="1283634" cy="637880"/>
          </a:xfrm>
          <a:prstGeom prst="straightConnector1">
            <a:avLst/>
          </a:prstGeom>
          <a:ln w="34925">
            <a:solidFill>
              <a:schemeClr val="tx1">
                <a:alpha val="3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/>
          <p:cNvSpPr txBox="1"/>
          <p:nvPr/>
        </p:nvSpPr>
        <p:spPr>
          <a:xfrm>
            <a:off x="11396496" y="4591290"/>
            <a:ext cx="427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x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3</a:t>
            </a:r>
            <a:endParaRPr lang="en-US" b="1" i="1" baseline="-250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100" name="Straight Arrow Connector 99"/>
          <p:cNvCxnSpPr/>
          <p:nvPr/>
        </p:nvCxnSpPr>
        <p:spPr>
          <a:xfrm flipV="1">
            <a:off x="9355471" y="5025518"/>
            <a:ext cx="1430176" cy="141105"/>
          </a:xfrm>
          <a:prstGeom prst="straightConnector1">
            <a:avLst/>
          </a:prstGeom>
          <a:ln w="34925">
            <a:solidFill>
              <a:srgbClr val="F09220">
                <a:alpha val="50000"/>
              </a:srgb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10406675" y="4191110"/>
            <a:ext cx="269947" cy="2225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3</a:t>
            </a:r>
            <a:endParaRPr lang="en-US" b="1" i="1" baseline="-250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11374094" y="4911502"/>
            <a:ext cx="109848" cy="2225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cxnSp>
        <p:nvCxnSpPr>
          <p:cNvPr id="103" name="Straight Arrow Connector 102"/>
          <p:cNvCxnSpPr/>
          <p:nvPr/>
        </p:nvCxnSpPr>
        <p:spPr>
          <a:xfrm flipV="1">
            <a:off x="9378074" y="4341496"/>
            <a:ext cx="2656488" cy="818929"/>
          </a:xfrm>
          <a:prstGeom prst="straightConnector1">
            <a:avLst/>
          </a:prstGeom>
          <a:ln w="34925">
            <a:solidFill>
              <a:srgbClr val="F0922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ounded Rectangle 62"/>
          <p:cNvSpPr/>
          <p:nvPr/>
        </p:nvSpPr>
        <p:spPr>
          <a:xfrm>
            <a:off x="688072" y="5057387"/>
            <a:ext cx="2895600" cy="248425"/>
          </a:xfrm>
          <a:prstGeom prst="roundRect">
            <a:avLst/>
          </a:prstGeom>
          <a:noFill/>
          <a:ln w="31750">
            <a:solidFill>
              <a:srgbClr val="F82A7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520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" name="Chart 26"/>
          <p:cNvGraphicFramePr/>
          <p:nvPr/>
        </p:nvGraphicFramePr>
        <p:xfrm>
          <a:off x="5400697" y="2514600"/>
          <a:ext cx="1295400" cy="11719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40" name="Chart 39"/>
          <p:cNvGraphicFramePr/>
          <p:nvPr/>
        </p:nvGraphicFramePr>
        <p:xfrm>
          <a:off x="7693674" y="2520891"/>
          <a:ext cx="1295400" cy="11719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Dual-Clustering Maximum Entropy </a:t>
            </a:r>
            <a:r>
              <a:rPr lang="en-US" sz="3600" dirty="0" smtClean="0"/>
              <a:t>(DCME)</a:t>
            </a:r>
            <a:endParaRPr lang="en-US" sz="3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46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38200" y="1690688"/>
            <a:ext cx="3458568" cy="1532334"/>
          </a:xfrm>
          <a:prstGeom prst="roundRect">
            <a:avLst/>
          </a:prstGeom>
          <a:gradFill>
            <a:gsLst>
              <a:gs pos="0">
                <a:schemeClr val="dk1">
                  <a:satMod val="103000"/>
                  <a:lumMod val="102000"/>
                  <a:tint val="94000"/>
                </a:schemeClr>
              </a:gs>
              <a:gs pos="51000">
                <a:schemeClr val="dk1">
                  <a:satMod val="110000"/>
                  <a:lumMod val="100000"/>
                  <a:shade val="100000"/>
                </a:schemeClr>
              </a:gs>
              <a:gs pos="100000">
                <a:schemeClr val="dk1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400" b="1" i="1" u="sng" dirty="0" smtClean="0">
                <a:solidFill>
                  <a:srgbClr val="A6E32D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GD Complexity:</a:t>
            </a:r>
          </a:p>
          <a:p>
            <a:r>
              <a:rPr lang="en-US" sz="2400" dirty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	</a:t>
            </a:r>
            <a:r>
              <a:rPr lang="en-US" sz="2400" b="1" i="1" dirty="0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O(DN)</a:t>
            </a:r>
          </a:p>
          <a:p>
            <a:r>
              <a:rPr lang="en-US" b="1" i="1" dirty="0" smtClean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D </a:t>
            </a:r>
            <a:r>
              <a:rPr lang="mr-IN" b="1" i="1" dirty="0" smtClean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–</a:t>
            </a:r>
            <a:r>
              <a:rPr lang="en-US" b="1" i="1" dirty="0" smtClean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 feature dimensionality</a:t>
            </a:r>
          </a:p>
          <a:p>
            <a:r>
              <a:rPr lang="en-US" b="1" i="1" dirty="0" smtClean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N </a:t>
            </a:r>
            <a:r>
              <a:rPr lang="mr-IN" b="1" i="1" dirty="0" smtClean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–</a:t>
            </a:r>
            <a:r>
              <a:rPr lang="en-US" b="1" i="1" dirty="0" smtClean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 number of classes 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4876800" y="1237132"/>
            <a:ext cx="2503574" cy="1236430"/>
            <a:chOff x="4638425" y="1852302"/>
            <a:chExt cx="4210268" cy="2052237"/>
          </a:xfrm>
        </p:grpSpPr>
        <p:cxnSp>
          <p:nvCxnSpPr>
            <p:cNvPr id="8" name="Straight Arrow Connector 7"/>
            <p:cNvCxnSpPr/>
            <p:nvPr/>
          </p:nvCxnSpPr>
          <p:spPr>
            <a:xfrm flipH="1" flipV="1">
              <a:off x="5092395" y="2380539"/>
              <a:ext cx="762000" cy="1524000"/>
            </a:xfrm>
            <a:prstGeom prst="straightConnector1">
              <a:avLst/>
            </a:prstGeom>
            <a:ln w="34925">
              <a:solidFill>
                <a:srgbClr val="F82A7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 flipV="1">
              <a:off x="5853566" y="2609139"/>
              <a:ext cx="1753429" cy="1295400"/>
            </a:xfrm>
            <a:prstGeom prst="straightConnector1">
              <a:avLst/>
            </a:prstGeom>
            <a:ln w="34925">
              <a:solidFill>
                <a:srgbClr val="66D9E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4638425" y="1852302"/>
              <a:ext cx="4539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w</a:t>
              </a:r>
              <a:r>
                <a:rPr lang="en-US" b="1" i="1" baseline="-25000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1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565050" y="2201514"/>
              <a:ext cx="4539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w</a:t>
              </a:r>
              <a:r>
                <a:rPr lang="en-US" b="1" i="1" baseline="-25000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2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 flipV="1">
              <a:off x="5853566" y="2685339"/>
              <a:ext cx="839029" cy="1193358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6335901" y="2159549"/>
              <a:ext cx="3738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err="1" smtClean="0">
                  <a:latin typeface="Latin Modern Roman 10" charset="0"/>
                  <a:ea typeface="Latin Modern Roman 10" charset="0"/>
                  <a:cs typeface="Latin Modern Roman 10" charset="0"/>
                </a:rPr>
                <a:t>x</a:t>
              </a:r>
              <a:r>
                <a:rPr lang="en-US" b="1" i="1" baseline="-25000" dirty="0" err="1">
                  <a:latin typeface="Latin Modern Roman 10" charset="0"/>
                  <a:ea typeface="Latin Modern Roman 10" charset="0"/>
                  <a:cs typeface="Latin Modern Roman 10" charset="0"/>
                </a:rPr>
                <a:t>t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 flipV="1">
              <a:off x="5853566" y="3657600"/>
              <a:ext cx="2405131" cy="234207"/>
            </a:xfrm>
            <a:prstGeom prst="straightConnector1">
              <a:avLst/>
            </a:prstGeom>
            <a:ln w="34925">
              <a:solidFill>
                <a:srgbClr val="F0922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8125140" y="3276277"/>
              <a:ext cx="453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w</a:t>
              </a:r>
              <a:r>
                <a:rPr lang="en-US" b="1" i="1" baseline="-25000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3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8663962" y="3504215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5338908" y="2501756"/>
            <a:ext cx="1418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t = 1, </a:t>
            </a:r>
            <a:r>
              <a:rPr lang="en-US" i="1" dirty="0" err="1" smtClean="0">
                <a:latin typeface="Latin Modern Roman 10" charset="0"/>
                <a:ea typeface="Latin Modern Roman 10" charset="0"/>
                <a:cs typeface="Latin Modern Roman 10" charset="0"/>
              </a:rPr>
              <a:t>y</a:t>
            </a:r>
            <a:r>
              <a:rPr lang="en-US" i="1" baseline="-25000" dirty="0" err="1" smtClean="0"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 =1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grpSp>
        <p:nvGrpSpPr>
          <p:cNvPr id="29" name="Group 28"/>
          <p:cNvGrpSpPr/>
          <p:nvPr/>
        </p:nvGrpSpPr>
        <p:grpSpPr>
          <a:xfrm>
            <a:off x="7169777" y="1143000"/>
            <a:ext cx="2503574" cy="1336853"/>
            <a:chOff x="4638425" y="1685619"/>
            <a:chExt cx="4210268" cy="2218920"/>
          </a:xfrm>
        </p:grpSpPr>
        <p:cxnSp>
          <p:nvCxnSpPr>
            <p:cNvPr id="30" name="Straight Arrow Connector 29"/>
            <p:cNvCxnSpPr/>
            <p:nvPr/>
          </p:nvCxnSpPr>
          <p:spPr>
            <a:xfrm flipH="1" flipV="1">
              <a:off x="5092395" y="2380539"/>
              <a:ext cx="762000" cy="1524000"/>
            </a:xfrm>
            <a:prstGeom prst="straightConnector1">
              <a:avLst/>
            </a:prstGeom>
            <a:ln w="34925">
              <a:solidFill>
                <a:srgbClr val="F82A7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 flipV="1">
              <a:off x="5853566" y="2609139"/>
              <a:ext cx="1753429" cy="1295400"/>
            </a:xfrm>
            <a:prstGeom prst="straightConnector1">
              <a:avLst/>
            </a:prstGeom>
            <a:ln w="34925">
              <a:solidFill>
                <a:srgbClr val="66D9E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/>
            <p:cNvSpPr txBox="1"/>
            <p:nvPr/>
          </p:nvSpPr>
          <p:spPr>
            <a:xfrm>
              <a:off x="4638425" y="1852302"/>
              <a:ext cx="4539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w</a:t>
              </a:r>
              <a:r>
                <a:rPr lang="en-US" b="1" i="1" baseline="-25000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1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7565050" y="2201514"/>
              <a:ext cx="4539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w</a:t>
              </a:r>
              <a:r>
                <a:rPr lang="en-US" b="1" i="1" baseline="-25000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2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cxnSp>
          <p:nvCxnSpPr>
            <p:cNvPr id="34" name="Straight Arrow Connector 33"/>
            <p:cNvCxnSpPr/>
            <p:nvPr/>
          </p:nvCxnSpPr>
          <p:spPr>
            <a:xfrm flipV="1">
              <a:off x="5853568" y="2191072"/>
              <a:ext cx="168308" cy="1687629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/>
            <p:cNvSpPr txBox="1"/>
            <p:nvPr/>
          </p:nvSpPr>
          <p:spPr>
            <a:xfrm>
              <a:off x="5750811" y="1685619"/>
              <a:ext cx="3738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err="1" smtClean="0">
                  <a:latin typeface="Latin Modern Roman 10" charset="0"/>
                  <a:ea typeface="Latin Modern Roman 10" charset="0"/>
                  <a:cs typeface="Latin Modern Roman 10" charset="0"/>
                </a:rPr>
                <a:t>x</a:t>
              </a:r>
              <a:r>
                <a:rPr lang="en-US" b="1" i="1" baseline="-25000" dirty="0" err="1">
                  <a:latin typeface="Latin Modern Roman 10" charset="0"/>
                  <a:ea typeface="Latin Modern Roman 10" charset="0"/>
                  <a:cs typeface="Latin Modern Roman 10" charset="0"/>
                </a:rPr>
                <a:t>t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cxnSp>
          <p:nvCxnSpPr>
            <p:cNvPr id="36" name="Straight Arrow Connector 35"/>
            <p:cNvCxnSpPr/>
            <p:nvPr/>
          </p:nvCxnSpPr>
          <p:spPr>
            <a:xfrm flipV="1">
              <a:off x="5853566" y="3657600"/>
              <a:ext cx="2405131" cy="234207"/>
            </a:xfrm>
            <a:prstGeom prst="straightConnector1">
              <a:avLst/>
            </a:prstGeom>
            <a:ln w="34925">
              <a:solidFill>
                <a:srgbClr val="F0922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/>
            <p:cNvSpPr txBox="1"/>
            <p:nvPr/>
          </p:nvSpPr>
          <p:spPr>
            <a:xfrm>
              <a:off x="8125140" y="3276277"/>
              <a:ext cx="453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w</a:t>
              </a:r>
              <a:r>
                <a:rPr lang="en-US" b="1" i="1" baseline="-25000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3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8663962" y="3504215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7625878" y="2500167"/>
            <a:ext cx="1418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t = 2</a:t>
            </a:r>
            <a:r>
              <a:rPr lang="en-US" i="1" dirty="0">
                <a:latin typeface="Latin Modern Roman 10" charset="0"/>
                <a:ea typeface="Latin Modern Roman 10" charset="0"/>
                <a:cs typeface="Latin Modern Roman 10" charset="0"/>
              </a:rPr>
              <a:t>, </a:t>
            </a:r>
            <a:r>
              <a:rPr lang="en-US" i="1" dirty="0" err="1">
                <a:latin typeface="Latin Modern Roman 10" charset="0"/>
                <a:ea typeface="Latin Modern Roman 10" charset="0"/>
                <a:cs typeface="Latin Modern Roman 10" charset="0"/>
              </a:rPr>
              <a:t>y</a:t>
            </a:r>
            <a:r>
              <a:rPr lang="en-US" i="1" baseline="-25000" dirty="0" err="1"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r>
              <a:rPr lang="en-US" i="1" dirty="0">
                <a:latin typeface="Latin Modern Roman 10" charset="0"/>
                <a:ea typeface="Latin Modern Roman 10" charset="0"/>
                <a:cs typeface="Latin Modern Roman 10" charset="0"/>
              </a:rPr>
              <a:t> </a:t>
            </a:r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=</a:t>
            </a:r>
            <a:r>
              <a:rPr lang="en-US" i="1" dirty="0">
                <a:latin typeface="Latin Modern Roman 10" charset="0"/>
                <a:ea typeface="Latin Modern Roman 10" charset="0"/>
                <a:cs typeface="Latin Modern Roman 10" charset="0"/>
              </a:rPr>
              <a:t>2</a:t>
            </a:r>
          </a:p>
        </p:txBody>
      </p:sp>
      <p:grpSp>
        <p:nvGrpSpPr>
          <p:cNvPr id="46" name="Group 45"/>
          <p:cNvGrpSpPr/>
          <p:nvPr/>
        </p:nvGrpSpPr>
        <p:grpSpPr>
          <a:xfrm>
            <a:off x="9411421" y="1240666"/>
            <a:ext cx="2503574" cy="1236430"/>
            <a:chOff x="4638425" y="1852302"/>
            <a:chExt cx="4210268" cy="2052237"/>
          </a:xfrm>
        </p:grpSpPr>
        <p:cxnSp>
          <p:nvCxnSpPr>
            <p:cNvPr id="47" name="Straight Arrow Connector 46"/>
            <p:cNvCxnSpPr/>
            <p:nvPr/>
          </p:nvCxnSpPr>
          <p:spPr>
            <a:xfrm flipH="1" flipV="1">
              <a:off x="5092395" y="2380539"/>
              <a:ext cx="762000" cy="1524000"/>
            </a:xfrm>
            <a:prstGeom prst="straightConnector1">
              <a:avLst/>
            </a:prstGeom>
            <a:ln w="34925">
              <a:solidFill>
                <a:srgbClr val="F82A7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/>
            <p:nvPr/>
          </p:nvCxnSpPr>
          <p:spPr>
            <a:xfrm flipV="1">
              <a:off x="5853566" y="2609139"/>
              <a:ext cx="1753429" cy="1295400"/>
            </a:xfrm>
            <a:prstGeom prst="straightConnector1">
              <a:avLst/>
            </a:prstGeom>
            <a:ln w="34925">
              <a:solidFill>
                <a:srgbClr val="66D9E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/>
            <p:cNvSpPr txBox="1"/>
            <p:nvPr/>
          </p:nvSpPr>
          <p:spPr>
            <a:xfrm>
              <a:off x="4638425" y="1852302"/>
              <a:ext cx="4539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w</a:t>
              </a:r>
              <a:r>
                <a:rPr lang="en-US" b="1" i="1" baseline="-25000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1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7565050" y="2201514"/>
              <a:ext cx="4539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w</a:t>
              </a:r>
              <a:r>
                <a:rPr lang="en-US" b="1" i="1" baseline="-25000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2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cxnSp>
          <p:nvCxnSpPr>
            <p:cNvPr id="51" name="Straight Arrow Connector 50"/>
            <p:cNvCxnSpPr/>
            <p:nvPr/>
          </p:nvCxnSpPr>
          <p:spPr>
            <a:xfrm flipV="1">
              <a:off x="5853568" y="2819945"/>
              <a:ext cx="2158691" cy="1058759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/>
            <p:cNvSpPr txBox="1"/>
            <p:nvPr/>
          </p:nvSpPr>
          <p:spPr>
            <a:xfrm>
              <a:off x="8019021" y="2412320"/>
              <a:ext cx="3738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err="1" smtClean="0">
                  <a:latin typeface="Latin Modern Roman 10" charset="0"/>
                  <a:ea typeface="Latin Modern Roman 10" charset="0"/>
                  <a:cs typeface="Latin Modern Roman 10" charset="0"/>
                </a:rPr>
                <a:t>x</a:t>
              </a:r>
              <a:r>
                <a:rPr lang="en-US" b="1" i="1" baseline="-25000" dirty="0" err="1">
                  <a:latin typeface="Latin Modern Roman 10" charset="0"/>
                  <a:ea typeface="Latin Modern Roman 10" charset="0"/>
                  <a:cs typeface="Latin Modern Roman 10" charset="0"/>
                </a:rPr>
                <a:t>t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cxnSp>
          <p:nvCxnSpPr>
            <p:cNvPr id="53" name="Straight Arrow Connector 52"/>
            <p:cNvCxnSpPr/>
            <p:nvPr/>
          </p:nvCxnSpPr>
          <p:spPr>
            <a:xfrm flipV="1">
              <a:off x="5853566" y="3657600"/>
              <a:ext cx="2405131" cy="234207"/>
            </a:xfrm>
            <a:prstGeom prst="straightConnector1">
              <a:avLst/>
            </a:prstGeom>
            <a:ln w="34925">
              <a:solidFill>
                <a:srgbClr val="F0922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53"/>
            <p:cNvSpPr txBox="1"/>
            <p:nvPr/>
          </p:nvSpPr>
          <p:spPr>
            <a:xfrm>
              <a:off x="8125140" y="3276277"/>
              <a:ext cx="453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w</a:t>
              </a:r>
              <a:r>
                <a:rPr lang="en-US" b="1" i="1" baseline="-25000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3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8663962" y="3504215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</p:grpSp>
      <p:graphicFrame>
        <p:nvGraphicFramePr>
          <p:cNvPr id="56" name="Chart 55"/>
          <p:cNvGraphicFramePr/>
          <p:nvPr/>
        </p:nvGraphicFramePr>
        <p:xfrm>
          <a:off x="9935318" y="2518134"/>
          <a:ext cx="1295400" cy="11719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59" name="TextBox 58"/>
          <p:cNvSpPr txBox="1"/>
          <p:nvPr/>
        </p:nvSpPr>
        <p:spPr>
          <a:xfrm>
            <a:off x="9819027" y="2500167"/>
            <a:ext cx="1527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t = 3, </a:t>
            </a:r>
            <a:r>
              <a:rPr lang="en-US" i="1" dirty="0" err="1" smtClean="0">
                <a:latin typeface="Latin Modern Roman 10" charset="0"/>
                <a:ea typeface="Latin Modern Roman 10" charset="0"/>
                <a:cs typeface="Latin Modern Roman 10" charset="0"/>
              </a:rPr>
              <a:t>y</a:t>
            </a:r>
            <a:r>
              <a:rPr lang="en-US" i="1" baseline="-25000" dirty="0" err="1" smtClean="0"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 = 3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pic>
        <p:nvPicPr>
          <p:cNvPr id="60" name="Picture 5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98649" y="2818973"/>
            <a:ext cx="437565" cy="472292"/>
          </a:xfrm>
          <a:prstGeom prst="rect">
            <a:avLst/>
          </a:prstGeom>
        </p:spPr>
      </p:pic>
      <p:sp>
        <p:nvSpPr>
          <p:cNvPr id="65" name="TextBox 64"/>
          <p:cNvSpPr txBox="1"/>
          <p:nvPr/>
        </p:nvSpPr>
        <p:spPr>
          <a:xfrm>
            <a:off x="304801" y="3359507"/>
            <a:ext cx="4931413" cy="1259919"/>
          </a:xfrm>
          <a:prstGeom prst="roundRect">
            <a:avLst/>
          </a:prstGeom>
          <a:gradFill>
            <a:gsLst>
              <a:gs pos="0">
                <a:schemeClr val="dk1">
                  <a:satMod val="103000"/>
                  <a:lumMod val="102000"/>
                  <a:tint val="94000"/>
                </a:schemeClr>
              </a:gs>
              <a:gs pos="73000">
                <a:schemeClr val="dk1">
                  <a:satMod val="110000"/>
                  <a:lumMod val="100000"/>
                  <a:shade val="100000"/>
                </a:schemeClr>
              </a:gs>
              <a:gs pos="100000">
                <a:schemeClr val="dk1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400" b="1" i="1" u="sng" dirty="0" smtClean="0">
                <a:solidFill>
                  <a:srgbClr val="A6E32D"/>
                </a:solidFill>
              </a:rPr>
              <a:t>Insight:</a:t>
            </a:r>
          </a:p>
          <a:p>
            <a:r>
              <a:rPr lang="en-US" sz="2400" dirty="0">
                <a:solidFill>
                  <a:srgbClr val="00B0F0"/>
                </a:solidFill>
              </a:rPr>
              <a:t> </a:t>
            </a:r>
            <a:r>
              <a:rPr lang="en-US" sz="2400" dirty="0" smtClean="0">
                <a:solidFill>
                  <a:srgbClr val="00B0F0"/>
                </a:solidFill>
              </a:rPr>
              <a:t> </a:t>
            </a:r>
            <a:r>
              <a:rPr lang="en-US" sz="2000" dirty="0" smtClean="0">
                <a:solidFill>
                  <a:srgbClr val="00B0F0"/>
                </a:solidFill>
              </a:rPr>
              <a:t>If </a:t>
            </a:r>
            <a:r>
              <a:rPr lang="en-US" sz="2000" b="1" dirty="0">
                <a:solidFill>
                  <a:srgbClr val="F82A71"/>
                </a:solidFill>
              </a:rPr>
              <a:t>distributions </a:t>
            </a:r>
            <a:r>
              <a:rPr lang="en-US" sz="2000" b="1" i="1" dirty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P</a:t>
            </a:r>
            <a:r>
              <a:rPr lang="en-US" sz="2000" b="1" i="1" baseline="-25000" dirty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r>
              <a:rPr lang="en-US" sz="2000" dirty="0" smtClean="0">
                <a:solidFill>
                  <a:srgbClr val="F82A71"/>
                </a:solidFill>
              </a:rPr>
              <a:t> </a:t>
            </a:r>
            <a:r>
              <a:rPr lang="en-US" sz="2000" dirty="0">
                <a:solidFill>
                  <a:srgbClr val="F82A71"/>
                </a:solidFill>
              </a:rPr>
              <a:t>are </a:t>
            </a:r>
            <a:r>
              <a:rPr lang="en-US" sz="2000" b="1" i="1" u="sng" dirty="0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same</a:t>
            </a:r>
            <a:r>
              <a:rPr lang="en-US" sz="2000" b="1" i="1" dirty="0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,</a:t>
            </a:r>
          </a:p>
          <a:p>
            <a:r>
              <a:rPr lang="en-US" sz="2000" b="1" i="1" dirty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 </a:t>
            </a:r>
            <a:r>
              <a:rPr lang="en-US" sz="2000" dirty="0" smtClean="0">
                <a:solidFill>
                  <a:srgbClr val="00B0F0"/>
                </a:solidFill>
              </a:rPr>
              <a:t>computation </a:t>
            </a:r>
            <a:r>
              <a:rPr lang="en-US" sz="2000" b="1" dirty="0" smtClean="0">
                <a:solidFill>
                  <a:srgbClr val="F82A71"/>
                </a:solidFill>
              </a:rPr>
              <a:t>in online/offline is </a:t>
            </a:r>
            <a:r>
              <a:rPr lang="en-US" sz="2000" b="1" i="1" u="sng" dirty="0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efficient</a:t>
            </a:r>
            <a:endParaRPr lang="en-US" sz="2000" b="1" i="1" u="sng" dirty="0">
              <a:solidFill>
                <a:srgbClr val="F82A71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pic>
        <p:nvPicPr>
          <p:cNvPr id="66" name="Picture 6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5812" y="4687668"/>
            <a:ext cx="4689389" cy="2057400"/>
          </a:xfrm>
          <a:prstGeom prst="rect">
            <a:avLst/>
          </a:prstGeom>
        </p:spPr>
      </p:pic>
      <p:sp>
        <p:nvSpPr>
          <p:cNvPr id="63" name="Rounded Rectangle 62"/>
          <p:cNvSpPr/>
          <p:nvPr/>
        </p:nvSpPr>
        <p:spPr>
          <a:xfrm>
            <a:off x="688072" y="5618975"/>
            <a:ext cx="3045728" cy="248425"/>
          </a:xfrm>
          <a:prstGeom prst="roundRect">
            <a:avLst/>
          </a:prstGeom>
          <a:noFill/>
          <a:ln w="31750">
            <a:solidFill>
              <a:srgbClr val="F82A7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4" name="Straight Arrow Connector 63"/>
          <p:cNvCxnSpPr/>
          <p:nvPr/>
        </p:nvCxnSpPr>
        <p:spPr>
          <a:xfrm flipV="1">
            <a:off x="5812824" y="4419600"/>
            <a:ext cx="435576" cy="790452"/>
          </a:xfrm>
          <a:prstGeom prst="straightConnector1">
            <a:avLst/>
          </a:prstGeom>
          <a:ln w="3492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5636742" y="4503851"/>
            <a:ext cx="425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x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1</a:t>
            </a:r>
            <a:endParaRPr lang="en-US" b="1" i="1" baseline="-250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69" name="Straight Arrow Connector 68"/>
          <p:cNvCxnSpPr/>
          <p:nvPr/>
        </p:nvCxnSpPr>
        <p:spPr>
          <a:xfrm flipV="1">
            <a:off x="6248400" y="3493972"/>
            <a:ext cx="163422" cy="925628"/>
          </a:xfrm>
          <a:prstGeom prst="straightConnector1">
            <a:avLst/>
          </a:prstGeom>
          <a:ln w="3492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6348931" y="3850304"/>
            <a:ext cx="4355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x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2</a:t>
            </a:r>
            <a:endParaRPr lang="en-US" b="1" i="1" baseline="-250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74" name="Straight Arrow Connector 73"/>
          <p:cNvCxnSpPr/>
          <p:nvPr/>
        </p:nvCxnSpPr>
        <p:spPr>
          <a:xfrm flipV="1">
            <a:off x="6404317" y="2901512"/>
            <a:ext cx="1283634" cy="637880"/>
          </a:xfrm>
          <a:prstGeom prst="straightConnector1">
            <a:avLst/>
          </a:prstGeom>
          <a:ln w="3492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7049885" y="3128235"/>
            <a:ext cx="427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x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3</a:t>
            </a:r>
            <a:endParaRPr lang="en-US" b="1" i="1" baseline="-250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4261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/>
      <p:bldP spid="71" grpId="0"/>
      <p:bldP spid="75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4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1291" y="4931204"/>
            <a:ext cx="1142137" cy="313593"/>
          </a:xfrm>
          <a:prstGeom prst="rect">
            <a:avLst/>
          </a:prstGeom>
        </p:spPr>
      </p:pic>
      <p:graphicFrame>
        <p:nvGraphicFramePr>
          <p:cNvPr id="27" name="Chart 26"/>
          <p:cNvGraphicFramePr/>
          <p:nvPr/>
        </p:nvGraphicFramePr>
        <p:xfrm>
          <a:off x="5400697" y="2514600"/>
          <a:ext cx="1295400" cy="11719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40" name="Chart 39"/>
          <p:cNvGraphicFramePr/>
          <p:nvPr/>
        </p:nvGraphicFramePr>
        <p:xfrm>
          <a:off x="7693674" y="2520891"/>
          <a:ext cx="1295400" cy="11719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Dual-Clustering Maximum Entropy </a:t>
            </a:r>
            <a:r>
              <a:rPr lang="en-US" sz="3600" dirty="0" smtClean="0"/>
              <a:t>(DCME)</a:t>
            </a:r>
            <a:endParaRPr lang="en-US" sz="3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47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38200" y="1690688"/>
            <a:ext cx="3458568" cy="1532334"/>
          </a:xfrm>
          <a:prstGeom prst="roundRect">
            <a:avLst/>
          </a:prstGeom>
          <a:gradFill>
            <a:gsLst>
              <a:gs pos="0">
                <a:schemeClr val="dk1">
                  <a:satMod val="103000"/>
                  <a:lumMod val="102000"/>
                  <a:tint val="94000"/>
                </a:schemeClr>
              </a:gs>
              <a:gs pos="51000">
                <a:schemeClr val="dk1">
                  <a:satMod val="110000"/>
                  <a:lumMod val="100000"/>
                  <a:shade val="100000"/>
                </a:schemeClr>
              </a:gs>
              <a:gs pos="100000">
                <a:schemeClr val="dk1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400" b="1" i="1" u="sng" dirty="0" smtClean="0">
                <a:solidFill>
                  <a:srgbClr val="A6E32D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GD Complexity:</a:t>
            </a:r>
          </a:p>
          <a:p>
            <a:r>
              <a:rPr lang="en-US" sz="2400" dirty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	</a:t>
            </a:r>
            <a:r>
              <a:rPr lang="en-US" sz="2400" b="1" i="1" dirty="0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O(DN)</a:t>
            </a:r>
          </a:p>
          <a:p>
            <a:r>
              <a:rPr lang="en-US" b="1" i="1" dirty="0" smtClean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D </a:t>
            </a:r>
            <a:r>
              <a:rPr lang="mr-IN" b="1" i="1" dirty="0" smtClean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–</a:t>
            </a:r>
            <a:r>
              <a:rPr lang="en-US" b="1" i="1" dirty="0" smtClean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 feature dimensionality</a:t>
            </a:r>
          </a:p>
          <a:p>
            <a:r>
              <a:rPr lang="en-US" b="1" i="1" dirty="0" smtClean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N </a:t>
            </a:r>
            <a:r>
              <a:rPr lang="mr-IN" b="1" i="1" dirty="0" smtClean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–</a:t>
            </a:r>
            <a:r>
              <a:rPr lang="en-US" b="1" i="1" dirty="0" smtClean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 number of classes 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4876800" y="1237132"/>
            <a:ext cx="2503574" cy="1236430"/>
            <a:chOff x="4638425" y="1852302"/>
            <a:chExt cx="4210268" cy="2052237"/>
          </a:xfrm>
        </p:grpSpPr>
        <p:cxnSp>
          <p:nvCxnSpPr>
            <p:cNvPr id="8" name="Straight Arrow Connector 7"/>
            <p:cNvCxnSpPr/>
            <p:nvPr/>
          </p:nvCxnSpPr>
          <p:spPr>
            <a:xfrm flipH="1" flipV="1">
              <a:off x="5092395" y="2380539"/>
              <a:ext cx="762000" cy="1524000"/>
            </a:xfrm>
            <a:prstGeom prst="straightConnector1">
              <a:avLst/>
            </a:prstGeom>
            <a:ln w="34925">
              <a:solidFill>
                <a:srgbClr val="F82A7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 flipV="1">
              <a:off x="5853566" y="2609139"/>
              <a:ext cx="1753429" cy="1295400"/>
            </a:xfrm>
            <a:prstGeom prst="straightConnector1">
              <a:avLst/>
            </a:prstGeom>
            <a:ln w="34925">
              <a:solidFill>
                <a:srgbClr val="66D9E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4638425" y="1852302"/>
              <a:ext cx="4539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w</a:t>
              </a:r>
              <a:r>
                <a:rPr lang="en-US" b="1" i="1" baseline="-25000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1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565050" y="2201514"/>
              <a:ext cx="4539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w</a:t>
              </a:r>
              <a:r>
                <a:rPr lang="en-US" b="1" i="1" baseline="-25000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2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 flipV="1">
              <a:off x="5853566" y="2685339"/>
              <a:ext cx="839029" cy="1193358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6335901" y="2159549"/>
              <a:ext cx="3738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err="1" smtClean="0">
                  <a:latin typeface="Latin Modern Roman 10" charset="0"/>
                  <a:ea typeface="Latin Modern Roman 10" charset="0"/>
                  <a:cs typeface="Latin Modern Roman 10" charset="0"/>
                </a:rPr>
                <a:t>x</a:t>
              </a:r>
              <a:r>
                <a:rPr lang="en-US" b="1" i="1" baseline="-25000" dirty="0" err="1">
                  <a:latin typeface="Latin Modern Roman 10" charset="0"/>
                  <a:ea typeface="Latin Modern Roman 10" charset="0"/>
                  <a:cs typeface="Latin Modern Roman 10" charset="0"/>
                </a:rPr>
                <a:t>t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 flipV="1">
              <a:off x="5853566" y="3657600"/>
              <a:ext cx="2405131" cy="234207"/>
            </a:xfrm>
            <a:prstGeom prst="straightConnector1">
              <a:avLst/>
            </a:prstGeom>
            <a:ln w="34925">
              <a:solidFill>
                <a:srgbClr val="F0922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8125140" y="3276277"/>
              <a:ext cx="453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w</a:t>
              </a:r>
              <a:r>
                <a:rPr lang="en-US" b="1" i="1" baseline="-25000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3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8663962" y="3504215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5338908" y="2501756"/>
            <a:ext cx="1418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t = 1, </a:t>
            </a:r>
            <a:r>
              <a:rPr lang="en-US" i="1" dirty="0" err="1" smtClean="0">
                <a:latin typeface="Latin Modern Roman 10" charset="0"/>
                <a:ea typeface="Latin Modern Roman 10" charset="0"/>
                <a:cs typeface="Latin Modern Roman 10" charset="0"/>
              </a:rPr>
              <a:t>y</a:t>
            </a:r>
            <a:r>
              <a:rPr lang="en-US" i="1" baseline="-25000" dirty="0" err="1" smtClean="0"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 =1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grpSp>
        <p:nvGrpSpPr>
          <p:cNvPr id="29" name="Group 28"/>
          <p:cNvGrpSpPr/>
          <p:nvPr/>
        </p:nvGrpSpPr>
        <p:grpSpPr>
          <a:xfrm>
            <a:off x="7169777" y="1143000"/>
            <a:ext cx="2503574" cy="1336853"/>
            <a:chOff x="4638425" y="1685619"/>
            <a:chExt cx="4210268" cy="2218920"/>
          </a:xfrm>
        </p:grpSpPr>
        <p:cxnSp>
          <p:nvCxnSpPr>
            <p:cNvPr id="30" name="Straight Arrow Connector 29"/>
            <p:cNvCxnSpPr/>
            <p:nvPr/>
          </p:nvCxnSpPr>
          <p:spPr>
            <a:xfrm flipH="1" flipV="1">
              <a:off x="5092395" y="2380539"/>
              <a:ext cx="762000" cy="1524000"/>
            </a:xfrm>
            <a:prstGeom prst="straightConnector1">
              <a:avLst/>
            </a:prstGeom>
            <a:ln w="34925">
              <a:solidFill>
                <a:srgbClr val="F82A7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 flipV="1">
              <a:off x="5853566" y="2609139"/>
              <a:ext cx="1753429" cy="1295400"/>
            </a:xfrm>
            <a:prstGeom prst="straightConnector1">
              <a:avLst/>
            </a:prstGeom>
            <a:ln w="34925">
              <a:solidFill>
                <a:srgbClr val="66D9E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/>
            <p:cNvSpPr txBox="1"/>
            <p:nvPr/>
          </p:nvSpPr>
          <p:spPr>
            <a:xfrm>
              <a:off x="4638425" y="1852302"/>
              <a:ext cx="4539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w</a:t>
              </a:r>
              <a:r>
                <a:rPr lang="en-US" b="1" i="1" baseline="-25000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1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7565050" y="2201514"/>
              <a:ext cx="4539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w</a:t>
              </a:r>
              <a:r>
                <a:rPr lang="en-US" b="1" i="1" baseline="-25000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2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cxnSp>
          <p:nvCxnSpPr>
            <p:cNvPr id="34" name="Straight Arrow Connector 33"/>
            <p:cNvCxnSpPr/>
            <p:nvPr/>
          </p:nvCxnSpPr>
          <p:spPr>
            <a:xfrm flipV="1">
              <a:off x="5853568" y="2191072"/>
              <a:ext cx="168308" cy="1687629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/>
            <p:cNvSpPr txBox="1"/>
            <p:nvPr/>
          </p:nvSpPr>
          <p:spPr>
            <a:xfrm>
              <a:off x="5750811" y="1685619"/>
              <a:ext cx="3738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err="1" smtClean="0">
                  <a:latin typeface="Latin Modern Roman 10" charset="0"/>
                  <a:ea typeface="Latin Modern Roman 10" charset="0"/>
                  <a:cs typeface="Latin Modern Roman 10" charset="0"/>
                </a:rPr>
                <a:t>x</a:t>
              </a:r>
              <a:r>
                <a:rPr lang="en-US" b="1" i="1" baseline="-25000" dirty="0" err="1">
                  <a:latin typeface="Latin Modern Roman 10" charset="0"/>
                  <a:ea typeface="Latin Modern Roman 10" charset="0"/>
                  <a:cs typeface="Latin Modern Roman 10" charset="0"/>
                </a:rPr>
                <a:t>t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cxnSp>
          <p:nvCxnSpPr>
            <p:cNvPr id="36" name="Straight Arrow Connector 35"/>
            <p:cNvCxnSpPr/>
            <p:nvPr/>
          </p:nvCxnSpPr>
          <p:spPr>
            <a:xfrm flipV="1">
              <a:off x="5853566" y="3657600"/>
              <a:ext cx="2405131" cy="234207"/>
            </a:xfrm>
            <a:prstGeom prst="straightConnector1">
              <a:avLst/>
            </a:prstGeom>
            <a:ln w="34925">
              <a:solidFill>
                <a:srgbClr val="F0922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/>
            <p:cNvSpPr txBox="1"/>
            <p:nvPr/>
          </p:nvSpPr>
          <p:spPr>
            <a:xfrm>
              <a:off x="8125140" y="3276277"/>
              <a:ext cx="453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w</a:t>
              </a:r>
              <a:r>
                <a:rPr lang="en-US" b="1" i="1" baseline="-25000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3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8663962" y="3504215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7625878" y="2500167"/>
            <a:ext cx="1418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t = 2</a:t>
            </a:r>
            <a:r>
              <a:rPr lang="en-US" i="1" dirty="0">
                <a:latin typeface="Latin Modern Roman 10" charset="0"/>
                <a:ea typeface="Latin Modern Roman 10" charset="0"/>
                <a:cs typeface="Latin Modern Roman 10" charset="0"/>
              </a:rPr>
              <a:t>, </a:t>
            </a:r>
            <a:r>
              <a:rPr lang="en-US" i="1" dirty="0" err="1">
                <a:latin typeface="Latin Modern Roman 10" charset="0"/>
                <a:ea typeface="Latin Modern Roman 10" charset="0"/>
                <a:cs typeface="Latin Modern Roman 10" charset="0"/>
              </a:rPr>
              <a:t>y</a:t>
            </a:r>
            <a:r>
              <a:rPr lang="en-US" i="1" baseline="-25000" dirty="0" err="1"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r>
              <a:rPr lang="en-US" i="1" dirty="0">
                <a:latin typeface="Latin Modern Roman 10" charset="0"/>
                <a:ea typeface="Latin Modern Roman 10" charset="0"/>
                <a:cs typeface="Latin Modern Roman 10" charset="0"/>
              </a:rPr>
              <a:t> </a:t>
            </a:r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=</a:t>
            </a:r>
            <a:r>
              <a:rPr lang="en-US" i="1" dirty="0">
                <a:latin typeface="Latin Modern Roman 10" charset="0"/>
                <a:ea typeface="Latin Modern Roman 10" charset="0"/>
                <a:cs typeface="Latin Modern Roman 10" charset="0"/>
              </a:rPr>
              <a:t>2</a:t>
            </a:r>
          </a:p>
        </p:txBody>
      </p:sp>
      <p:grpSp>
        <p:nvGrpSpPr>
          <p:cNvPr id="46" name="Group 45"/>
          <p:cNvGrpSpPr/>
          <p:nvPr/>
        </p:nvGrpSpPr>
        <p:grpSpPr>
          <a:xfrm>
            <a:off x="9411421" y="1240666"/>
            <a:ext cx="2503574" cy="1236430"/>
            <a:chOff x="4638425" y="1852302"/>
            <a:chExt cx="4210268" cy="2052237"/>
          </a:xfrm>
        </p:grpSpPr>
        <p:cxnSp>
          <p:nvCxnSpPr>
            <p:cNvPr id="47" name="Straight Arrow Connector 46"/>
            <p:cNvCxnSpPr/>
            <p:nvPr/>
          </p:nvCxnSpPr>
          <p:spPr>
            <a:xfrm flipH="1" flipV="1">
              <a:off x="5092395" y="2380539"/>
              <a:ext cx="762000" cy="1524000"/>
            </a:xfrm>
            <a:prstGeom prst="straightConnector1">
              <a:avLst/>
            </a:prstGeom>
            <a:ln w="34925">
              <a:solidFill>
                <a:srgbClr val="F82A7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/>
            <p:nvPr/>
          </p:nvCxnSpPr>
          <p:spPr>
            <a:xfrm flipV="1">
              <a:off x="5853566" y="2609139"/>
              <a:ext cx="1753429" cy="1295400"/>
            </a:xfrm>
            <a:prstGeom prst="straightConnector1">
              <a:avLst/>
            </a:prstGeom>
            <a:ln w="34925">
              <a:solidFill>
                <a:srgbClr val="66D9E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/>
            <p:cNvSpPr txBox="1"/>
            <p:nvPr/>
          </p:nvSpPr>
          <p:spPr>
            <a:xfrm>
              <a:off x="4638425" y="1852302"/>
              <a:ext cx="4539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w</a:t>
              </a:r>
              <a:r>
                <a:rPr lang="en-US" b="1" i="1" baseline="-25000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1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7565050" y="2201514"/>
              <a:ext cx="4539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w</a:t>
              </a:r>
              <a:r>
                <a:rPr lang="en-US" b="1" i="1" baseline="-25000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2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cxnSp>
          <p:nvCxnSpPr>
            <p:cNvPr id="51" name="Straight Arrow Connector 50"/>
            <p:cNvCxnSpPr/>
            <p:nvPr/>
          </p:nvCxnSpPr>
          <p:spPr>
            <a:xfrm flipV="1">
              <a:off x="5853568" y="2819945"/>
              <a:ext cx="2158691" cy="1058759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/>
            <p:cNvSpPr txBox="1"/>
            <p:nvPr/>
          </p:nvSpPr>
          <p:spPr>
            <a:xfrm>
              <a:off x="8019021" y="2412320"/>
              <a:ext cx="3738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err="1" smtClean="0">
                  <a:latin typeface="Latin Modern Roman 10" charset="0"/>
                  <a:ea typeface="Latin Modern Roman 10" charset="0"/>
                  <a:cs typeface="Latin Modern Roman 10" charset="0"/>
                </a:rPr>
                <a:t>x</a:t>
              </a:r>
              <a:r>
                <a:rPr lang="en-US" b="1" i="1" baseline="-25000" dirty="0" err="1">
                  <a:latin typeface="Latin Modern Roman 10" charset="0"/>
                  <a:ea typeface="Latin Modern Roman 10" charset="0"/>
                  <a:cs typeface="Latin Modern Roman 10" charset="0"/>
                </a:rPr>
                <a:t>t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cxnSp>
          <p:nvCxnSpPr>
            <p:cNvPr id="53" name="Straight Arrow Connector 52"/>
            <p:cNvCxnSpPr/>
            <p:nvPr/>
          </p:nvCxnSpPr>
          <p:spPr>
            <a:xfrm flipV="1">
              <a:off x="5853566" y="3657600"/>
              <a:ext cx="2405131" cy="234207"/>
            </a:xfrm>
            <a:prstGeom prst="straightConnector1">
              <a:avLst/>
            </a:prstGeom>
            <a:ln w="34925">
              <a:solidFill>
                <a:srgbClr val="F0922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53"/>
            <p:cNvSpPr txBox="1"/>
            <p:nvPr/>
          </p:nvSpPr>
          <p:spPr>
            <a:xfrm>
              <a:off x="8125140" y="3276277"/>
              <a:ext cx="453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w</a:t>
              </a:r>
              <a:r>
                <a:rPr lang="en-US" b="1" i="1" baseline="-25000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3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8663962" y="3504215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</p:grpSp>
      <p:graphicFrame>
        <p:nvGraphicFramePr>
          <p:cNvPr id="56" name="Chart 55"/>
          <p:cNvGraphicFramePr/>
          <p:nvPr/>
        </p:nvGraphicFramePr>
        <p:xfrm>
          <a:off x="9935318" y="2518134"/>
          <a:ext cx="1295400" cy="11719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59" name="TextBox 58"/>
          <p:cNvSpPr txBox="1"/>
          <p:nvPr/>
        </p:nvSpPr>
        <p:spPr>
          <a:xfrm>
            <a:off x="9819027" y="2500167"/>
            <a:ext cx="1527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t = 3, </a:t>
            </a:r>
            <a:r>
              <a:rPr lang="en-US" i="1" dirty="0" err="1" smtClean="0">
                <a:latin typeface="Latin Modern Roman 10" charset="0"/>
                <a:ea typeface="Latin Modern Roman 10" charset="0"/>
                <a:cs typeface="Latin Modern Roman 10" charset="0"/>
              </a:rPr>
              <a:t>y</a:t>
            </a:r>
            <a:r>
              <a:rPr lang="en-US" i="1" baseline="-25000" dirty="0" err="1" smtClean="0"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 = 3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pic>
        <p:nvPicPr>
          <p:cNvPr id="60" name="Picture 5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98649" y="2818973"/>
            <a:ext cx="437565" cy="472292"/>
          </a:xfrm>
          <a:prstGeom prst="rect">
            <a:avLst/>
          </a:prstGeom>
        </p:spPr>
      </p:pic>
      <p:sp>
        <p:nvSpPr>
          <p:cNvPr id="65" name="TextBox 64"/>
          <p:cNvSpPr txBox="1"/>
          <p:nvPr/>
        </p:nvSpPr>
        <p:spPr>
          <a:xfrm>
            <a:off x="304801" y="3359507"/>
            <a:ext cx="4931413" cy="1259919"/>
          </a:xfrm>
          <a:prstGeom prst="roundRect">
            <a:avLst/>
          </a:prstGeom>
          <a:gradFill>
            <a:gsLst>
              <a:gs pos="0">
                <a:schemeClr val="dk1">
                  <a:satMod val="103000"/>
                  <a:lumMod val="102000"/>
                  <a:tint val="94000"/>
                </a:schemeClr>
              </a:gs>
              <a:gs pos="73000">
                <a:schemeClr val="dk1">
                  <a:satMod val="110000"/>
                  <a:lumMod val="100000"/>
                  <a:shade val="100000"/>
                </a:schemeClr>
              </a:gs>
              <a:gs pos="100000">
                <a:schemeClr val="dk1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400" b="1" i="1" u="sng" dirty="0" smtClean="0">
                <a:solidFill>
                  <a:srgbClr val="A6E32D"/>
                </a:solidFill>
              </a:rPr>
              <a:t>Insight:</a:t>
            </a:r>
          </a:p>
          <a:p>
            <a:r>
              <a:rPr lang="en-US" sz="2400" dirty="0">
                <a:solidFill>
                  <a:srgbClr val="00B0F0"/>
                </a:solidFill>
              </a:rPr>
              <a:t> </a:t>
            </a:r>
            <a:r>
              <a:rPr lang="en-US" sz="2400" dirty="0" smtClean="0">
                <a:solidFill>
                  <a:srgbClr val="00B0F0"/>
                </a:solidFill>
              </a:rPr>
              <a:t> </a:t>
            </a:r>
            <a:r>
              <a:rPr lang="en-US" sz="2000" dirty="0" smtClean="0">
                <a:solidFill>
                  <a:srgbClr val="00B0F0"/>
                </a:solidFill>
              </a:rPr>
              <a:t>If </a:t>
            </a:r>
            <a:r>
              <a:rPr lang="en-US" sz="2000" b="1" dirty="0">
                <a:solidFill>
                  <a:srgbClr val="F82A71"/>
                </a:solidFill>
              </a:rPr>
              <a:t>distributions </a:t>
            </a:r>
            <a:r>
              <a:rPr lang="en-US" sz="2000" b="1" i="1" dirty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P</a:t>
            </a:r>
            <a:r>
              <a:rPr lang="en-US" sz="2000" b="1" i="1" baseline="-25000" dirty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r>
              <a:rPr lang="en-US" sz="2000" dirty="0" smtClean="0">
                <a:solidFill>
                  <a:srgbClr val="F82A71"/>
                </a:solidFill>
              </a:rPr>
              <a:t> </a:t>
            </a:r>
            <a:r>
              <a:rPr lang="en-US" sz="2000" dirty="0">
                <a:solidFill>
                  <a:srgbClr val="F82A71"/>
                </a:solidFill>
              </a:rPr>
              <a:t>are </a:t>
            </a:r>
            <a:r>
              <a:rPr lang="en-US" sz="2000" b="1" i="1" u="sng" dirty="0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same</a:t>
            </a:r>
            <a:r>
              <a:rPr lang="en-US" sz="2000" b="1" i="1" dirty="0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,</a:t>
            </a:r>
          </a:p>
          <a:p>
            <a:r>
              <a:rPr lang="en-US" sz="2000" b="1" i="1" dirty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 </a:t>
            </a:r>
            <a:r>
              <a:rPr lang="en-US" sz="2000" dirty="0" smtClean="0">
                <a:solidFill>
                  <a:srgbClr val="00B0F0"/>
                </a:solidFill>
              </a:rPr>
              <a:t>computation </a:t>
            </a:r>
            <a:r>
              <a:rPr lang="en-US" sz="2000" b="1" dirty="0" smtClean="0">
                <a:solidFill>
                  <a:srgbClr val="F82A71"/>
                </a:solidFill>
              </a:rPr>
              <a:t>in online/offline is </a:t>
            </a:r>
            <a:r>
              <a:rPr lang="en-US" sz="2000" b="1" i="1" u="sng" dirty="0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efficient</a:t>
            </a:r>
            <a:endParaRPr lang="en-US" sz="2000" b="1" i="1" u="sng" dirty="0">
              <a:solidFill>
                <a:srgbClr val="F82A71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pic>
        <p:nvPicPr>
          <p:cNvPr id="66" name="Picture 6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5812" y="4687668"/>
            <a:ext cx="4689389" cy="2057400"/>
          </a:xfrm>
          <a:prstGeom prst="rect">
            <a:avLst/>
          </a:prstGeom>
        </p:spPr>
      </p:pic>
      <p:sp>
        <p:nvSpPr>
          <p:cNvPr id="63" name="Rounded Rectangle 62"/>
          <p:cNvSpPr/>
          <p:nvPr/>
        </p:nvSpPr>
        <p:spPr>
          <a:xfrm>
            <a:off x="688072" y="5618975"/>
            <a:ext cx="3045728" cy="248425"/>
          </a:xfrm>
          <a:prstGeom prst="roundRect">
            <a:avLst/>
          </a:prstGeom>
          <a:noFill/>
          <a:ln w="31750">
            <a:solidFill>
              <a:srgbClr val="F82A7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7" name="Straight Arrow Connector 56"/>
          <p:cNvCxnSpPr/>
          <p:nvPr/>
        </p:nvCxnSpPr>
        <p:spPr>
          <a:xfrm flipV="1">
            <a:off x="5812824" y="4419600"/>
            <a:ext cx="435576" cy="790452"/>
          </a:xfrm>
          <a:prstGeom prst="straightConnector1">
            <a:avLst/>
          </a:prstGeom>
          <a:ln w="34925">
            <a:solidFill>
              <a:schemeClr val="tx1">
                <a:alpha val="2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5636742" y="4503851"/>
            <a:ext cx="425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x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1</a:t>
            </a:r>
            <a:endParaRPr lang="en-US" b="1" i="1" baseline="-250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61" name="Straight Arrow Connector 60"/>
          <p:cNvCxnSpPr/>
          <p:nvPr/>
        </p:nvCxnSpPr>
        <p:spPr>
          <a:xfrm flipV="1">
            <a:off x="6248400" y="3493972"/>
            <a:ext cx="163422" cy="925628"/>
          </a:xfrm>
          <a:prstGeom prst="straightConnector1">
            <a:avLst/>
          </a:prstGeom>
          <a:ln w="34925">
            <a:solidFill>
              <a:schemeClr val="tx1">
                <a:alpha val="2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6348931" y="3850304"/>
            <a:ext cx="4355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x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2</a:t>
            </a:r>
            <a:endParaRPr lang="en-US" b="1" i="1" baseline="-250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68" name="Straight Arrow Connector 67"/>
          <p:cNvCxnSpPr/>
          <p:nvPr/>
        </p:nvCxnSpPr>
        <p:spPr>
          <a:xfrm flipV="1">
            <a:off x="6404317" y="2901512"/>
            <a:ext cx="1283634" cy="637880"/>
          </a:xfrm>
          <a:prstGeom prst="straightConnector1">
            <a:avLst/>
          </a:prstGeom>
          <a:ln w="34925">
            <a:solidFill>
              <a:schemeClr val="tx1">
                <a:alpha val="2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7049885" y="3128235"/>
            <a:ext cx="427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x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3</a:t>
            </a:r>
            <a:endParaRPr lang="en-US" b="1" i="1" baseline="-250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 flipV="1">
            <a:off x="5812824" y="2971800"/>
            <a:ext cx="1813054" cy="2238252"/>
          </a:xfrm>
          <a:prstGeom prst="line">
            <a:avLst/>
          </a:prstGeom>
          <a:ln w="317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448826" y="4190056"/>
            <a:ext cx="1643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x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1</a:t>
            </a:r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 + x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2</a:t>
            </a:r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 + x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3</a:t>
            </a:r>
            <a:endParaRPr lang="en-US" b="1" i="1" baseline="-250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graphicFrame>
        <p:nvGraphicFramePr>
          <p:cNvPr id="72" name="Chart 71"/>
          <p:cNvGraphicFramePr/>
          <p:nvPr>
            <p:extLst>
              <p:ext uri="{D42A27DB-BD31-4B8C-83A1-F6EECF244321}">
                <p14:modId xmlns:p14="http://schemas.microsoft.com/office/powerpoint/2010/main" val="936856195"/>
              </p:ext>
            </p:extLst>
          </p:nvPr>
        </p:nvGraphicFramePr>
        <p:xfrm>
          <a:off x="8970727" y="3701279"/>
          <a:ext cx="1295400" cy="11719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pic>
        <p:nvPicPr>
          <p:cNvPr id="22" name="Picture 2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482966" y="3535155"/>
            <a:ext cx="295475" cy="391505"/>
          </a:xfrm>
          <a:prstGeom prst="rect">
            <a:avLst/>
          </a:prstGeom>
        </p:spPr>
      </p:pic>
      <p:sp>
        <p:nvSpPr>
          <p:cNvPr id="25" name="Right Brace 24"/>
          <p:cNvSpPr/>
          <p:nvPr/>
        </p:nvSpPr>
        <p:spPr>
          <a:xfrm rot="5400000">
            <a:off x="8233795" y="562201"/>
            <a:ext cx="286885" cy="5706957"/>
          </a:xfrm>
          <a:prstGeom prst="rightBrace">
            <a:avLst>
              <a:gd name="adj1" fmla="val 39148"/>
              <a:gd name="adj2" fmla="val 2785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3" name="Group 72"/>
          <p:cNvGrpSpPr/>
          <p:nvPr/>
        </p:nvGrpSpPr>
        <p:grpSpPr>
          <a:xfrm>
            <a:off x="7403808" y="4561872"/>
            <a:ext cx="2503574" cy="1236430"/>
            <a:chOff x="4638425" y="1852302"/>
            <a:chExt cx="4210268" cy="2052237"/>
          </a:xfrm>
        </p:grpSpPr>
        <p:cxnSp>
          <p:nvCxnSpPr>
            <p:cNvPr id="76" name="Straight Arrow Connector 75"/>
            <p:cNvCxnSpPr/>
            <p:nvPr/>
          </p:nvCxnSpPr>
          <p:spPr>
            <a:xfrm flipH="1" flipV="1">
              <a:off x="5092395" y="2380539"/>
              <a:ext cx="762000" cy="1524000"/>
            </a:xfrm>
            <a:prstGeom prst="straightConnector1">
              <a:avLst/>
            </a:prstGeom>
            <a:ln w="34925">
              <a:solidFill>
                <a:srgbClr val="F82A7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/>
            <p:cNvCxnSpPr/>
            <p:nvPr/>
          </p:nvCxnSpPr>
          <p:spPr>
            <a:xfrm flipV="1">
              <a:off x="5853566" y="2609139"/>
              <a:ext cx="1753429" cy="1295400"/>
            </a:xfrm>
            <a:prstGeom prst="straightConnector1">
              <a:avLst/>
            </a:prstGeom>
            <a:ln w="34925">
              <a:solidFill>
                <a:srgbClr val="66D9E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TextBox 77"/>
            <p:cNvSpPr txBox="1"/>
            <p:nvPr/>
          </p:nvSpPr>
          <p:spPr>
            <a:xfrm>
              <a:off x="4638425" y="1852302"/>
              <a:ext cx="4539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w</a:t>
              </a:r>
              <a:r>
                <a:rPr lang="en-US" b="1" i="1" baseline="-25000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1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7565050" y="2201514"/>
              <a:ext cx="4539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w</a:t>
              </a:r>
              <a:r>
                <a:rPr lang="en-US" b="1" i="1" baseline="-25000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2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cxnSp>
          <p:nvCxnSpPr>
            <p:cNvPr id="82" name="Straight Arrow Connector 81"/>
            <p:cNvCxnSpPr/>
            <p:nvPr/>
          </p:nvCxnSpPr>
          <p:spPr>
            <a:xfrm flipV="1">
              <a:off x="5853566" y="3657600"/>
              <a:ext cx="2405131" cy="234207"/>
            </a:xfrm>
            <a:prstGeom prst="straightConnector1">
              <a:avLst/>
            </a:prstGeom>
            <a:ln w="34925">
              <a:solidFill>
                <a:srgbClr val="F0922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TextBox 82"/>
            <p:cNvSpPr txBox="1"/>
            <p:nvPr/>
          </p:nvSpPr>
          <p:spPr>
            <a:xfrm>
              <a:off x="8125140" y="3276277"/>
              <a:ext cx="453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w</a:t>
              </a:r>
              <a:r>
                <a:rPr lang="en-US" b="1" i="1" baseline="-25000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3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8663962" y="3504215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</p:grpSp>
      <p:cxnSp>
        <p:nvCxnSpPr>
          <p:cNvPr id="86" name="Straight Connector 85"/>
          <p:cNvCxnSpPr/>
          <p:nvPr/>
        </p:nvCxnSpPr>
        <p:spPr>
          <a:xfrm flipV="1">
            <a:off x="8144774" y="5049907"/>
            <a:ext cx="988781" cy="1199238"/>
          </a:xfrm>
          <a:prstGeom prst="line">
            <a:avLst/>
          </a:prstGeom>
          <a:ln w="31750">
            <a:solidFill>
              <a:schemeClr val="tx1">
                <a:alpha val="40000"/>
              </a:schemeClr>
            </a:solidFill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 flipV="1">
            <a:off x="9031798" y="5668372"/>
            <a:ext cx="508563" cy="647434"/>
          </a:xfrm>
          <a:prstGeom prst="line">
            <a:avLst/>
          </a:prstGeom>
          <a:ln w="31750">
            <a:solidFill>
              <a:schemeClr val="tx1">
                <a:alpha val="40000"/>
              </a:schemeClr>
            </a:solidFill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 flipV="1">
            <a:off x="7363963" y="4902081"/>
            <a:ext cx="319793" cy="395792"/>
          </a:xfrm>
          <a:prstGeom prst="line">
            <a:avLst/>
          </a:prstGeom>
          <a:ln w="31750">
            <a:solidFill>
              <a:schemeClr val="tx1">
                <a:alpha val="40000"/>
              </a:schemeClr>
            </a:solidFill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0" name="Picture 8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329241" y="6276696"/>
            <a:ext cx="1269007" cy="352704"/>
          </a:xfrm>
          <a:prstGeom prst="rect">
            <a:avLst/>
          </a:prstGeom>
        </p:spPr>
      </p:pic>
      <p:pic>
        <p:nvPicPr>
          <p:cNvPr id="91" name="Picture 9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331948" y="6005363"/>
            <a:ext cx="1259852" cy="333275"/>
          </a:xfrm>
          <a:prstGeom prst="rect">
            <a:avLst/>
          </a:prstGeom>
        </p:spPr>
      </p:pic>
      <p:sp>
        <p:nvSpPr>
          <p:cNvPr id="92" name="Right Brace 91"/>
          <p:cNvSpPr/>
          <p:nvPr/>
        </p:nvSpPr>
        <p:spPr>
          <a:xfrm rot="5400000">
            <a:off x="8463843" y="3696445"/>
            <a:ext cx="234033" cy="1917612"/>
          </a:xfrm>
          <a:prstGeom prst="rightBrace">
            <a:avLst>
              <a:gd name="adj1" fmla="val 35606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428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2" grpId="0">
        <p:bldAsOne/>
      </p:bldGraphic>
      <p:bldP spid="25" grpId="0" animBg="1"/>
      <p:bldP spid="92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6669" y="3457478"/>
            <a:ext cx="1354047" cy="1043616"/>
          </a:xfrm>
          <a:prstGeom prst="rect">
            <a:avLst/>
          </a:prstGeom>
        </p:spPr>
      </p:pic>
      <p:graphicFrame>
        <p:nvGraphicFramePr>
          <p:cNvPr id="27" name="Chart 26"/>
          <p:cNvGraphicFramePr/>
          <p:nvPr>
            <p:extLst>
              <p:ext uri="{D42A27DB-BD31-4B8C-83A1-F6EECF244321}">
                <p14:modId xmlns:p14="http://schemas.microsoft.com/office/powerpoint/2010/main" val="526270854"/>
              </p:ext>
            </p:extLst>
          </p:nvPr>
        </p:nvGraphicFramePr>
        <p:xfrm>
          <a:off x="5400697" y="2514600"/>
          <a:ext cx="1295400" cy="11719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40" name="Chart 39"/>
          <p:cNvGraphicFramePr/>
          <p:nvPr/>
        </p:nvGraphicFramePr>
        <p:xfrm>
          <a:off x="7693674" y="2520891"/>
          <a:ext cx="1295400" cy="11719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Dual-Clustering Maximum Entropy </a:t>
            </a:r>
            <a:r>
              <a:rPr lang="en-US" sz="3600" dirty="0" smtClean="0"/>
              <a:t>(DCME)</a:t>
            </a:r>
            <a:endParaRPr lang="en-US" sz="3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48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607431" y="4552580"/>
            <a:ext cx="3490771" cy="1838801"/>
          </a:xfrm>
          <a:prstGeom prst="roundRect">
            <a:avLst/>
          </a:prstGeom>
          <a:gradFill>
            <a:gsLst>
              <a:gs pos="0">
                <a:schemeClr val="dk1">
                  <a:satMod val="103000"/>
                  <a:lumMod val="102000"/>
                  <a:tint val="94000"/>
                </a:schemeClr>
              </a:gs>
              <a:gs pos="51000">
                <a:schemeClr val="dk1">
                  <a:satMod val="110000"/>
                  <a:lumMod val="100000"/>
                  <a:shade val="100000"/>
                </a:schemeClr>
              </a:gs>
              <a:gs pos="100000">
                <a:schemeClr val="dk1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400" b="1" i="1" u="sng" dirty="0" smtClean="0">
                <a:solidFill>
                  <a:srgbClr val="A6E32D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DCME Complexity:</a:t>
            </a:r>
          </a:p>
          <a:p>
            <a:r>
              <a:rPr lang="en-US" sz="2400" dirty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	</a:t>
            </a:r>
            <a:r>
              <a:rPr lang="en-US" sz="2400" b="1" i="1" dirty="0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O(DK)</a:t>
            </a:r>
          </a:p>
          <a:p>
            <a:r>
              <a:rPr lang="en-US" b="1" i="1" dirty="0" smtClean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D </a:t>
            </a:r>
            <a:r>
              <a:rPr lang="mr-IN" b="1" i="1" dirty="0" smtClean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–</a:t>
            </a:r>
            <a:r>
              <a:rPr lang="en-US" b="1" i="1" dirty="0" smtClean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 feature dimensionality</a:t>
            </a:r>
          </a:p>
          <a:p>
            <a:r>
              <a:rPr lang="en-US" b="1" i="1" dirty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K </a:t>
            </a:r>
            <a:r>
              <a:rPr lang="mr-IN" b="1" i="1" dirty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–</a:t>
            </a:r>
            <a:r>
              <a:rPr lang="en-US" b="1" i="1" dirty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 number of </a:t>
            </a:r>
            <a:r>
              <a:rPr lang="en-US" b="1" i="1" dirty="0" smtClean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clusters</a:t>
            </a:r>
          </a:p>
          <a:p>
            <a:r>
              <a:rPr lang="en-US" b="1" i="1" dirty="0" smtClean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 if </a:t>
            </a:r>
            <a:r>
              <a:rPr lang="en-US" b="1" i="1" u="sng" dirty="0" smtClean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mini-batch size</a:t>
            </a:r>
            <a:r>
              <a:rPr lang="en-US" b="1" i="1" dirty="0" smtClean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 = O(N)</a:t>
            </a:r>
            <a:endParaRPr lang="en-US" b="1" i="1" dirty="0">
              <a:solidFill>
                <a:srgbClr val="66D9EF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4876800" y="1237132"/>
            <a:ext cx="2503574" cy="1236430"/>
            <a:chOff x="4638425" y="1852302"/>
            <a:chExt cx="4210268" cy="2052237"/>
          </a:xfrm>
        </p:grpSpPr>
        <p:cxnSp>
          <p:nvCxnSpPr>
            <p:cNvPr id="8" name="Straight Arrow Connector 7"/>
            <p:cNvCxnSpPr/>
            <p:nvPr/>
          </p:nvCxnSpPr>
          <p:spPr>
            <a:xfrm flipH="1" flipV="1">
              <a:off x="5092395" y="2380539"/>
              <a:ext cx="762000" cy="1524000"/>
            </a:xfrm>
            <a:prstGeom prst="straightConnector1">
              <a:avLst/>
            </a:prstGeom>
            <a:ln w="34925">
              <a:solidFill>
                <a:srgbClr val="F82A7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 flipV="1">
              <a:off x="5853566" y="2609139"/>
              <a:ext cx="1753429" cy="1295400"/>
            </a:xfrm>
            <a:prstGeom prst="straightConnector1">
              <a:avLst/>
            </a:prstGeom>
            <a:ln w="34925">
              <a:solidFill>
                <a:srgbClr val="66D9E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4638425" y="1852302"/>
              <a:ext cx="4539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w</a:t>
              </a:r>
              <a:r>
                <a:rPr lang="en-US" b="1" i="1" baseline="-25000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1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565050" y="2201514"/>
              <a:ext cx="4539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w</a:t>
              </a:r>
              <a:r>
                <a:rPr lang="en-US" b="1" i="1" baseline="-25000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2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 flipV="1">
              <a:off x="5853566" y="2685339"/>
              <a:ext cx="839029" cy="1193358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6335901" y="2159549"/>
              <a:ext cx="3738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err="1" smtClean="0">
                  <a:latin typeface="Latin Modern Roman 10" charset="0"/>
                  <a:ea typeface="Latin Modern Roman 10" charset="0"/>
                  <a:cs typeface="Latin Modern Roman 10" charset="0"/>
                </a:rPr>
                <a:t>x</a:t>
              </a:r>
              <a:r>
                <a:rPr lang="en-US" b="1" i="1" baseline="-25000" dirty="0" err="1">
                  <a:latin typeface="Latin Modern Roman 10" charset="0"/>
                  <a:ea typeface="Latin Modern Roman 10" charset="0"/>
                  <a:cs typeface="Latin Modern Roman 10" charset="0"/>
                </a:rPr>
                <a:t>t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 flipV="1">
              <a:off x="5853566" y="3657600"/>
              <a:ext cx="2405131" cy="234207"/>
            </a:xfrm>
            <a:prstGeom prst="straightConnector1">
              <a:avLst/>
            </a:prstGeom>
            <a:ln w="34925">
              <a:solidFill>
                <a:srgbClr val="F0922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8125140" y="3276277"/>
              <a:ext cx="453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w</a:t>
              </a:r>
              <a:r>
                <a:rPr lang="en-US" b="1" i="1" baseline="-25000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3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8663962" y="3504215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7169777" y="1143000"/>
            <a:ext cx="2503574" cy="1336853"/>
            <a:chOff x="4638425" y="1685619"/>
            <a:chExt cx="4210268" cy="2218920"/>
          </a:xfrm>
        </p:grpSpPr>
        <p:cxnSp>
          <p:nvCxnSpPr>
            <p:cNvPr id="30" name="Straight Arrow Connector 29"/>
            <p:cNvCxnSpPr/>
            <p:nvPr/>
          </p:nvCxnSpPr>
          <p:spPr>
            <a:xfrm flipH="1" flipV="1">
              <a:off x="5092395" y="2380539"/>
              <a:ext cx="762000" cy="1524000"/>
            </a:xfrm>
            <a:prstGeom prst="straightConnector1">
              <a:avLst/>
            </a:prstGeom>
            <a:ln w="34925">
              <a:solidFill>
                <a:srgbClr val="F82A7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 flipV="1">
              <a:off x="5853566" y="2609139"/>
              <a:ext cx="1753429" cy="1295400"/>
            </a:xfrm>
            <a:prstGeom prst="straightConnector1">
              <a:avLst/>
            </a:prstGeom>
            <a:ln w="34925">
              <a:solidFill>
                <a:srgbClr val="66D9E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/>
            <p:cNvSpPr txBox="1"/>
            <p:nvPr/>
          </p:nvSpPr>
          <p:spPr>
            <a:xfrm>
              <a:off x="4638425" y="1852302"/>
              <a:ext cx="4539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w</a:t>
              </a:r>
              <a:r>
                <a:rPr lang="en-US" b="1" i="1" baseline="-25000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1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7565050" y="2201514"/>
              <a:ext cx="4539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w</a:t>
              </a:r>
              <a:r>
                <a:rPr lang="en-US" b="1" i="1" baseline="-25000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2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cxnSp>
          <p:nvCxnSpPr>
            <p:cNvPr id="34" name="Straight Arrow Connector 33"/>
            <p:cNvCxnSpPr/>
            <p:nvPr/>
          </p:nvCxnSpPr>
          <p:spPr>
            <a:xfrm flipV="1">
              <a:off x="5853568" y="2191072"/>
              <a:ext cx="168308" cy="1687629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/>
            <p:cNvSpPr txBox="1"/>
            <p:nvPr/>
          </p:nvSpPr>
          <p:spPr>
            <a:xfrm>
              <a:off x="5750811" y="1685619"/>
              <a:ext cx="3738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err="1" smtClean="0">
                  <a:latin typeface="Latin Modern Roman 10" charset="0"/>
                  <a:ea typeface="Latin Modern Roman 10" charset="0"/>
                  <a:cs typeface="Latin Modern Roman 10" charset="0"/>
                </a:rPr>
                <a:t>x</a:t>
              </a:r>
              <a:r>
                <a:rPr lang="en-US" b="1" i="1" baseline="-25000" dirty="0" err="1">
                  <a:latin typeface="Latin Modern Roman 10" charset="0"/>
                  <a:ea typeface="Latin Modern Roman 10" charset="0"/>
                  <a:cs typeface="Latin Modern Roman 10" charset="0"/>
                </a:rPr>
                <a:t>t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cxnSp>
          <p:nvCxnSpPr>
            <p:cNvPr id="36" name="Straight Arrow Connector 35"/>
            <p:cNvCxnSpPr/>
            <p:nvPr/>
          </p:nvCxnSpPr>
          <p:spPr>
            <a:xfrm flipV="1">
              <a:off x="5853566" y="3657600"/>
              <a:ext cx="2405131" cy="234207"/>
            </a:xfrm>
            <a:prstGeom prst="straightConnector1">
              <a:avLst/>
            </a:prstGeom>
            <a:ln w="34925">
              <a:solidFill>
                <a:srgbClr val="F0922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/>
            <p:cNvSpPr txBox="1"/>
            <p:nvPr/>
          </p:nvSpPr>
          <p:spPr>
            <a:xfrm>
              <a:off x="8125140" y="3276277"/>
              <a:ext cx="453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w</a:t>
              </a:r>
              <a:r>
                <a:rPr lang="en-US" b="1" i="1" baseline="-25000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3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8663962" y="3504215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9411421" y="1240666"/>
            <a:ext cx="2503574" cy="1236430"/>
            <a:chOff x="4638425" y="1852302"/>
            <a:chExt cx="4210268" cy="2052237"/>
          </a:xfrm>
        </p:grpSpPr>
        <p:cxnSp>
          <p:nvCxnSpPr>
            <p:cNvPr id="47" name="Straight Arrow Connector 46"/>
            <p:cNvCxnSpPr/>
            <p:nvPr/>
          </p:nvCxnSpPr>
          <p:spPr>
            <a:xfrm flipH="1" flipV="1">
              <a:off x="5092395" y="2380539"/>
              <a:ext cx="762000" cy="1524000"/>
            </a:xfrm>
            <a:prstGeom prst="straightConnector1">
              <a:avLst/>
            </a:prstGeom>
            <a:ln w="34925">
              <a:solidFill>
                <a:srgbClr val="F82A7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/>
            <p:nvPr/>
          </p:nvCxnSpPr>
          <p:spPr>
            <a:xfrm flipV="1">
              <a:off x="5853566" y="2609139"/>
              <a:ext cx="1753429" cy="1295400"/>
            </a:xfrm>
            <a:prstGeom prst="straightConnector1">
              <a:avLst/>
            </a:prstGeom>
            <a:ln w="34925">
              <a:solidFill>
                <a:srgbClr val="66D9E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/>
            <p:cNvSpPr txBox="1"/>
            <p:nvPr/>
          </p:nvSpPr>
          <p:spPr>
            <a:xfrm>
              <a:off x="4638425" y="1852302"/>
              <a:ext cx="4539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w</a:t>
              </a:r>
              <a:r>
                <a:rPr lang="en-US" b="1" i="1" baseline="-25000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1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7565050" y="2201514"/>
              <a:ext cx="4539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w</a:t>
              </a:r>
              <a:r>
                <a:rPr lang="en-US" b="1" i="1" baseline="-25000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2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cxnSp>
          <p:nvCxnSpPr>
            <p:cNvPr id="51" name="Straight Arrow Connector 50"/>
            <p:cNvCxnSpPr/>
            <p:nvPr/>
          </p:nvCxnSpPr>
          <p:spPr>
            <a:xfrm flipV="1">
              <a:off x="5853568" y="2819945"/>
              <a:ext cx="2158691" cy="1058759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/>
            <p:cNvSpPr txBox="1"/>
            <p:nvPr/>
          </p:nvSpPr>
          <p:spPr>
            <a:xfrm>
              <a:off x="8019021" y="2412320"/>
              <a:ext cx="3738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err="1" smtClean="0">
                  <a:latin typeface="Latin Modern Roman 10" charset="0"/>
                  <a:ea typeface="Latin Modern Roman 10" charset="0"/>
                  <a:cs typeface="Latin Modern Roman 10" charset="0"/>
                </a:rPr>
                <a:t>x</a:t>
              </a:r>
              <a:r>
                <a:rPr lang="en-US" b="1" i="1" baseline="-25000" dirty="0" err="1">
                  <a:latin typeface="Latin Modern Roman 10" charset="0"/>
                  <a:ea typeface="Latin Modern Roman 10" charset="0"/>
                  <a:cs typeface="Latin Modern Roman 10" charset="0"/>
                </a:rPr>
                <a:t>t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cxnSp>
          <p:nvCxnSpPr>
            <p:cNvPr id="53" name="Straight Arrow Connector 52"/>
            <p:cNvCxnSpPr/>
            <p:nvPr/>
          </p:nvCxnSpPr>
          <p:spPr>
            <a:xfrm flipV="1">
              <a:off x="5853566" y="3657600"/>
              <a:ext cx="2405131" cy="234207"/>
            </a:xfrm>
            <a:prstGeom prst="straightConnector1">
              <a:avLst/>
            </a:prstGeom>
            <a:ln w="34925">
              <a:solidFill>
                <a:srgbClr val="F0922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53"/>
            <p:cNvSpPr txBox="1"/>
            <p:nvPr/>
          </p:nvSpPr>
          <p:spPr>
            <a:xfrm>
              <a:off x="8125140" y="3276277"/>
              <a:ext cx="453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w</a:t>
              </a:r>
              <a:r>
                <a:rPr lang="en-US" b="1" i="1" baseline="-25000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3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8663962" y="3504215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</p:grpSp>
      <p:graphicFrame>
        <p:nvGraphicFramePr>
          <p:cNvPr id="56" name="Chart 55"/>
          <p:cNvGraphicFramePr/>
          <p:nvPr/>
        </p:nvGraphicFramePr>
        <p:xfrm>
          <a:off x="9935318" y="2518134"/>
          <a:ext cx="1295400" cy="11719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pic>
        <p:nvPicPr>
          <p:cNvPr id="60" name="Picture 5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98649" y="2818973"/>
            <a:ext cx="437565" cy="472292"/>
          </a:xfrm>
          <a:prstGeom prst="rect">
            <a:avLst/>
          </a:prstGeom>
        </p:spPr>
      </p:pic>
      <p:sp>
        <p:nvSpPr>
          <p:cNvPr id="62" name="TextBox 61"/>
          <p:cNvSpPr txBox="1"/>
          <p:nvPr/>
        </p:nvSpPr>
        <p:spPr>
          <a:xfrm>
            <a:off x="4175860" y="3701283"/>
            <a:ext cx="4091214" cy="2690098"/>
          </a:xfrm>
          <a:prstGeom prst="roundRect">
            <a:avLst/>
          </a:prstGeom>
          <a:gradFill>
            <a:gsLst>
              <a:gs pos="0">
                <a:schemeClr val="dk1">
                  <a:satMod val="103000"/>
                  <a:lumMod val="102000"/>
                  <a:tint val="94000"/>
                </a:schemeClr>
              </a:gs>
              <a:gs pos="73000">
                <a:schemeClr val="dk1">
                  <a:satMod val="110000"/>
                  <a:lumMod val="100000"/>
                  <a:shade val="100000"/>
                </a:schemeClr>
              </a:gs>
              <a:gs pos="100000">
                <a:schemeClr val="dk1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b="1" i="1" u="sng" dirty="0" smtClean="0">
                <a:solidFill>
                  <a:srgbClr val="A6E32D"/>
                </a:solidFill>
              </a:rPr>
              <a:t>Goal</a:t>
            </a:r>
            <a:r>
              <a:rPr lang="en-US" sz="2800" i="1" u="sng" dirty="0" smtClean="0">
                <a:solidFill>
                  <a:srgbClr val="A6E32D"/>
                </a:solidFill>
              </a:rPr>
              <a:t>:</a:t>
            </a:r>
            <a:r>
              <a:rPr lang="en-US" sz="2000" dirty="0">
                <a:solidFill>
                  <a:srgbClr val="A6E32D"/>
                </a:solidFill>
              </a:rPr>
              <a:t>	</a:t>
            </a:r>
            <a:endParaRPr lang="en-US" sz="2000" dirty="0" smtClean="0">
              <a:solidFill>
                <a:srgbClr val="A6E32D"/>
              </a:solidFill>
            </a:endParaRPr>
          </a:p>
          <a:p>
            <a:r>
              <a:rPr lang="en-US" sz="2400" dirty="0" smtClean="0">
                <a:solidFill>
                  <a:srgbClr val="00B0F0"/>
                </a:solidFill>
              </a:rPr>
              <a:t>A Time Complexity</a:t>
            </a:r>
            <a:r>
              <a:rPr lang="en-US" sz="2400" dirty="0" smtClean="0"/>
              <a:t> </a:t>
            </a:r>
          </a:p>
          <a:p>
            <a:r>
              <a:rPr lang="en-US" sz="2400" b="1" i="1" dirty="0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Independent </a:t>
            </a:r>
            <a:r>
              <a:rPr lang="en-US" sz="2400" b="1" i="1" dirty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of </a:t>
            </a:r>
            <a:r>
              <a:rPr lang="en-US" sz="2400" b="1" i="1" dirty="0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N</a:t>
            </a:r>
            <a:endParaRPr lang="en-US" sz="2400" b="1" i="1" dirty="0">
              <a:solidFill>
                <a:srgbClr val="F82A71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  <a:p>
            <a:r>
              <a:rPr lang="en-US" sz="2800" b="1" i="1" u="sng" dirty="0" smtClean="0">
                <a:solidFill>
                  <a:srgbClr val="A6E32D"/>
                </a:solidFill>
              </a:rPr>
              <a:t>Solution: </a:t>
            </a:r>
            <a:r>
              <a:rPr lang="en-US" sz="2400" b="1" dirty="0" smtClean="0">
                <a:solidFill>
                  <a:srgbClr val="F82A71"/>
                </a:solidFill>
              </a:rPr>
              <a:t>Approximating/Clustering</a:t>
            </a:r>
            <a:r>
              <a:rPr lang="en-US" sz="2400" dirty="0" smtClean="0">
                <a:solidFill>
                  <a:srgbClr val="A6E32D"/>
                </a:solidFill>
              </a:rPr>
              <a:t>  </a:t>
            </a:r>
            <a:r>
              <a:rPr lang="en-US" sz="2400" dirty="0" smtClean="0">
                <a:solidFill>
                  <a:srgbClr val="00B0F0"/>
                </a:solidFill>
              </a:rPr>
              <a:t>Dual Distributions </a:t>
            </a:r>
            <a:r>
              <a:rPr lang="en-US" sz="2400" b="1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{P</a:t>
            </a:r>
            <a:r>
              <a:rPr lang="en-US" sz="2400" b="1" i="1" baseline="-25000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r>
              <a:rPr lang="en-US" sz="2400" b="1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}</a:t>
            </a:r>
            <a:endParaRPr lang="en-US" sz="2400" b="1" i="1" dirty="0">
              <a:solidFill>
                <a:srgbClr val="00B0F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graphicFrame>
        <p:nvGraphicFramePr>
          <p:cNvPr id="57" name="Chart 56"/>
          <p:cNvGraphicFramePr/>
          <p:nvPr>
            <p:extLst>
              <p:ext uri="{D42A27DB-BD31-4B8C-83A1-F6EECF244321}">
                <p14:modId xmlns:p14="http://schemas.microsoft.com/office/powerpoint/2010/main" val="1992084719"/>
              </p:ext>
            </p:extLst>
          </p:nvPr>
        </p:nvGraphicFramePr>
        <p:xfrm>
          <a:off x="8970727" y="3701279"/>
          <a:ext cx="1295400" cy="11719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pic>
        <p:nvPicPr>
          <p:cNvPr id="58" name="Picture 5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82966" y="3535155"/>
            <a:ext cx="295475" cy="391505"/>
          </a:xfrm>
          <a:prstGeom prst="rect">
            <a:avLst/>
          </a:prstGeom>
        </p:spPr>
      </p:pic>
      <p:sp>
        <p:nvSpPr>
          <p:cNvPr id="61" name="Right Brace 60"/>
          <p:cNvSpPr/>
          <p:nvPr/>
        </p:nvSpPr>
        <p:spPr>
          <a:xfrm rot="5400000">
            <a:off x="8233795" y="562201"/>
            <a:ext cx="286885" cy="5706957"/>
          </a:xfrm>
          <a:prstGeom prst="rightBrace">
            <a:avLst>
              <a:gd name="adj1" fmla="val 39148"/>
              <a:gd name="adj2" fmla="val 2785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extBox 63"/>
          <p:cNvSpPr txBox="1"/>
          <p:nvPr/>
        </p:nvSpPr>
        <p:spPr>
          <a:xfrm>
            <a:off x="293876" y="1839658"/>
            <a:ext cx="4808638" cy="510778"/>
          </a:xfrm>
          <a:prstGeom prst="roundRect">
            <a:avLst/>
          </a:prstGeom>
          <a:gradFill>
            <a:gsLst>
              <a:gs pos="0">
                <a:schemeClr val="dk1">
                  <a:satMod val="103000"/>
                  <a:lumMod val="102000"/>
                  <a:tint val="94000"/>
                </a:schemeClr>
              </a:gs>
              <a:gs pos="73000">
                <a:schemeClr val="dk1">
                  <a:satMod val="110000"/>
                  <a:lumMod val="100000"/>
                  <a:shade val="100000"/>
                </a:schemeClr>
              </a:gs>
              <a:gs pos="100000">
                <a:schemeClr val="dk1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rgbClr val="A6E32D"/>
                </a:solidFill>
              </a:rPr>
              <a:t>Which </a:t>
            </a:r>
            <a:r>
              <a:rPr lang="en-US" sz="2400" b="1" smtClean="0">
                <a:solidFill>
                  <a:srgbClr val="A6E32D"/>
                </a:solidFill>
              </a:rPr>
              <a:t>distribution </a:t>
            </a:r>
            <a:r>
              <a:rPr lang="en-US" sz="2400" b="1" i="1" smtClean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P </a:t>
            </a:r>
            <a:r>
              <a:rPr lang="en-US" sz="2400" b="1" dirty="0" smtClean="0">
                <a:solidFill>
                  <a:srgbClr val="A6E32D"/>
                </a:solidFill>
              </a:rPr>
              <a:t>is </a:t>
            </a:r>
            <a:r>
              <a:rPr lang="en-US" sz="2400" b="1" dirty="0">
                <a:solidFill>
                  <a:srgbClr val="A6E32D"/>
                </a:solidFill>
              </a:rPr>
              <a:t>optimal?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5338908" y="2501756"/>
            <a:ext cx="1418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t = 1, </a:t>
            </a:r>
            <a:r>
              <a:rPr lang="en-US" i="1" dirty="0" err="1" smtClean="0">
                <a:latin typeface="Latin Modern Roman 10" charset="0"/>
                <a:ea typeface="Latin Modern Roman 10" charset="0"/>
                <a:cs typeface="Latin Modern Roman 10" charset="0"/>
              </a:rPr>
              <a:t>y</a:t>
            </a:r>
            <a:r>
              <a:rPr lang="en-US" i="1" baseline="-25000" dirty="0" err="1" smtClean="0"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 =1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7625878" y="2500167"/>
            <a:ext cx="1418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t = 2</a:t>
            </a:r>
            <a:r>
              <a:rPr lang="en-US" i="1" dirty="0">
                <a:latin typeface="Latin Modern Roman 10" charset="0"/>
                <a:ea typeface="Latin Modern Roman 10" charset="0"/>
                <a:cs typeface="Latin Modern Roman 10" charset="0"/>
              </a:rPr>
              <a:t>, </a:t>
            </a:r>
            <a:r>
              <a:rPr lang="en-US" i="1" dirty="0" err="1">
                <a:latin typeface="Latin Modern Roman 10" charset="0"/>
                <a:ea typeface="Latin Modern Roman 10" charset="0"/>
                <a:cs typeface="Latin Modern Roman 10" charset="0"/>
              </a:rPr>
              <a:t>y</a:t>
            </a:r>
            <a:r>
              <a:rPr lang="en-US" i="1" baseline="-25000" dirty="0" err="1"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r>
              <a:rPr lang="en-US" i="1" dirty="0">
                <a:latin typeface="Latin Modern Roman 10" charset="0"/>
                <a:ea typeface="Latin Modern Roman 10" charset="0"/>
                <a:cs typeface="Latin Modern Roman 10" charset="0"/>
              </a:rPr>
              <a:t> </a:t>
            </a:r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=</a:t>
            </a:r>
            <a:r>
              <a:rPr lang="en-US" i="1" dirty="0">
                <a:latin typeface="Latin Modern Roman 10" charset="0"/>
                <a:ea typeface="Latin Modern Roman 10" charset="0"/>
                <a:cs typeface="Latin Modern Roman 10" charset="0"/>
              </a:rPr>
              <a:t>2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9819027" y="2500167"/>
            <a:ext cx="1527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t = 3, </a:t>
            </a:r>
            <a:r>
              <a:rPr lang="en-US" i="1" dirty="0" err="1" smtClean="0">
                <a:latin typeface="Latin Modern Roman 10" charset="0"/>
                <a:ea typeface="Latin Modern Roman 10" charset="0"/>
                <a:cs typeface="Latin Modern Roman 10" charset="0"/>
              </a:rPr>
              <a:t>y</a:t>
            </a:r>
            <a:r>
              <a:rPr lang="en-US" i="1" baseline="-25000" dirty="0" err="1" smtClean="0"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 = 3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903757" y="2720539"/>
            <a:ext cx="2906899" cy="3119552"/>
            <a:chOff x="903757" y="2720539"/>
            <a:chExt cx="2906899" cy="3119552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03757" y="2720539"/>
              <a:ext cx="2906899" cy="2714116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1068153" y="5470759"/>
              <a:ext cx="26853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u="sng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Distributions on Simplex</a:t>
              </a:r>
              <a:endParaRPr lang="en-US" i="1" u="sng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216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2" grpId="0" animBg="1"/>
      <p:bldP spid="6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7528" y="1170432"/>
            <a:ext cx="5212080" cy="347471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999" y="1646238"/>
            <a:ext cx="1705957" cy="22022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PLVM </a:t>
            </a:r>
            <a:r>
              <a:rPr lang="mr-IN" dirty="0"/>
              <a:t>–</a:t>
            </a:r>
            <a:r>
              <a:rPr lang="en-US" dirty="0"/>
              <a:t> An Historical </a:t>
            </a:r>
            <a:r>
              <a:rPr lang="en-US" dirty="0" smtClean="0"/>
              <a:t>Account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22186" y="6470526"/>
            <a:ext cx="2743200" cy="365125"/>
          </a:xfrm>
        </p:spPr>
        <p:txBody>
          <a:bodyPr/>
          <a:lstStyle/>
          <a:p>
            <a:fld id="{3AEA2EC2-5615-DB43-9C31-AAE39F87398B}" type="slidenum">
              <a:rPr lang="en-US" smtClean="0"/>
              <a:t>4</a:t>
            </a:fld>
            <a:endParaRPr lang="en-US"/>
          </a:p>
        </p:txBody>
      </p:sp>
      <p:grpSp>
        <p:nvGrpSpPr>
          <p:cNvPr id="33" name="Group 32"/>
          <p:cNvGrpSpPr/>
          <p:nvPr/>
        </p:nvGrpSpPr>
        <p:grpSpPr>
          <a:xfrm>
            <a:off x="3581400" y="1514810"/>
            <a:ext cx="2010848" cy="1806637"/>
            <a:chOff x="2850432" y="1923741"/>
            <a:chExt cx="1902318" cy="167814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89983" y="1923741"/>
              <a:ext cx="1862767" cy="1311088"/>
            </a:xfrm>
            <a:prstGeom prst="rect">
              <a:avLst/>
            </a:prstGeom>
          </p:spPr>
        </p:pic>
        <p:cxnSp>
          <p:nvCxnSpPr>
            <p:cNvPr id="11" name="Straight Arrow Connector 10"/>
            <p:cNvCxnSpPr/>
            <p:nvPr/>
          </p:nvCxnSpPr>
          <p:spPr>
            <a:xfrm>
              <a:off x="3429000" y="2879211"/>
              <a:ext cx="618565" cy="0"/>
            </a:xfrm>
            <a:prstGeom prst="straightConnector1">
              <a:avLst/>
            </a:prstGeom>
            <a:ln w="4127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 flipH="1">
              <a:off x="3169445" y="2164743"/>
              <a:ext cx="6724" cy="690703"/>
            </a:xfrm>
            <a:prstGeom prst="straightConnector1">
              <a:avLst/>
            </a:prstGeom>
            <a:ln w="4127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3538990" y="2875311"/>
              <a:ext cx="3898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W</a:t>
              </a:r>
              <a:endPara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850432" y="2486114"/>
              <a:ext cx="2824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L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3372982" y="3232549"/>
              <a:ext cx="10294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 = W / L</a:t>
              </a:r>
              <a:endParaRPr lang="en-US" dirty="0"/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373462" y="3848472"/>
            <a:ext cx="12330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Apple Chancery" charset="0"/>
                <a:ea typeface="Apple Chancery" charset="0"/>
                <a:cs typeface="Apple Chancery" charset="0"/>
              </a:rPr>
              <a:t>Raphael </a:t>
            </a:r>
            <a:r>
              <a:rPr lang="en-US" sz="1200" dirty="0" smtClean="0">
                <a:latin typeface="Apple Chancery" charset="0"/>
                <a:ea typeface="Apple Chancery" charset="0"/>
                <a:cs typeface="Apple Chancery" charset="0"/>
              </a:rPr>
              <a:t>Weldon</a:t>
            </a:r>
          </a:p>
          <a:p>
            <a:pPr algn="ctr"/>
            <a:r>
              <a:rPr lang="en-US" sz="1200" dirty="0" smtClean="0">
                <a:latin typeface="Apple Chancery" charset="0"/>
                <a:ea typeface="Apple Chancery" charset="0"/>
                <a:cs typeface="Apple Chancery" charset="0"/>
              </a:rPr>
              <a:t>1860 - 1906</a:t>
            </a:r>
            <a:endParaRPr lang="en-US" sz="1200" dirty="0">
              <a:latin typeface="Apple Chancery" charset="0"/>
              <a:ea typeface="Apple Chancery" charset="0"/>
              <a:cs typeface="Apple Chancery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0603082" y="3848472"/>
            <a:ext cx="10454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Apple Chancery" charset="0"/>
                <a:ea typeface="Apple Chancery" charset="0"/>
                <a:cs typeface="Apple Chancery" charset="0"/>
              </a:rPr>
              <a:t>Karl Pearson</a:t>
            </a:r>
          </a:p>
          <a:p>
            <a:pPr algn="ctr"/>
            <a:r>
              <a:rPr lang="en-US" sz="1200" dirty="0" smtClean="0">
                <a:latin typeface="Apple Chancery" charset="0"/>
                <a:ea typeface="Apple Chancery" charset="0"/>
                <a:cs typeface="Apple Chancery" charset="0"/>
              </a:rPr>
              <a:t>1857 - 1936</a:t>
            </a:r>
            <a:endParaRPr lang="en-US" sz="1200" dirty="0">
              <a:latin typeface="Apple Chancery" charset="0"/>
              <a:ea typeface="Apple Chancery" charset="0"/>
              <a:cs typeface="Apple Chancery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072229" y="4469099"/>
            <a:ext cx="42309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A single normal </a:t>
            </a:r>
            <a:r>
              <a:rPr lang="en-US" smtClean="0">
                <a:latin typeface="+mj-lt"/>
              </a:rPr>
              <a:t>fitting with</a:t>
            </a:r>
          </a:p>
          <a:p>
            <a:pPr algn="ctr"/>
            <a:r>
              <a:rPr lang="en-US" dirty="0" smtClean="0">
                <a:latin typeface="+mj-lt"/>
              </a:rPr>
              <a:t> </a:t>
            </a:r>
            <a:r>
              <a:rPr lang="en-US" i="1" dirty="0" smtClean="0">
                <a:latin typeface="+mj-lt"/>
              </a:rPr>
              <a:t>Maximum Likelihood Estimation </a:t>
            </a:r>
            <a:r>
              <a:rPr lang="en-US" dirty="0" smtClean="0">
                <a:latin typeface="+mj-lt"/>
              </a:rPr>
              <a:t>(MLE)</a:t>
            </a:r>
            <a:endParaRPr lang="en-US" dirty="0">
              <a:latin typeface="+mj-lt"/>
            </a:endParaRP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04979" y="5101813"/>
            <a:ext cx="965456" cy="347888"/>
          </a:xfrm>
          <a:prstGeom prst="rect">
            <a:avLst/>
          </a:prstGeom>
        </p:spPr>
      </p:pic>
      <p:sp>
        <p:nvSpPr>
          <p:cNvPr id="40" name="Rectangle 39"/>
          <p:cNvSpPr/>
          <p:nvPr/>
        </p:nvSpPr>
        <p:spPr>
          <a:xfrm>
            <a:off x="2056905" y="3192650"/>
            <a:ext cx="334755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Ratio </a:t>
            </a:r>
            <a:r>
              <a:rPr lang="en-US" dirty="0">
                <a:latin typeface="+mj-lt"/>
              </a:rPr>
              <a:t>of </a:t>
            </a:r>
            <a:r>
              <a:rPr lang="en-US" i="1" dirty="0">
                <a:latin typeface="+mj-lt"/>
              </a:rPr>
              <a:t>forehead width </a:t>
            </a:r>
            <a:r>
              <a:rPr lang="en-US" dirty="0">
                <a:latin typeface="+mj-lt"/>
              </a:rPr>
              <a:t>to the </a:t>
            </a:r>
            <a:r>
              <a:rPr lang="en-US" i="1" dirty="0">
                <a:latin typeface="+mj-lt"/>
              </a:rPr>
              <a:t>body length </a:t>
            </a:r>
            <a:r>
              <a:rPr lang="en-US" dirty="0">
                <a:latin typeface="+mj-lt"/>
              </a:rPr>
              <a:t>of 1000 crabs</a:t>
            </a:r>
          </a:p>
        </p:txBody>
      </p:sp>
      <p:sp>
        <p:nvSpPr>
          <p:cNvPr id="14" name="Cloud Callout 13"/>
          <p:cNvSpPr/>
          <p:nvPr/>
        </p:nvSpPr>
        <p:spPr>
          <a:xfrm>
            <a:off x="2025505" y="3993677"/>
            <a:ext cx="3935479" cy="1466090"/>
          </a:xfrm>
          <a:prstGeom prst="cloudCallout">
            <a:avLst>
              <a:gd name="adj1" fmla="val -63687"/>
              <a:gd name="adj2" fmla="val -55975"/>
            </a:avLst>
          </a:prstGeom>
          <a:gradFill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16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rgbClr val="66D9EF"/>
              </a:gs>
            </a:gsLst>
          </a:gra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rgbClr val="F82A71"/>
                </a:solidFill>
                <a:ea typeface="Apple Chancery" charset="0"/>
                <a:cs typeface="Apple Chancery" charset="0"/>
              </a:rPr>
              <a:t>“A well-marked </a:t>
            </a:r>
            <a:r>
              <a:rPr lang="en-US" b="1" i="1" dirty="0" smtClean="0">
                <a:solidFill>
                  <a:srgbClr val="C00000"/>
                </a:solidFill>
                <a:ea typeface="Apple Chancery" charset="0"/>
                <a:cs typeface="Apple Chancery" charset="0"/>
              </a:rPr>
              <a:t>deviation</a:t>
            </a:r>
            <a:r>
              <a:rPr lang="en-US" dirty="0" smtClean="0">
                <a:solidFill>
                  <a:srgbClr val="C00000"/>
                </a:solidFill>
                <a:ea typeface="Apple Chancery" charset="0"/>
                <a:cs typeface="Apple Chancery" charset="0"/>
              </a:rPr>
              <a:t> </a:t>
            </a:r>
            <a:r>
              <a:rPr lang="en-US" dirty="0" smtClean="0">
                <a:solidFill>
                  <a:srgbClr val="F82A71"/>
                </a:solidFill>
                <a:ea typeface="Apple Chancery" charset="0"/>
                <a:cs typeface="Apple Chancery" charset="0"/>
              </a:rPr>
              <a:t>from this normal shape”</a:t>
            </a:r>
            <a:endParaRPr lang="en-US" dirty="0">
              <a:solidFill>
                <a:srgbClr val="F82A71"/>
              </a:solidFill>
              <a:ea typeface="Apple Chancery" charset="0"/>
              <a:cs typeface="Apple Chancery" charset="0"/>
            </a:endParaRPr>
          </a:p>
        </p:txBody>
      </p:sp>
      <p:sp>
        <p:nvSpPr>
          <p:cNvPr id="32" name="Cloud Callout 31"/>
          <p:cNvSpPr/>
          <p:nvPr/>
        </p:nvSpPr>
        <p:spPr>
          <a:xfrm>
            <a:off x="2569581" y="5115430"/>
            <a:ext cx="4554499" cy="1675751"/>
          </a:xfrm>
          <a:prstGeom prst="cloudCallout">
            <a:avLst>
              <a:gd name="adj1" fmla="val -86227"/>
              <a:gd name="adj2" fmla="val -92057"/>
            </a:avLst>
          </a:prstGeom>
          <a:gradFill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16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rgbClr val="66D9EF"/>
              </a:gs>
            </a:gsLst>
          </a:gra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F82A71"/>
                </a:solidFill>
                <a:ea typeface="Apple Chancery" charset="0"/>
                <a:cs typeface="Apple Chancery" charset="0"/>
              </a:rPr>
              <a:t>“the units grouped together in the measured material are </a:t>
            </a:r>
            <a:r>
              <a:rPr lang="en-US" b="1" i="1" dirty="0">
                <a:solidFill>
                  <a:srgbClr val="C00000"/>
                </a:solidFill>
                <a:ea typeface="Apple Chancery" charset="0"/>
                <a:cs typeface="Apple Chancery" charset="0"/>
              </a:rPr>
              <a:t>not</a:t>
            </a:r>
            <a:r>
              <a:rPr lang="en-US" dirty="0">
                <a:solidFill>
                  <a:srgbClr val="F82A71"/>
                </a:solidFill>
                <a:ea typeface="Apple Chancery" charset="0"/>
                <a:cs typeface="Apple Chancery" charset="0"/>
              </a:rPr>
              <a:t> really </a:t>
            </a:r>
            <a:r>
              <a:rPr lang="en-US" b="1" i="1" dirty="0">
                <a:solidFill>
                  <a:srgbClr val="C00000"/>
                </a:solidFill>
                <a:ea typeface="Apple Chancery" charset="0"/>
                <a:cs typeface="Apple Chancery" charset="0"/>
              </a:rPr>
              <a:t>homogeneous</a:t>
            </a:r>
            <a:r>
              <a:rPr lang="en-US" dirty="0">
                <a:solidFill>
                  <a:srgbClr val="F82A71"/>
                </a:solidFill>
                <a:ea typeface="Apple Chancery" charset="0"/>
                <a:cs typeface="Apple Chancery" charset="0"/>
              </a:rPr>
              <a:t>??”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00722" y="1516565"/>
            <a:ext cx="1605029" cy="1383439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3023640" y="2669559"/>
            <a:ext cx="7935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pple Chancery" charset="0"/>
                <a:ea typeface="Apple Chancery" charset="0"/>
                <a:cs typeface="Apple Chancery" charset="0"/>
              </a:rPr>
              <a:t>1893</a:t>
            </a:r>
            <a:endParaRPr lang="en-US" sz="1600" dirty="0">
              <a:latin typeface="Apple Chancery" charset="0"/>
              <a:ea typeface="Apple Chancery" charset="0"/>
              <a:cs typeface="Apple Chancery" charset="0"/>
            </a:endParaRP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58010" y="1693768"/>
            <a:ext cx="1514489" cy="2154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303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14" grpId="0" animBg="1"/>
      <p:bldP spid="32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2200" y="3109913"/>
            <a:ext cx="5442930" cy="1600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DCME: Primal-Dual ME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49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4200" y="1876685"/>
            <a:ext cx="3930650" cy="972878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836428" y="1477007"/>
            <a:ext cx="75752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Conjugate between </a:t>
            </a:r>
            <a:r>
              <a:rPr lang="en-US" sz="2400" i="1" u="sng" dirty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Log Partition</a:t>
            </a:r>
            <a:r>
              <a:rPr lang="en-US" sz="2400" i="1" dirty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 </a:t>
            </a:r>
            <a:r>
              <a:rPr lang="en-US" sz="2400" dirty="0"/>
              <a:t>and </a:t>
            </a:r>
            <a:r>
              <a:rPr lang="en-US" sz="2400" i="1" u="sng" dirty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Negative Entropy</a:t>
            </a:r>
            <a:r>
              <a:rPr lang="en-US" sz="2400" dirty="0"/>
              <a:t>: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2200" y="4857157"/>
            <a:ext cx="7924800" cy="1499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132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DCME: Primal-Dual ME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50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4200" y="1876685"/>
            <a:ext cx="3930650" cy="97287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36428" y="1477007"/>
            <a:ext cx="75752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Conjugate between </a:t>
            </a:r>
            <a:r>
              <a:rPr lang="en-US" sz="2400" i="1" u="sng" dirty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Log Partition</a:t>
            </a:r>
            <a:r>
              <a:rPr lang="en-US" sz="2400" i="1" dirty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 </a:t>
            </a:r>
            <a:r>
              <a:rPr lang="en-US" sz="2400" dirty="0"/>
              <a:t>and </a:t>
            </a:r>
            <a:r>
              <a:rPr lang="en-US" sz="2400" i="1" u="sng" dirty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Negative Entropy</a:t>
            </a:r>
            <a:r>
              <a:rPr lang="en-US" sz="2400" dirty="0"/>
              <a:t>: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3125" y="2971800"/>
            <a:ext cx="3352800" cy="101519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0" y="2895600"/>
            <a:ext cx="12192000" cy="0"/>
          </a:xfrm>
          <a:prstGeom prst="line">
            <a:avLst/>
          </a:prstGeom>
          <a:ln w="9525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836428" y="2895600"/>
            <a:ext cx="24941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Maximum Entropy</a:t>
            </a:r>
            <a:endParaRPr lang="en-US" sz="240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38450" y="4817107"/>
            <a:ext cx="6515100" cy="1070484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836428" y="4434843"/>
            <a:ext cx="21307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Primal-Dual ME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91000" y="3925332"/>
            <a:ext cx="3810000" cy="768145"/>
          </a:xfrm>
          <a:prstGeom prst="rect">
            <a:avLst/>
          </a:prstGeom>
        </p:spPr>
      </p:pic>
      <p:sp>
        <p:nvSpPr>
          <p:cNvPr id="21" name="Rounded Rectangle 20"/>
          <p:cNvSpPr/>
          <p:nvPr/>
        </p:nvSpPr>
        <p:spPr>
          <a:xfrm>
            <a:off x="2856171" y="4853299"/>
            <a:ext cx="6516429" cy="1034292"/>
          </a:xfrm>
          <a:prstGeom prst="roundRect">
            <a:avLst/>
          </a:prstGeom>
          <a:noFill/>
          <a:ln w="38100">
            <a:solidFill>
              <a:srgbClr val="F82A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99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5800" y="2840264"/>
            <a:ext cx="2446421" cy="2286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DCME: Primal-Dual ME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51</a:t>
            </a:fld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8450" y="1748916"/>
            <a:ext cx="6515100" cy="1070484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836428" y="1447800"/>
            <a:ext cx="21307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Primal-Dual ME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1066800" y="5245057"/>
            <a:ext cx="10058399" cy="1003343"/>
            <a:chOff x="1295400" y="2992140"/>
            <a:chExt cx="10058399" cy="1003343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95400" y="2992140"/>
              <a:ext cx="4648200" cy="1003343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096000" y="3235938"/>
              <a:ext cx="5257799" cy="515745"/>
            </a:xfrm>
            <a:prstGeom prst="rect">
              <a:avLst/>
            </a:prstGeom>
          </p:spPr>
        </p:pic>
      </p:grpSp>
      <p:sp>
        <p:nvSpPr>
          <p:cNvPr id="19" name="Rectangle 18"/>
          <p:cNvSpPr/>
          <p:nvPr/>
        </p:nvSpPr>
        <p:spPr>
          <a:xfrm>
            <a:off x="836427" y="2819400"/>
            <a:ext cx="258109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Dual-Clustering </a:t>
            </a:r>
            <a:r>
              <a:rPr lang="en-US" sz="2400" dirty="0"/>
              <a:t>ME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1066800" y="5163541"/>
            <a:ext cx="10134600" cy="1192810"/>
          </a:xfrm>
          <a:prstGeom prst="roundRect">
            <a:avLst/>
          </a:prstGeom>
          <a:noFill/>
          <a:ln w="38100">
            <a:solidFill>
              <a:srgbClr val="F82A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71600" y="3609533"/>
            <a:ext cx="6248400" cy="1216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325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3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8898" y="4495980"/>
            <a:ext cx="6721684" cy="2039956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5986" y="2822061"/>
            <a:ext cx="5194997" cy="13625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DCME</a:t>
            </a:r>
            <a:r>
              <a:rPr lang="en-US" dirty="0" smtClean="0"/>
              <a:t>: Dual-Clustering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52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1066800" y="1282657"/>
            <a:ext cx="10058399" cy="1003343"/>
            <a:chOff x="1295400" y="2992140"/>
            <a:chExt cx="10058399" cy="1003343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95400" y="2992140"/>
              <a:ext cx="4648200" cy="1003343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96000" y="3235938"/>
              <a:ext cx="5257799" cy="515745"/>
            </a:xfrm>
            <a:prstGeom prst="rect">
              <a:avLst/>
            </a:prstGeom>
          </p:spPr>
        </p:pic>
      </p:grpSp>
      <p:sp>
        <p:nvSpPr>
          <p:cNvPr id="11" name="TextBox 10"/>
          <p:cNvSpPr txBox="1"/>
          <p:nvPr/>
        </p:nvSpPr>
        <p:spPr>
          <a:xfrm>
            <a:off x="1066800" y="2360396"/>
            <a:ext cx="55952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Updating </a:t>
            </a:r>
            <a:r>
              <a:rPr lang="en-US" sz="2400" b="1" i="1" u="sng" dirty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cluster assignments</a:t>
            </a:r>
            <a:r>
              <a:rPr lang="en-US" sz="2400" dirty="0" smtClean="0"/>
              <a:t> (Online):</a:t>
            </a:r>
            <a:endParaRPr lang="en-US" sz="2400" dirty="0"/>
          </a:p>
        </p:txBody>
      </p:sp>
      <p:sp>
        <p:nvSpPr>
          <p:cNvPr id="20" name="TextBox 19"/>
          <p:cNvSpPr txBox="1"/>
          <p:nvPr/>
        </p:nvSpPr>
        <p:spPr>
          <a:xfrm>
            <a:off x="1066800" y="4035726"/>
            <a:ext cx="47733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Updating </a:t>
            </a:r>
            <a:r>
              <a:rPr lang="en-US" sz="2400" b="1" i="1" u="sng" dirty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cluster centers</a:t>
            </a:r>
            <a:r>
              <a:rPr lang="en-US" sz="2400" dirty="0"/>
              <a:t> (Offline)</a:t>
            </a:r>
          </a:p>
        </p:txBody>
      </p:sp>
      <p:sp>
        <p:nvSpPr>
          <p:cNvPr id="21" name="Up-Down Arrow 20"/>
          <p:cNvSpPr/>
          <p:nvPr/>
        </p:nvSpPr>
        <p:spPr>
          <a:xfrm rot="2954313">
            <a:off x="6723759" y="3161259"/>
            <a:ext cx="347292" cy="859660"/>
          </a:xfrm>
          <a:prstGeom prst="upDownArrow">
            <a:avLst>
              <a:gd name="adj1" fmla="val 50000"/>
              <a:gd name="adj2" fmla="val 7878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Up-Down Arrow 22"/>
          <p:cNvSpPr/>
          <p:nvPr/>
        </p:nvSpPr>
        <p:spPr>
          <a:xfrm rot="2954313">
            <a:off x="8266297" y="5240136"/>
            <a:ext cx="347292" cy="859660"/>
          </a:xfrm>
          <a:prstGeom prst="upDownArrow">
            <a:avLst>
              <a:gd name="adj1" fmla="val 50000"/>
              <a:gd name="adj2" fmla="val 7878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6700149" y="2094962"/>
            <a:ext cx="1796150" cy="715089"/>
          </a:xfrm>
          <a:prstGeom prst="roundRect">
            <a:avLst/>
          </a:prstGeom>
          <a:gradFill>
            <a:gsLst>
              <a:gs pos="0">
                <a:schemeClr val="dk1">
                  <a:satMod val="103000"/>
                  <a:lumMod val="102000"/>
                  <a:tint val="94000"/>
                </a:schemeClr>
              </a:gs>
              <a:gs pos="73000">
                <a:schemeClr val="dk1">
                  <a:satMod val="110000"/>
                  <a:lumMod val="100000"/>
                  <a:shade val="100000"/>
                </a:schemeClr>
              </a:gs>
              <a:gs pos="100000">
                <a:schemeClr val="dk1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A6E32D"/>
                </a:solidFill>
              </a:rPr>
              <a:t>Using Conjugate</a:t>
            </a:r>
          </a:p>
          <a:p>
            <a:pPr algn="ctr"/>
            <a:r>
              <a:rPr lang="en-US" b="1" dirty="0" smtClean="0">
                <a:solidFill>
                  <a:srgbClr val="A6E32D"/>
                </a:solidFill>
              </a:rPr>
              <a:t>Again!</a:t>
            </a:r>
            <a:endParaRPr lang="en-US" b="1" dirty="0">
              <a:solidFill>
                <a:srgbClr val="A6E32D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9342474" y="250928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4148" y="2056242"/>
            <a:ext cx="3835400" cy="3454400"/>
          </a:xfrm>
          <a:prstGeom prst="rect">
            <a:avLst/>
          </a:prstGeom>
        </p:spPr>
      </p:pic>
      <p:sp>
        <p:nvSpPr>
          <p:cNvPr id="32" name="Rounded Rectangle 31"/>
          <p:cNvSpPr/>
          <p:nvPr/>
        </p:nvSpPr>
        <p:spPr>
          <a:xfrm>
            <a:off x="3284132" y="1419860"/>
            <a:ext cx="1905000" cy="962231"/>
          </a:xfrm>
          <a:prstGeom prst="roundRect">
            <a:avLst/>
          </a:prstGeom>
          <a:noFill/>
          <a:ln w="38100">
            <a:solidFill>
              <a:srgbClr val="F82A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507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3" grpId="0" animBg="1"/>
      <p:bldP spid="25" grpId="1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DCME</a:t>
            </a:r>
            <a:r>
              <a:rPr lang="en-US" dirty="0" smtClean="0"/>
              <a:t>: Dual-Clustering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53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1066800" y="1282657"/>
            <a:ext cx="10058399" cy="1003343"/>
            <a:chOff x="1295400" y="2992140"/>
            <a:chExt cx="10058399" cy="1003343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95400" y="2992140"/>
              <a:ext cx="4648200" cy="1003343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0" y="3235938"/>
              <a:ext cx="5257799" cy="515745"/>
            </a:xfrm>
            <a:prstGeom prst="rect">
              <a:avLst/>
            </a:prstGeom>
          </p:spPr>
        </p:pic>
      </p:grpSp>
      <p:sp>
        <p:nvSpPr>
          <p:cNvPr id="29" name="TextBox 28"/>
          <p:cNvSpPr txBox="1"/>
          <p:nvPr/>
        </p:nvSpPr>
        <p:spPr>
          <a:xfrm>
            <a:off x="9342474" y="250928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4148" y="2056242"/>
            <a:ext cx="3835400" cy="34544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838200" y="3870563"/>
            <a:ext cx="7315200" cy="2485787"/>
          </a:xfrm>
          <a:prstGeom prst="roundRect">
            <a:avLst/>
          </a:prstGeom>
          <a:gradFill>
            <a:gsLst>
              <a:gs pos="0">
                <a:schemeClr val="dk1">
                  <a:satMod val="103000"/>
                  <a:lumMod val="102000"/>
                  <a:tint val="94000"/>
                </a:schemeClr>
              </a:gs>
              <a:gs pos="73000">
                <a:schemeClr val="dk1">
                  <a:satMod val="110000"/>
                  <a:lumMod val="100000"/>
                  <a:shade val="100000"/>
                </a:schemeClr>
              </a:gs>
              <a:gs pos="100000">
                <a:schemeClr val="dk1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A6E32D"/>
                </a:solidFill>
              </a:rPr>
              <a:t>K-means with </a:t>
            </a:r>
            <a:r>
              <a:rPr lang="en-US" sz="2800" b="1" i="1" u="sng" dirty="0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Two Ingredients:</a:t>
            </a:r>
            <a:endParaRPr lang="en-US" sz="2800" b="1" dirty="0" smtClean="0">
              <a:solidFill>
                <a:srgbClr val="A6E32D"/>
              </a:solidFill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2800" b="1" dirty="0" smtClean="0">
                <a:solidFill>
                  <a:srgbClr val="A6E32D"/>
                </a:solidFill>
              </a:rPr>
              <a:t>Clustering in </a:t>
            </a:r>
            <a:r>
              <a:rPr lang="en-US" sz="2800" b="1" i="1" u="sng" dirty="0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the Simplex </a:t>
            </a:r>
            <a:r>
              <a:rPr lang="en-US" sz="2800" b="1" i="1" u="sng" dirty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S</a:t>
            </a:r>
            <a:r>
              <a:rPr lang="en-US" sz="2800" b="1" i="1" u="sng" dirty="0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pace</a:t>
            </a:r>
          </a:p>
          <a:p>
            <a:pPr marL="914400" lvl="1" indent="-457200">
              <a:buFont typeface=".AppleSystemUIFont" charset="-120"/>
              <a:buChar char="-"/>
            </a:pPr>
            <a:r>
              <a:rPr lang="en-US" sz="2800" b="1" dirty="0" smtClean="0">
                <a:solidFill>
                  <a:schemeClr val="bg1"/>
                </a:solidFill>
              </a:rPr>
              <a:t>Instead of </a:t>
            </a:r>
            <a:r>
              <a:rPr lang="en-US" sz="2800" b="1" i="1" u="sng" dirty="0" smtClean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Euclidean space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b="1" dirty="0" smtClean="0">
                <a:solidFill>
                  <a:srgbClr val="A6E32D"/>
                </a:solidFill>
              </a:rPr>
              <a:t>Measuring “Distance” in </a:t>
            </a:r>
            <a:r>
              <a:rPr lang="en-US" sz="2800" b="1" i="1" u="sng" dirty="0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KL Divergence</a:t>
            </a:r>
          </a:p>
          <a:p>
            <a:pPr marL="914400" lvl="1" indent="-457200">
              <a:buFont typeface=".AppleSystemUIFont" charset="-120"/>
              <a:buChar char="-"/>
            </a:pPr>
            <a:r>
              <a:rPr lang="en-US" sz="2800" b="1" dirty="0">
                <a:solidFill>
                  <a:schemeClr val="bg1"/>
                </a:solidFill>
              </a:rPr>
              <a:t>Instead of </a:t>
            </a:r>
            <a:r>
              <a:rPr lang="en-US" sz="2800" b="1" i="1" u="sng" dirty="0" smtClean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L</a:t>
            </a:r>
            <a:r>
              <a:rPr lang="en-US" sz="2800" b="1" i="1" u="sng" baseline="-25000" dirty="0" smtClean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2</a:t>
            </a:r>
            <a:r>
              <a:rPr lang="en-US" sz="2800" b="1" i="1" u="sng" dirty="0" smtClean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 </a:t>
            </a:r>
            <a:r>
              <a:rPr lang="en-US" sz="2800" b="1" i="1" u="sng" dirty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distance</a:t>
            </a: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3284132" y="1419860"/>
            <a:ext cx="1905000" cy="962231"/>
          </a:xfrm>
          <a:prstGeom prst="roundRect">
            <a:avLst/>
          </a:prstGeom>
          <a:noFill/>
          <a:ln w="38100">
            <a:solidFill>
              <a:srgbClr val="F82A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95600" y="2771128"/>
            <a:ext cx="4051620" cy="109943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838200" y="2498963"/>
            <a:ext cx="318067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Dual-Clustering</a:t>
            </a:r>
            <a:r>
              <a:rPr lang="en-US" sz="2800" b="1" i="1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:</a:t>
            </a:r>
            <a:endParaRPr lang="en-US" sz="2800" b="1" i="1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6600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0" y="4267200"/>
            <a:ext cx="7772400" cy="220776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1870075"/>
            <a:ext cx="7620000" cy="221893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DCME: </a:t>
            </a:r>
            <a:r>
              <a:rPr lang="en-US" dirty="0" smtClean="0"/>
              <a:t>Dual Form as Feature Pursuit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54</a:t>
            </a:fld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3200400" y="1838520"/>
            <a:ext cx="7848600" cy="2246971"/>
          </a:xfrm>
          <a:prstGeom prst="roundRect">
            <a:avLst/>
          </a:prstGeom>
          <a:noFill/>
          <a:ln w="38100">
            <a:solidFill>
              <a:srgbClr val="F82A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3200400" y="4225675"/>
            <a:ext cx="7848600" cy="2246971"/>
          </a:xfrm>
          <a:prstGeom prst="roundRect">
            <a:avLst/>
          </a:prstGeom>
          <a:noFill/>
          <a:ln w="38100">
            <a:solidFill>
              <a:srgbClr val="A6E3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837028" y="2716500"/>
            <a:ext cx="198002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DCME:</a:t>
            </a:r>
            <a:endParaRPr lang="en-US" sz="3600" b="1" i="1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837028" y="5109474"/>
            <a:ext cx="119455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ME:</a:t>
            </a:r>
            <a:endParaRPr lang="en-US" sz="3600" b="1" i="1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1849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DCME: Experiment on </a:t>
            </a:r>
            <a:br>
              <a:rPr lang="en-US" dirty="0" smtClean="0"/>
            </a:br>
            <a:r>
              <a:rPr lang="en-US" dirty="0" smtClean="0"/>
              <a:t>Classification and Embedding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49646" y="1825625"/>
            <a:ext cx="8292708" cy="4351338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55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0" y="1690688"/>
            <a:ext cx="2310248" cy="12311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u="sng" spc="-100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Baselines:</a:t>
            </a:r>
          </a:p>
          <a:p>
            <a:r>
              <a:rPr lang="en-US" sz="1500" i="1" spc="-1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Gradient Descent</a:t>
            </a:r>
          </a:p>
          <a:p>
            <a:r>
              <a:rPr lang="en-US" sz="1500" i="1" spc="-1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Noise-Contrastive Estimation</a:t>
            </a:r>
          </a:p>
          <a:p>
            <a:r>
              <a:rPr lang="en-US" sz="1500" i="1" spc="-1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Negative Sampling </a:t>
            </a:r>
          </a:p>
          <a:p>
            <a:r>
              <a:rPr lang="en-US" sz="1500" i="1" spc="-1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      </a:t>
            </a:r>
            <a:r>
              <a:rPr lang="nb-NO" sz="1500" i="1" spc="-1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(</a:t>
            </a:r>
            <a:r>
              <a:rPr lang="nb-NO" sz="1500" i="1" spc="-100" dirty="0" err="1">
                <a:latin typeface="Latin Modern Roman 10" charset="0"/>
                <a:ea typeface="Latin Modern Roman 10" charset="0"/>
                <a:cs typeface="Latin Modern Roman 10" charset="0"/>
              </a:rPr>
              <a:t>Mikolov</a:t>
            </a:r>
            <a:r>
              <a:rPr lang="nb-NO" sz="1500" i="1" spc="-100" dirty="0">
                <a:latin typeface="Latin Modern Roman 10" charset="0"/>
                <a:ea typeface="Latin Modern Roman 10" charset="0"/>
                <a:cs typeface="Latin Modern Roman 10" charset="0"/>
              </a:rPr>
              <a:t> et al. 2013 )</a:t>
            </a:r>
            <a:endParaRPr lang="en-US" sz="1500" i="1" spc="-1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1783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DCME: 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Modeling </a:t>
            </a:r>
            <a:r>
              <a:rPr lang="en-US" i="1" u="sng" dirty="0" smtClean="0">
                <a:solidFill>
                  <a:srgbClr val="C00000"/>
                </a:solidFill>
              </a:rPr>
              <a:t>Dual Distributions</a:t>
            </a:r>
            <a:r>
              <a:rPr lang="en-US" dirty="0" smtClean="0"/>
              <a:t> in Maximum Entropy:</a:t>
            </a:r>
          </a:p>
          <a:p>
            <a:pPr lvl="1"/>
            <a:r>
              <a:rPr lang="en-US" dirty="0" smtClean="0"/>
              <a:t>K-means </a:t>
            </a:r>
            <a:r>
              <a:rPr lang="en-US" dirty="0" smtClean="0">
                <a:solidFill>
                  <a:srgbClr val="F82A71"/>
                </a:solidFill>
              </a:rPr>
              <a:t>latent clustering</a:t>
            </a:r>
          </a:p>
          <a:p>
            <a:pPr lvl="1"/>
            <a:r>
              <a:rPr lang="en-US" dirty="0" smtClean="0">
                <a:solidFill>
                  <a:srgbClr val="F82A71"/>
                </a:solidFill>
              </a:rPr>
              <a:t>Approximating</a:t>
            </a:r>
            <a:r>
              <a:rPr lang="en-US" dirty="0" smtClean="0"/>
              <a:t> each distribution by the corresponding </a:t>
            </a:r>
            <a:r>
              <a:rPr lang="en-US" dirty="0">
                <a:solidFill>
                  <a:srgbClr val="F82A71"/>
                </a:solidFill>
              </a:rPr>
              <a:t>c</a:t>
            </a:r>
            <a:r>
              <a:rPr lang="en-US" dirty="0" smtClean="0">
                <a:solidFill>
                  <a:srgbClr val="F82A71"/>
                </a:solidFill>
              </a:rPr>
              <a:t>luster center</a:t>
            </a:r>
          </a:p>
          <a:p>
            <a:r>
              <a:rPr lang="en-US" i="1" u="sng" dirty="0" smtClean="0">
                <a:solidFill>
                  <a:srgbClr val="C00000"/>
                </a:solidFill>
              </a:rPr>
              <a:t>Scalable</a:t>
            </a:r>
            <a:r>
              <a:rPr lang="en-US" dirty="0" smtClean="0"/>
              <a:t> Optimization:</a:t>
            </a:r>
          </a:p>
          <a:p>
            <a:pPr lvl="1"/>
            <a:r>
              <a:rPr lang="en-US" dirty="0" smtClean="0"/>
              <a:t>A </a:t>
            </a:r>
            <a:r>
              <a:rPr lang="en-US" dirty="0"/>
              <a:t>hybrid online-offline </a:t>
            </a:r>
            <a:r>
              <a:rPr lang="en-US" dirty="0" smtClean="0"/>
              <a:t>algorithm</a:t>
            </a:r>
          </a:p>
          <a:p>
            <a:pPr lvl="1"/>
            <a:r>
              <a:rPr lang="en-US" dirty="0" smtClean="0"/>
              <a:t>Complexity depends only on </a:t>
            </a:r>
            <a:r>
              <a:rPr lang="en-US" dirty="0" smtClean="0">
                <a:solidFill>
                  <a:srgbClr val="F82A71"/>
                </a:solidFill>
              </a:rPr>
              <a:t>#cluster</a:t>
            </a:r>
            <a:r>
              <a:rPr lang="en-US" dirty="0" smtClean="0"/>
              <a:t>, but not </a:t>
            </a:r>
            <a:r>
              <a:rPr lang="en-US" dirty="0" smtClean="0">
                <a:solidFill>
                  <a:srgbClr val="F82A71"/>
                </a:solidFill>
              </a:rPr>
              <a:t>#class</a:t>
            </a:r>
          </a:p>
          <a:p>
            <a:pPr lvl="1"/>
            <a:r>
              <a:rPr lang="en-US" dirty="0" smtClean="0">
                <a:solidFill>
                  <a:srgbClr val="F82A71"/>
                </a:solidFill>
              </a:rPr>
              <a:t>Effective </a:t>
            </a:r>
            <a:r>
              <a:rPr lang="en-US" dirty="0" smtClean="0"/>
              <a:t>model update: no sampling involved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56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6029" y="152400"/>
            <a:ext cx="1857771" cy="167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57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57</a:t>
            </a:fld>
            <a:endParaRPr lang="en-US"/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563754138"/>
              </p:ext>
            </p:extLst>
          </p:nvPr>
        </p:nvGraphicFramePr>
        <p:xfrm>
          <a:off x="0" y="0"/>
          <a:ext cx="12015216" cy="67214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09917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Embedding: </a:t>
            </a:r>
            <a:br>
              <a:rPr lang="en-US" dirty="0" smtClean="0"/>
            </a:br>
            <a:r>
              <a:rPr lang="en-US" dirty="0" smtClean="0"/>
              <a:t>Beyond Word Representation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Word Embedding: A </a:t>
            </a:r>
            <a:r>
              <a:rPr lang="en-US" dirty="0" err="1" smtClean="0"/>
              <a:t>Skipgram</a:t>
            </a:r>
            <a:r>
              <a:rPr lang="en-US" dirty="0" smtClean="0"/>
              <a:t> Scheme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58</a:t>
            </a:fld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6317566" y="2441917"/>
            <a:ext cx="997634" cy="457200"/>
          </a:xfrm>
          <a:prstGeom prst="ellipse">
            <a:avLst/>
          </a:prstGeom>
          <a:gradFill>
            <a:gsLst>
              <a:gs pos="0">
                <a:schemeClr val="tx1">
                  <a:lumMod val="50000"/>
                  <a:lumOff val="50000"/>
                </a:schemeClr>
              </a:gs>
              <a:gs pos="5000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</a:gra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i="1" baseline="-25000" dirty="0" smtClean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t+1</a:t>
            </a:r>
            <a:endParaRPr lang="en-US" i="1" baseline="-25000" dirty="0">
              <a:solidFill>
                <a:srgbClr val="66D9EF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10" name="Oval 9"/>
          <p:cNvSpPr/>
          <p:nvPr/>
        </p:nvSpPr>
        <p:spPr>
          <a:xfrm>
            <a:off x="4876800" y="2441917"/>
            <a:ext cx="997634" cy="457200"/>
          </a:xfrm>
          <a:prstGeom prst="ellipse">
            <a:avLst/>
          </a:prstGeom>
          <a:gradFill>
            <a:gsLst>
              <a:gs pos="0">
                <a:schemeClr val="tx1">
                  <a:lumMod val="50000"/>
                  <a:lumOff val="50000"/>
                </a:schemeClr>
              </a:gs>
              <a:gs pos="5000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</a:gra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 err="1" smtClean="0">
                <a:solidFill>
                  <a:srgbClr val="A6E32D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err="1" smtClean="0">
                <a:solidFill>
                  <a:srgbClr val="A6E32D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endParaRPr lang="en-US" b="1" i="1" baseline="-25000" dirty="0">
              <a:solidFill>
                <a:srgbClr val="A6E32D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3436034" y="2441917"/>
            <a:ext cx="997634" cy="457200"/>
          </a:xfrm>
          <a:prstGeom prst="ellipse">
            <a:avLst/>
          </a:prstGeom>
          <a:gradFill>
            <a:gsLst>
              <a:gs pos="0">
                <a:schemeClr val="tx1">
                  <a:lumMod val="50000"/>
                  <a:lumOff val="50000"/>
                </a:schemeClr>
              </a:gs>
              <a:gs pos="5000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</a:gra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i="1" baseline="-25000" dirty="0" smtClean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t-1</a:t>
            </a:r>
            <a:endParaRPr lang="en-US" i="1" baseline="-25000" dirty="0">
              <a:solidFill>
                <a:srgbClr val="66D9EF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1995268" y="2438400"/>
            <a:ext cx="997634" cy="457200"/>
          </a:xfrm>
          <a:prstGeom prst="ellipse">
            <a:avLst/>
          </a:prstGeom>
          <a:gradFill>
            <a:gsLst>
              <a:gs pos="0">
                <a:schemeClr val="tx1">
                  <a:lumMod val="50000"/>
                  <a:lumOff val="50000"/>
                </a:schemeClr>
              </a:gs>
              <a:gs pos="5000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</a:gra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i="1" baseline="-25000" dirty="0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t-2</a:t>
            </a:r>
            <a:endParaRPr lang="en-US" i="1" baseline="-25000" dirty="0">
              <a:solidFill>
                <a:srgbClr val="F82A71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7758332" y="2438400"/>
            <a:ext cx="997634" cy="457200"/>
          </a:xfrm>
          <a:prstGeom prst="ellipse">
            <a:avLst/>
          </a:prstGeom>
          <a:gradFill>
            <a:gsLst>
              <a:gs pos="0">
                <a:schemeClr val="tx1">
                  <a:lumMod val="50000"/>
                  <a:lumOff val="50000"/>
                </a:schemeClr>
              </a:gs>
              <a:gs pos="5000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</a:gra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i="1" baseline="-25000" dirty="0" smtClean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t+2</a:t>
            </a:r>
            <a:endParaRPr lang="en-US" i="1" baseline="-25000" dirty="0">
              <a:solidFill>
                <a:srgbClr val="66D9EF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16" name="Elbow Connector 15"/>
          <p:cNvCxnSpPr>
            <a:stCxn id="10" idx="4"/>
            <a:endCxn id="12" idx="4"/>
          </p:cNvCxnSpPr>
          <p:nvPr/>
        </p:nvCxnSpPr>
        <p:spPr>
          <a:xfrm rot="5400000" flipH="1">
            <a:off x="3933092" y="1456593"/>
            <a:ext cx="3517" cy="2881532"/>
          </a:xfrm>
          <a:prstGeom prst="bentConnector3">
            <a:avLst>
              <a:gd name="adj1" fmla="val -6499858"/>
            </a:avLst>
          </a:prstGeom>
          <a:ln w="19050">
            <a:solidFill>
              <a:srgbClr val="F0922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838200" y="3810000"/>
            <a:ext cx="30107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Maximize:</a:t>
            </a:r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 log</a:t>
            </a:r>
            <a:r>
              <a:rPr lang="en-US" sz="800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 </a:t>
            </a:r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P</a:t>
            </a:r>
            <a:r>
              <a:rPr lang="en-US" b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(</a:t>
            </a:r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t-2</a:t>
            </a:r>
            <a:r>
              <a:rPr lang="en-US" b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|</a:t>
            </a:r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r>
              <a:rPr lang="en-US" b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)</a:t>
            </a:r>
            <a:endParaRPr lang="en-US" b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3867" y="3211816"/>
            <a:ext cx="3421966" cy="666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943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4466" y="1386850"/>
            <a:ext cx="6852033" cy="456802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PLVM </a:t>
            </a:r>
            <a:r>
              <a:rPr lang="mr-IN" dirty="0"/>
              <a:t>–</a:t>
            </a:r>
            <a:r>
              <a:rPr lang="en-US" dirty="0"/>
              <a:t> An Historical </a:t>
            </a:r>
            <a:r>
              <a:rPr lang="en-US" dirty="0" smtClean="0"/>
              <a:t>Account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5</a:t>
            </a:fld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10603082" y="3848472"/>
            <a:ext cx="10454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Apple Chancery" charset="0"/>
                <a:ea typeface="Apple Chancery" charset="0"/>
                <a:cs typeface="Apple Chancery" charset="0"/>
              </a:rPr>
              <a:t>Karl Pearson</a:t>
            </a:r>
          </a:p>
          <a:p>
            <a:pPr algn="ctr"/>
            <a:r>
              <a:rPr lang="en-US" sz="1200" dirty="0" smtClean="0">
                <a:latin typeface="Apple Chancery" charset="0"/>
                <a:ea typeface="Apple Chancery" charset="0"/>
                <a:cs typeface="Apple Chancery" charset="0"/>
              </a:rPr>
              <a:t>1857 - 1936</a:t>
            </a:r>
            <a:endParaRPr lang="en-US" sz="1200" dirty="0">
              <a:latin typeface="Apple Chancery" charset="0"/>
              <a:ea typeface="Apple Chancery" charset="0"/>
              <a:cs typeface="Apple Chancery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2966037" y="5651033"/>
            <a:ext cx="6179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Two-normal fitting with </a:t>
            </a:r>
            <a:r>
              <a:rPr lang="en-US" i="1" dirty="0" smtClean="0">
                <a:latin typeface="+mj-lt"/>
              </a:rPr>
              <a:t>Moment Matching </a:t>
            </a:r>
            <a:r>
              <a:rPr lang="en-US" dirty="0" smtClean="0">
                <a:latin typeface="+mj-lt"/>
              </a:rPr>
              <a:t>(MOM)</a:t>
            </a:r>
            <a:endParaRPr lang="en-US" dirty="0">
              <a:latin typeface="+mj-lt"/>
            </a:endParaRPr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5998" y="6136953"/>
            <a:ext cx="2759594" cy="438793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4820" y="6201095"/>
            <a:ext cx="1316551" cy="310507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58010" y="1693768"/>
            <a:ext cx="1514489" cy="215470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853722" y="4355117"/>
            <a:ext cx="31728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Model of 5 free variables</a:t>
            </a: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Matching on first 5 moments 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Solving a 9th-degree polynomial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3865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Embedding: </a:t>
            </a:r>
            <a:br>
              <a:rPr lang="en-US" dirty="0" smtClean="0"/>
            </a:br>
            <a:r>
              <a:rPr lang="en-US" dirty="0" smtClean="0"/>
              <a:t>Beyond Word Representation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Word Embedding: A </a:t>
            </a:r>
            <a:r>
              <a:rPr lang="en-US" dirty="0" err="1" smtClean="0"/>
              <a:t>Skipgram</a:t>
            </a:r>
            <a:r>
              <a:rPr lang="en-US" dirty="0" smtClean="0"/>
              <a:t> Scheme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59</a:t>
            </a:fld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6317566" y="2441917"/>
            <a:ext cx="997634" cy="457200"/>
          </a:xfrm>
          <a:prstGeom prst="ellipse">
            <a:avLst/>
          </a:prstGeom>
          <a:gradFill>
            <a:gsLst>
              <a:gs pos="0">
                <a:schemeClr val="tx1">
                  <a:lumMod val="50000"/>
                  <a:lumOff val="50000"/>
                </a:schemeClr>
              </a:gs>
              <a:gs pos="5000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</a:gra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i="1" baseline="-25000" dirty="0" smtClean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t+1</a:t>
            </a:r>
            <a:endParaRPr lang="en-US" i="1" baseline="-25000" dirty="0">
              <a:solidFill>
                <a:srgbClr val="66D9EF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10" name="Oval 9"/>
          <p:cNvSpPr/>
          <p:nvPr/>
        </p:nvSpPr>
        <p:spPr>
          <a:xfrm>
            <a:off x="4876800" y="2441917"/>
            <a:ext cx="997634" cy="457200"/>
          </a:xfrm>
          <a:prstGeom prst="ellipse">
            <a:avLst/>
          </a:prstGeom>
          <a:gradFill>
            <a:gsLst>
              <a:gs pos="0">
                <a:schemeClr val="tx1">
                  <a:lumMod val="50000"/>
                  <a:lumOff val="50000"/>
                </a:schemeClr>
              </a:gs>
              <a:gs pos="5000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</a:gra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 err="1" smtClean="0">
                <a:solidFill>
                  <a:srgbClr val="A6E32D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err="1" smtClean="0">
                <a:solidFill>
                  <a:srgbClr val="A6E32D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endParaRPr lang="en-US" b="1" i="1" baseline="-25000" dirty="0">
              <a:solidFill>
                <a:srgbClr val="A6E32D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3436034" y="2441917"/>
            <a:ext cx="997634" cy="457200"/>
          </a:xfrm>
          <a:prstGeom prst="ellipse">
            <a:avLst/>
          </a:prstGeom>
          <a:gradFill>
            <a:gsLst>
              <a:gs pos="0">
                <a:schemeClr val="tx1">
                  <a:lumMod val="50000"/>
                  <a:lumOff val="50000"/>
                </a:schemeClr>
              </a:gs>
              <a:gs pos="5000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</a:gra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i="1" baseline="-25000" dirty="0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t-1</a:t>
            </a:r>
            <a:endParaRPr lang="en-US" i="1" baseline="-25000" dirty="0">
              <a:solidFill>
                <a:srgbClr val="F82A71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1995268" y="2438400"/>
            <a:ext cx="997634" cy="457200"/>
          </a:xfrm>
          <a:prstGeom prst="ellipse">
            <a:avLst/>
          </a:prstGeom>
          <a:gradFill>
            <a:gsLst>
              <a:gs pos="0">
                <a:schemeClr val="tx1">
                  <a:lumMod val="50000"/>
                  <a:lumOff val="50000"/>
                </a:schemeClr>
              </a:gs>
              <a:gs pos="5000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</a:gra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i="1" baseline="-25000" dirty="0" smtClean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t-2</a:t>
            </a:r>
            <a:endParaRPr lang="en-US" i="1" baseline="-25000" dirty="0">
              <a:solidFill>
                <a:srgbClr val="66D9EF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7758332" y="2438400"/>
            <a:ext cx="997634" cy="457200"/>
          </a:xfrm>
          <a:prstGeom prst="ellipse">
            <a:avLst/>
          </a:prstGeom>
          <a:gradFill>
            <a:gsLst>
              <a:gs pos="0">
                <a:schemeClr val="tx1">
                  <a:lumMod val="50000"/>
                  <a:lumOff val="50000"/>
                </a:schemeClr>
              </a:gs>
              <a:gs pos="5000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</a:gra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i="1" baseline="-25000" dirty="0" smtClean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t+2</a:t>
            </a:r>
            <a:endParaRPr lang="en-US" i="1" baseline="-25000" dirty="0">
              <a:solidFill>
                <a:srgbClr val="66D9EF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16" name="Elbow Connector 15"/>
          <p:cNvCxnSpPr>
            <a:stCxn id="10" idx="4"/>
            <a:endCxn id="11" idx="4"/>
          </p:cNvCxnSpPr>
          <p:nvPr/>
        </p:nvCxnSpPr>
        <p:spPr>
          <a:xfrm rot="5400000">
            <a:off x="4655234" y="2178734"/>
            <a:ext cx="12700" cy="1440766"/>
          </a:xfrm>
          <a:prstGeom prst="bentConnector3">
            <a:avLst>
              <a:gd name="adj1" fmla="val 1800000"/>
            </a:avLst>
          </a:prstGeom>
          <a:ln w="19050">
            <a:solidFill>
              <a:srgbClr val="F0922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838200" y="3810000"/>
            <a:ext cx="4799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Maximize:</a:t>
            </a:r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 log</a:t>
            </a:r>
            <a:r>
              <a:rPr lang="en-US" sz="800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 </a:t>
            </a:r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P</a:t>
            </a:r>
            <a:r>
              <a:rPr lang="en-US" b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(</a:t>
            </a:r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t-2</a:t>
            </a:r>
            <a:r>
              <a:rPr lang="en-US" b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|</a:t>
            </a:r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r>
              <a:rPr lang="en-US" b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) + </a:t>
            </a:r>
            <a:r>
              <a:rPr lang="en-US" b="1" i="1" dirty="0">
                <a:latin typeface="Latin Modern Roman 10" charset="0"/>
                <a:ea typeface="Latin Modern Roman 10" charset="0"/>
                <a:cs typeface="Latin Modern Roman 10" charset="0"/>
              </a:rPr>
              <a:t>log</a:t>
            </a:r>
            <a:r>
              <a:rPr lang="en-US" sz="800" b="1" i="1" dirty="0">
                <a:latin typeface="Latin Modern Roman 10" charset="0"/>
                <a:ea typeface="Latin Modern Roman 10" charset="0"/>
                <a:cs typeface="Latin Modern Roman 10" charset="0"/>
              </a:rPr>
              <a:t> </a:t>
            </a:r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P</a:t>
            </a:r>
            <a:r>
              <a:rPr lang="en-US" b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(</a:t>
            </a:r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t-1</a:t>
            </a:r>
            <a:r>
              <a:rPr lang="en-US" b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|</a:t>
            </a:r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r>
              <a:rPr lang="en-US" b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)</a:t>
            </a:r>
            <a:endParaRPr lang="en-US" b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6894" y="3196019"/>
            <a:ext cx="3429380" cy="68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04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Embedding: </a:t>
            </a:r>
            <a:br>
              <a:rPr lang="en-US" dirty="0" smtClean="0"/>
            </a:br>
            <a:r>
              <a:rPr lang="en-US" dirty="0" smtClean="0"/>
              <a:t>Beyond Word Representation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Word Embedding: A </a:t>
            </a:r>
            <a:r>
              <a:rPr lang="en-US" dirty="0" err="1" smtClean="0"/>
              <a:t>Skipgram</a:t>
            </a:r>
            <a:r>
              <a:rPr lang="en-US" dirty="0" smtClean="0"/>
              <a:t> Scheme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60</a:t>
            </a:fld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6317566" y="2441917"/>
            <a:ext cx="997634" cy="457200"/>
          </a:xfrm>
          <a:prstGeom prst="ellipse">
            <a:avLst/>
          </a:prstGeom>
          <a:gradFill>
            <a:gsLst>
              <a:gs pos="0">
                <a:schemeClr val="tx1">
                  <a:lumMod val="50000"/>
                  <a:lumOff val="50000"/>
                </a:schemeClr>
              </a:gs>
              <a:gs pos="5000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</a:gra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i="1" baseline="-25000" dirty="0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t+1</a:t>
            </a:r>
            <a:endParaRPr lang="en-US" i="1" baseline="-25000" dirty="0">
              <a:solidFill>
                <a:srgbClr val="F82A71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10" name="Oval 9"/>
          <p:cNvSpPr/>
          <p:nvPr/>
        </p:nvSpPr>
        <p:spPr>
          <a:xfrm>
            <a:off x="4876800" y="2441917"/>
            <a:ext cx="997634" cy="457200"/>
          </a:xfrm>
          <a:prstGeom prst="ellipse">
            <a:avLst/>
          </a:prstGeom>
          <a:gradFill>
            <a:gsLst>
              <a:gs pos="0">
                <a:schemeClr val="tx1">
                  <a:lumMod val="50000"/>
                  <a:lumOff val="50000"/>
                </a:schemeClr>
              </a:gs>
              <a:gs pos="5000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</a:gra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 err="1" smtClean="0">
                <a:solidFill>
                  <a:srgbClr val="A6E32D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err="1" smtClean="0">
                <a:solidFill>
                  <a:srgbClr val="A6E32D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endParaRPr lang="en-US" b="1" i="1" baseline="-25000" dirty="0">
              <a:solidFill>
                <a:srgbClr val="A6E32D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3436034" y="2441917"/>
            <a:ext cx="997634" cy="457200"/>
          </a:xfrm>
          <a:prstGeom prst="ellipse">
            <a:avLst/>
          </a:prstGeom>
          <a:gradFill>
            <a:gsLst>
              <a:gs pos="0">
                <a:schemeClr val="tx1">
                  <a:lumMod val="50000"/>
                  <a:lumOff val="50000"/>
                </a:schemeClr>
              </a:gs>
              <a:gs pos="5000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</a:gra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i="1" baseline="-25000" dirty="0" smtClean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t-1</a:t>
            </a:r>
            <a:endParaRPr lang="en-US" i="1" baseline="-25000" dirty="0">
              <a:solidFill>
                <a:srgbClr val="66D9EF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1995268" y="2438400"/>
            <a:ext cx="997634" cy="457200"/>
          </a:xfrm>
          <a:prstGeom prst="ellipse">
            <a:avLst/>
          </a:prstGeom>
          <a:gradFill>
            <a:gsLst>
              <a:gs pos="0">
                <a:schemeClr val="tx1">
                  <a:lumMod val="50000"/>
                  <a:lumOff val="50000"/>
                </a:schemeClr>
              </a:gs>
              <a:gs pos="5000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</a:gra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i="1" baseline="-25000" dirty="0" smtClean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t-2</a:t>
            </a:r>
            <a:endParaRPr lang="en-US" i="1" baseline="-25000" dirty="0">
              <a:solidFill>
                <a:srgbClr val="66D9EF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7758332" y="2438400"/>
            <a:ext cx="997634" cy="457200"/>
          </a:xfrm>
          <a:prstGeom prst="ellipse">
            <a:avLst/>
          </a:prstGeom>
          <a:gradFill>
            <a:gsLst>
              <a:gs pos="0">
                <a:schemeClr val="tx1">
                  <a:lumMod val="50000"/>
                  <a:lumOff val="50000"/>
                </a:schemeClr>
              </a:gs>
              <a:gs pos="5000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</a:gra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i="1" baseline="-25000" dirty="0" smtClean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t+2</a:t>
            </a:r>
            <a:endParaRPr lang="en-US" i="1" baseline="-25000" dirty="0">
              <a:solidFill>
                <a:srgbClr val="66D9EF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16" name="Elbow Connector 15"/>
          <p:cNvCxnSpPr>
            <a:stCxn id="10" idx="4"/>
            <a:endCxn id="9" idx="4"/>
          </p:cNvCxnSpPr>
          <p:nvPr/>
        </p:nvCxnSpPr>
        <p:spPr>
          <a:xfrm rot="16200000" flipH="1">
            <a:off x="6096000" y="2178734"/>
            <a:ext cx="12700" cy="1440766"/>
          </a:xfrm>
          <a:prstGeom prst="bentConnector3">
            <a:avLst>
              <a:gd name="adj1" fmla="val 1800000"/>
            </a:avLst>
          </a:prstGeom>
          <a:ln w="19050">
            <a:solidFill>
              <a:srgbClr val="F0922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838200" y="3810000"/>
            <a:ext cx="6715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Maximize:</a:t>
            </a:r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 log</a:t>
            </a:r>
            <a:r>
              <a:rPr lang="en-US" sz="800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 </a:t>
            </a:r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P</a:t>
            </a:r>
            <a:r>
              <a:rPr lang="en-US" b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(</a:t>
            </a:r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t-2</a:t>
            </a:r>
            <a:r>
              <a:rPr lang="en-US" b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|</a:t>
            </a:r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r>
              <a:rPr lang="en-US" b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) + </a:t>
            </a:r>
            <a:r>
              <a:rPr lang="en-US" b="1" i="1" dirty="0">
                <a:latin typeface="Latin Modern Roman 10" charset="0"/>
                <a:ea typeface="Latin Modern Roman 10" charset="0"/>
                <a:cs typeface="Latin Modern Roman 10" charset="0"/>
              </a:rPr>
              <a:t>log</a:t>
            </a:r>
            <a:r>
              <a:rPr lang="en-US" sz="800" b="1" i="1" dirty="0">
                <a:latin typeface="Latin Modern Roman 10" charset="0"/>
                <a:ea typeface="Latin Modern Roman 10" charset="0"/>
                <a:cs typeface="Latin Modern Roman 10" charset="0"/>
              </a:rPr>
              <a:t> </a:t>
            </a:r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P</a:t>
            </a:r>
            <a:r>
              <a:rPr lang="en-US" b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(</a:t>
            </a:r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t-1</a:t>
            </a:r>
            <a:r>
              <a:rPr lang="en-US" b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|</a:t>
            </a:r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r>
              <a:rPr lang="en-US" b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) + </a:t>
            </a:r>
            <a:r>
              <a:rPr lang="en-US" b="1" i="1" dirty="0">
                <a:latin typeface="Latin Modern Roman 10" charset="0"/>
                <a:ea typeface="Latin Modern Roman 10" charset="0"/>
                <a:cs typeface="Latin Modern Roman 10" charset="0"/>
              </a:rPr>
              <a:t>log</a:t>
            </a:r>
            <a:r>
              <a:rPr lang="en-US" sz="800" b="1" i="1" dirty="0">
                <a:latin typeface="Latin Modern Roman 10" charset="0"/>
                <a:ea typeface="Latin Modern Roman 10" charset="0"/>
                <a:cs typeface="Latin Modern Roman 10" charset="0"/>
              </a:rPr>
              <a:t> </a:t>
            </a:r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P</a:t>
            </a:r>
            <a:r>
              <a:rPr lang="en-US" b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(</a:t>
            </a:r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t+1</a:t>
            </a:r>
            <a:r>
              <a:rPr lang="en-US" b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|</a:t>
            </a:r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r>
              <a:rPr lang="en-US" b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)</a:t>
            </a:r>
            <a:endParaRPr lang="en-US" b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7249" y="3218239"/>
            <a:ext cx="3370201" cy="652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444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Embedding: </a:t>
            </a:r>
            <a:br>
              <a:rPr lang="en-US" dirty="0" smtClean="0"/>
            </a:br>
            <a:r>
              <a:rPr lang="en-US" dirty="0" smtClean="0"/>
              <a:t>Beyond Word Representation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Word Embedding: A </a:t>
            </a:r>
            <a:r>
              <a:rPr lang="en-US" dirty="0" err="1" smtClean="0"/>
              <a:t>Skipgram</a:t>
            </a:r>
            <a:r>
              <a:rPr lang="en-US" dirty="0" smtClean="0"/>
              <a:t> Scheme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10/17/16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61</a:t>
            </a:fld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6317566" y="2441917"/>
            <a:ext cx="997634" cy="457200"/>
          </a:xfrm>
          <a:prstGeom prst="ellipse">
            <a:avLst/>
          </a:prstGeom>
          <a:gradFill>
            <a:gsLst>
              <a:gs pos="0">
                <a:schemeClr val="tx1">
                  <a:lumMod val="50000"/>
                  <a:lumOff val="50000"/>
                </a:schemeClr>
              </a:gs>
              <a:gs pos="5000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</a:gra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i="1" baseline="-25000" dirty="0" smtClean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t+1</a:t>
            </a:r>
            <a:endParaRPr lang="en-US" i="1" baseline="-25000" dirty="0">
              <a:solidFill>
                <a:srgbClr val="66D9EF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10" name="Oval 9"/>
          <p:cNvSpPr/>
          <p:nvPr/>
        </p:nvSpPr>
        <p:spPr>
          <a:xfrm>
            <a:off x="4876800" y="2441917"/>
            <a:ext cx="997634" cy="457200"/>
          </a:xfrm>
          <a:prstGeom prst="ellipse">
            <a:avLst/>
          </a:prstGeom>
          <a:gradFill>
            <a:gsLst>
              <a:gs pos="0">
                <a:schemeClr val="tx1">
                  <a:lumMod val="50000"/>
                  <a:lumOff val="50000"/>
                </a:schemeClr>
              </a:gs>
              <a:gs pos="5000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</a:gra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 err="1" smtClean="0">
                <a:solidFill>
                  <a:srgbClr val="A6E32D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err="1" smtClean="0">
                <a:solidFill>
                  <a:srgbClr val="A6E32D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endParaRPr lang="en-US" b="1" i="1" baseline="-25000" dirty="0">
              <a:solidFill>
                <a:srgbClr val="A6E32D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3436034" y="2441917"/>
            <a:ext cx="997634" cy="457200"/>
          </a:xfrm>
          <a:prstGeom prst="ellipse">
            <a:avLst/>
          </a:prstGeom>
          <a:gradFill>
            <a:gsLst>
              <a:gs pos="0">
                <a:schemeClr val="tx1">
                  <a:lumMod val="50000"/>
                  <a:lumOff val="50000"/>
                </a:schemeClr>
              </a:gs>
              <a:gs pos="5000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</a:gra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i="1" baseline="-25000" dirty="0" smtClean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t-1</a:t>
            </a:r>
            <a:endParaRPr lang="en-US" i="1" baseline="-25000" dirty="0">
              <a:solidFill>
                <a:srgbClr val="66D9EF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1995268" y="2438400"/>
            <a:ext cx="997634" cy="457200"/>
          </a:xfrm>
          <a:prstGeom prst="ellipse">
            <a:avLst/>
          </a:prstGeom>
          <a:gradFill>
            <a:gsLst>
              <a:gs pos="0">
                <a:schemeClr val="tx1">
                  <a:lumMod val="50000"/>
                  <a:lumOff val="50000"/>
                </a:schemeClr>
              </a:gs>
              <a:gs pos="5000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</a:gra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i="1" baseline="-25000" dirty="0" smtClean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t-2</a:t>
            </a:r>
            <a:endParaRPr lang="en-US" i="1" baseline="-25000" dirty="0">
              <a:solidFill>
                <a:srgbClr val="66D9EF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7758332" y="2438400"/>
            <a:ext cx="997634" cy="457200"/>
          </a:xfrm>
          <a:prstGeom prst="ellipse">
            <a:avLst/>
          </a:prstGeom>
          <a:gradFill>
            <a:gsLst>
              <a:gs pos="0">
                <a:schemeClr val="tx1">
                  <a:lumMod val="50000"/>
                  <a:lumOff val="50000"/>
                </a:schemeClr>
              </a:gs>
              <a:gs pos="5000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</a:gra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i="1" baseline="-25000" dirty="0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t+2</a:t>
            </a:r>
            <a:endParaRPr lang="en-US" i="1" baseline="-25000" dirty="0">
              <a:solidFill>
                <a:srgbClr val="F82A71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16" name="Elbow Connector 15"/>
          <p:cNvCxnSpPr>
            <a:stCxn id="10" idx="4"/>
            <a:endCxn id="13" idx="4"/>
          </p:cNvCxnSpPr>
          <p:nvPr/>
        </p:nvCxnSpPr>
        <p:spPr>
          <a:xfrm rot="5400000" flipH="1" flipV="1">
            <a:off x="6814624" y="1456593"/>
            <a:ext cx="3517" cy="2881532"/>
          </a:xfrm>
          <a:prstGeom prst="bentConnector3">
            <a:avLst>
              <a:gd name="adj1" fmla="val -6499858"/>
            </a:avLst>
          </a:prstGeom>
          <a:ln w="19050">
            <a:solidFill>
              <a:srgbClr val="F0922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838200" y="3810000"/>
            <a:ext cx="8719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Maximize:</a:t>
            </a:r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 log</a:t>
            </a:r>
            <a:r>
              <a:rPr lang="en-US" sz="800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 </a:t>
            </a:r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P</a:t>
            </a:r>
            <a:r>
              <a:rPr lang="en-US" b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(</a:t>
            </a:r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t-2</a:t>
            </a:r>
            <a:r>
              <a:rPr lang="en-US" b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|</a:t>
            </a:r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r>
              <a:rPr lang="en-US" b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) + </a:t>
            </a:r>
            <a:r>
              <a:rPr lang="en-US" b="1" i="1" dirty="0">
                <a:latin typeface="Latin Modern Roman 10" charset="0"/>
                <a:ea typeface="Latin Modern Roman 10" charset="0"/>
                <a:cs typeface="Latin Modern Roman 10" charset="0"/>
              </a:rPr>
              <a:t>log</a:t>
            </a:r>
            <a:r>
              <a:rPr lang="en-US" sz="800" b="1" i="1" dirty="0">
                <a:latin typeface="Latin Modern Roman 10" charset="0"/>
                <a:ea typeface="Latin Modern Roman 10" charset="0"/>
                <a:cs typeface="Latin Modern Roman 10" charset="0"/>
              </a:rPr>
              <a:t> </a:t>
            </a:r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P</a:t>
            </a:r>
            <a:r>
              <a:rPr lang="en-US" b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(</a:t>
            </a:r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t-1</a:t>
            </a:r>
            <a:r>
              <a:rPr lang="en-US" b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|</a:t>
            </a:r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r>
              <a:rPr lang="en-US" b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) + </a:t>
            </a:r>
            <a:r>
              <a:rPr lang="en-US" b="1" i="1" dirty="0">
                <a:latin typeface="Latin Modern Roman 10" charset="0"/>
                <a:ea typeface="Latin Modern Roman 10" charset="0"/>
                <a:cs typeface="Latin Modern Roman 10" charset="0"/>
              </a:rPr>
              <a:t>log</a:t>
            </a:r>
            <a:r>
              <a:rPr lang="en-US" sz="800" b="1" i="1" dirty="0">
                <a:latin typeface="Latin Modern Roman 10" charset="0"/>
                <a:ea typeface="Latin Modern Roman 10" charset="0"/>
                <a:cs typeface="Latin Modern Roman 10" charset="0"/>
              </a:rPr>
              <a:t> </a:t>
            </a:r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P</a:t>
            </a:r>
            <a:r>
              <a:rPr lang="en-US" b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(</a:t>
            </a:r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t+1</a:t>
            </a:r>
            <a:r>
              <a:rPr lang="en-US" b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|</a:t>
            </a:r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r>
              <a:rPr lang="en-US" b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) </a:t>
            </a:r>
            <a:r>
              <a:rPr lang="en-US" b="1" dirty="0">
                <a:latin typeface="Latin Modern Roman 10" charset="0"/>
                <a:ea typeface="Latin Modern Roman 10" charset="0"/>
                <a:cs typeface="Latin Modern Roman 10" charset="0"/>
              </a:rPr>
              <a:t>+ </a:t>
            </a:r>
            <a:r>
              <a:rPr lang="en-US" b="1" i="1" dirty="0">
                <a:latin typeface="Latin Modern Roman 10" charset="0"/>
                <a:ea typeface="Latin Modern Roman 10" charset="0"/>
                <a:cs typeface="Latin Modern Roman 10" charset="0"/>
              </a:rPr>
              <a:t>log</a:t>
            </a:r>
            <a:r>
              <a:rPr lang="en-US" sz="800" b="1" i="1" dirty="0">
                <a:latin typeface="Latin Modern Roman 10" charset="0"/>
                <a:ea typeface="Latin Modern Roman 10" charset="0"/>
                <a:cs typeface="Latin Modern Roman 10" charset="0"/>
              </a:rPr>
              <a:t> </a:t>
            </a:r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P</a:t>
            </a:r>
            <a:r>
              <a:rPr lang="en-US" b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(</a:t>
            </a:r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t+2</a:t>
            </a:r>
            <a:r>
              <a:rPr lang="en-US" b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|</a:t>
            </a:r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r>
              <a:rPr lang="en-US" b="1" dirty="0">
                <a:latin typeface="Latin Modern Roman 10" charset="0"/>
                <a:ea typeface="Latin Modern Roman 10" charset="0"/>
                <a:cs typeface="Latin Modern Roman 10" charset="0"/>
              </a:rPr>
              <a:t>)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6677" y="3218415"/>
            <a:ext cx="3479409" cy="660229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718016" y="4191000"/>
            <a:ext cx="7315200" cy="1225868"/>
          </a:xfrm>
          <a:prstGeom prst="roundRect">
            <a:avLst/>
          </a:prstGeom>
          <a:gradFill>
            <a:gsLst>
              <a:gs pos="0">
                <a:schemeClr val="dk1">
                  <a:satMod val="103000"/>
                  <a:lumMod val="102000"/>
                  <a:tint val="94000"/>
                </a:schemeClr>
              </a:gs>
              <a:gs pos="73000">
                <a:schemeClr val="dk1">
                  <a:satMod val="110000"/>
                  <a:lumMod val="100000"/>
                  <a:shade val="100000"/>
                </a:schemeClr>
              </a:gs>
              <a:gs pos="100000">
                <a:schemeClr val="dk1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200" b="1" dirty="0" smtClean="0">
                <a:solidFill>
                  <a:srgbClr val="A6E32D"/>
                </a:solidFill>
              </a:rPr>
              <a:t>Limitations of Bag-of-Words Assumption: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200" dirty="0" smtClean="0">
                <a:solidFill>
                  <a:srgbClr val="A6E32D"/>
                </a:solidFill>
              </a:rPr>
              <a:t>Words are </a:t>
            </a:r>
            <a:r>
              <a:rPr lang="en-US" sz="2200" i="1" dirty="0" smtClean="0">
                <a:solidFill>
                  <a:srgbClr val="F82A71"/>
                </a:solidFill>
              </a:rPr>
              <a:t>contextually unaware</a:t>
            </a:r>
          </a:p>
          <a:p>
            <a:r>
              <a:rPr lang="en-US" sz="2200" i="1" dirty="0" smtClean="0">
                <a:solidFill>
                  <a:srgbClr val="F82A71"/>
                </a:solidFill>
              </a:rPr>
              <a:t> </a:t>
            </a:r>
            <a:endParaRPr lang="en-US" sz="2200" i="1" u="sng" dirty="0" smtClean="0">
              <a:solidFill>
                <a:srgbClr val="F82A71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733800" y="5715000"/>
            <a:ext cx="51251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“I </a:t>
            </a:r>
            <a:r>
              <a:rPr lang="en-US" sz="2400" b="1" i="1" dirty="0">
                <a:latin typeface="Latin Modern Roman 10" charset="0"/>
                <a:ea typeface="Latin Modern Roman 10" charset="0"/>
                <a:cs typeface="Latin Modern Roman 10" charset="0"/>
              </a:rPr>
              <a:t>made a deposit in the </a:t>
            </a:r>
            <a:r>
              <a:rPr lang="en-US" sz="2400" b="1" i="1" u="sng" dirty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bank</a:t>
            </a:r>
            <a:r>
              <a:rPr lang="en-US" sz="2400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.”</a:t>
            </a:r>
          </a:p>
          <a:p>
            <a:r>
              <a:rPr lang="en-US" sz="2400" b="1" i="1" dirty="0">
                <a:latin typeface="Latin Modern Roman 10" charset="0"/>
                <a:ea typeface="Latin Modern Roman 10" charset="0"/>
                <a:cs typeface="Latin Modern Roman 10" charset="0"/>
              </a:rPr>
              <a:t>“We walked on the river </a:t>
            </a:r>
            <a:r>
              <a:rPr lang="en-US" sz="2400" b="1" i="1" u="sng" dirty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bank</a:t>
            </a:r>
            <a:r>
              <a:rPr lang="en-US" sz="2400" b="1" i="1" dirty="0">
                <a:latin typeface="Latin Modern Roman 10" charset="0"/>
                <a:ea typeface="Latin Modern Roman 10" charset="0"/>
                <a:cs typeface="Latin Modern Roman 10" charset="0"/>
              </a:rPr>
              <a:t>.”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530427" y="5807332"/>
            <a:ext cx="124745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i="1" dirty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bank</a:t>
            </a:r>
            <a:endParaRPr lang="en-US" sz="3600" dirty="0"/>
          </a:p>
        </p:txBody>
      </p:sp>
      <p:sp>
        <p:nvSpPr>
          <p:cNvPr id="22" name="Rounded Rectangle 21"/>
          <p:cNvSpPr/>
          <p:nvPr/>
        </p:nvSpPr>
        <p:spPr>
          <a:xfrm>
            <a:off x="2494084" y="5715001"/>
            <a:ext cx="6497515" cy="830996"/>
          </a:xfrm>
          <a:prstGeom prst="roundRect">
            <a:avLst/>
          </a:prstGeom>
          <a:noFill/>
          <a:ln w="31750">
            <a:solidFill>
              <a:srgbClr val="F82A7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70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4" grpId="0"/>
      <p:bldP spid="15" grpId="0"/>
      <p:bldP spid="22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7786" y="5771939"/>
            <a:ext cx="1504470" cy="104028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Embedding: </a:t>
            </a:r>
            <a:br>
              <a:rPr lang="en-US" dirty="0" smtClean="0"/>
            </a:br>
            <a:r>
              <a:rPr lang="en-US" dirty="0" smtClean="0"/>
              <a:t>Beyond Word Representation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Word Embedding: A </a:t>
            </a:r>
            <a:r>
              <a:rPr lang="en-US" dirty="0" err="1" smtClean="0"/>
              <a:t>Skipgram</a:t>
            </a:r>
            <a:r>
              <a:rPr lang="en-US" dirty="0" smtClean="0"/>
              <a:t> Scheme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10/17/16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62</a:t>
            </a:fld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6317566" y="2441917"/>
            <a:ext cx="997634" cy="457200"/>
          </a:xfrm>
          <a:prstGeom prst="ellipse">
            <a:avLst/>
          </a:prstGeom>
          <a:gradFill>
            <a:gsLst>
              <a:gs pos="0">
                <a:schemeClr val="tx1">
                  <a:lumMod val="50000"/>
                  <a:lumOff val="50000"/>
                </a:schemeClr>
              </a:gs>
              <a:gs pos="5000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</a:gra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i="1" baseline="-25000" dirty="0" smtClean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t+1</a:t>
            </a:r>
            <a:endParaRPr lang="en-US" i="1" baseline="-25000" dirty="0">
              <a:solidFill>
                <a:srgbClr val="66D9EF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10" name="Oval 9"/>
          <p:cNvSpPr/>
          <p:nvPr/>
        </p:nvSpPr>
        <p:spPr>
          <a:xfrm>
            <a:off x="4876800" y="2441917"/>
            <a:ext cx="997634" cy="457200"/>
          </a:xfrm>
          <a:prstGeom prst="ellipse">
            <a:avLst/>
          </a:prstGeom>
          <a:gradFill>
            <a:gsLst>
              <a:gs pos="0">
                <a:schemeClr val="tx1">
                  <a:lumMod val="50000"/>
                  <a:lumOff val="50000"/>
                </a:schemeClr>
              </a:gs>
              <a:gs pos="5000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</a:gra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 err="1" smtClean="0">
                <a:solidFill>
                  <a:srgbClr val="A6E32D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err="1" smtClean="0">
                <a:solidFill>
                  <a:srgbClr val="A6E32D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endParaRPr lang="en-US" b="1" i="1" baseline="-25000" dirty="0">
              <a:solidFill>
                <a:srgbClr val="A6E32D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3436034" y="2441917"/>
            <a:ext cx="997634" cy="457200"/>
          </a:xfrm>
          <a:prstGeom prst="ellipse">
            <a:avLst/>
          </a:prstGeom>
          <a:gradFill>
            <a:gsLst>
              <a:gs pos="0">
                <a:schemeClr val="tx1">
                  <a:lumMod val="50000"/>
                  <a:lumOff val="50000"/>
                </a:schemeClr>
              </a:gs>
              <a:gs pos="5000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</a:gra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i="1" baseline="-25000" dirty="0" smtClean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t-1</a:t>
            </a:r>
            <a:endParaRPr lang="en-US" i="1" baseline="-25000" dirty="0">
              <a:solidFill>
                <a:srgbClr val="66D9EF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1995268" y="2438400"/>
            <a:ext cx="997634" cy="457200"/>
          </a:xfrm>
          <a:prstGeom prst="ellipse">
            <a:avLst/>
          </a:prstGeom>
          <a:gradFill>
            <a:gsLst>
              <a:gs pos="0">
                <a:schemeClr val="tx1">
                  <a:lumMod val="50000"/>
                  <a:lumOff val="50000"/>
                </a:schemeClr>
              </a:gs>
              <a:gs pos="5000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</a:gra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i="1" baseline="-25000" dirty="0" smtClean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t-2</a:t>
            </a:r>
            <a:endParaRPr lang="en-US" i="1" baseline="-25000" dirty="0">
              <a:solidFill>
                <a:srgbClr val="66D9EF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7758332" y="2438400"/>
            <a:ext cx="997634" cy="457200"/>
          </a:xfrm>
          <a:prstGeom prst="ellipse">
            <a:avLst/>
          </a:prstGeom>
          <a:gradFill>
            <a:gsLst>
              <a:gs pos="0">
                <a:schemeClr val="tx1">
                  <a:lumMod val="50000"/>
                  <a:lumOff val="50000"/>
                </a:schemeClr>
              </a:gs>
              <a:gs pos="5000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</a:gra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i="1" baseline="-25000" dirty="0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t+2</a:t>
            </a:r>
            <a:endParaRPr lang="en-US" i="1" baseline="-25000" dirty="0">
              <a:solidFill>
                <a:srgbClr val="F82A71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16" name="Elbow Connector 15"/>
          <p:cNvCxnSpPr>
            <a:stCxn id="10" idx="4"/>
            <a:endCxn id="13" idx="4"/>
          </p:cNvCxnSpPr>
          <p:nvPr/>
        </p:nvCxnSpPr>
        <p:spPr>
          <a:xfrm rot="5400000" flipH="1" flipV="1">
            <a:off x="6814624" y="1456593"/>
            <a:ext cx="3517" cy="2881532"/>
          </a:xfrm>
          <a:prstGeom prst="bentConnector3">
            <a:avLst>
              <a:gd name="adj1" fmla="val -6499858"/>
            </a:avLst>
          </a:prstGeom>
          <a:ln w="19050">
            <a:solidFill>
              <a:srgbClr val="F0922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838200" y="3810000"/>
            <a:ext cx="8719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Maximize:</a:t>
            </a:r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 log</a:t>
            </a:r>
            <a:r>
              <a:rPr lang="en-US" sz="800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 </a:t>
            </a:r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P</a:t>
            </a:r>
            <a:r>
              <a:rPr lang="en-US" b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(</a:t>
            </a:r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t-2</a:t>
            </a:r>
            <a:r>
              <a:rPr lang="en-US" b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|</a:t>
            </a:r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r>
              <a:rPr lang="en-US" b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) + </a:t>
            </a:r>
            <a:r>
              <a:rPr lang="en-US" b="1" i="1" dirty="0">
                <a:latin typeface="Latin Modern Roman 10" charset="0"/>
                <a:ea typeface="Latin Modern Roman 10" charset="0"/>
                <a:cs typeface="Latin Modern Roman 10" charset="0"/>
              </a:rPr>
              <a:t>log</a:t>
            </a:r>
            <a:r>
              <a:rPr lang="en-US" sz="800" b="1" i="1" dirty="0">
                <a:latin typeface="Latin Modern Roman 10" charset="0"/>
                <a:ea typeface="Latin Modern Roman 10" charset="0"/>
                <a:cs typeface="Latin Modern Roman 10" charset="0"/>
              </a:rPr>
              <a:t> </a:t>
            </a:r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P</a:t>
            </a:r>
            <a:r>
              <a:rPr lang="en-US" b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(</a:t>
            </a:r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t-1</a:t>
            </a:r>
            <a:r>
              <a:rPr lang="en-US" b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|</a:t>
            </a:r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r>
              <a:rPr lang="en-US" b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) + </a:t>
            </a:r>
            <a:r>
              <a:rPr lang="en-US" b="1" i="1" dirty="0">
                <a:latin typeface="Latin Modern Roman 10" charset="0"/>
                <a:ea typeface="Latin Modern Roman 10" charset="0"/>
                <a:cs typeface="Latin Modern Roman 10" charset="0"/>
              </a:rPr>
              <a:t>log</a:t>
            </a:r>
            <a:r>
              <a:rPr lang="en-US" sz="800" b="1" i="1" dirty="0">
                <a:latin typeface="Latin Modern Roman 10" charset="0"/>
                <a:ea typeface="Latin Modern Roman 10" charset="0"/>
                <a:cs typeface="Latin Modern Roman 10" charset="0"/>
              </a:rPr>
              <a:t> </a:t>
            </a:r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P</a:t>
            </a:r>
            <a:r>
              <a:rPr lang="en-US" b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(</a:t>
            </a:r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t+1</a:t>
            </a:r>
            <a:r>
              <a:rPr lang="en-US" b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|</a:t>
            </a:r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r>
              <a:rPr lang="en-US" b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) </a:t>
            </a:r>
            <a:r>
              <a:rPr lang="en-US" b="1" dirty="0">
                <a:latin typeface="Latin Modern Roman 10" charset="0"/>
                <a:ea typeface="Latin Modern Roman 10" charset="0"/>
                <a:cs typeface="Latin Modern Roman 10" charset="0"/>
              </a:rPr>
              <a:t>+ </a:t>
            </a:r>
            <a:r>
              <a:rPr lang="en-US" b="1" i="1" dirty="0">
                <a:latin typeface="Latin Modern Roman 10" charset="0"/>
                <a:ea typeface="Latin Modern Roman 10" charset="0"/>
                <a:cs typeface="Latin Modern Roman 10" charset="0"/>
              </a:rPr>
              <a:t>log</a:t>
            </a:r>
            <a:r>
              <a:rPr lang="en-US" sz="800" b="1" i="1" dirty="0">
                <a:latin typeface="Latin Modern Roman 10" charset="0"/>
                <a:ea typeface="Latin Modern Roman 10" charset="0"/>
                <a:cs typeface="Latin Modern Roman 10" charset="0"/>
              </a:rPr>
              <a:t> </a:t>
            </a:r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P</a:t>
            </a:r>
            <a:r>
              <a:rPr lang="en-US" b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(</a:t>
            </a:r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t+2</a:t>
            </a:r>
            <a:r>
              <a:rPr lang="en-US" b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|</a:t>
            </a:r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r>
              <a:rPr lang="en-US" b="1" dirty="0">
                <a:latin typeface="Latin Modern Roman 10" charset="0"/>
                <a:ea typeface="Latin Modern Roman 10" charset="0"/>
                <a:cs typeface="Latin Modern Roman 10" charset="0"/>
              </a:rPr>
              <a:t>)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6677" y="3218415"/>
            <a:ext cx="3479409" cy="660229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718016" y="4191000"/>
            <a:ext cx="7315200" cy="1225868"/>
          </a:xfrm>
          <a:prstGeom prst="roundRect">
            <a:avLst/>
          </a:prstGeom>
          <a:gradFill>
            <a:gsLst>
              <a:gs pos="0">
                <a:schemeClr val="dk1">
                  <a:satMod val="103000"/>
                  <a:lumMod val="102000"/>
                  <a:tint val="94000"/>
                </a:schemeClr>
              </a:gs>
              <a:gs pos="73000">
                <a:schemeClr val="dk1">
                  <a:satMod val="110000"/>
                  <a:lumMod val="100000"/>
                  <a:shade val="100000"/>
                </a:schemeClr>
              </a:gs>
              <a:gs pos="100000">
                <a:schemeClr val="dk1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200" b="1" dirty="0" smtClean="0">
                <a:solidFill>
                  <a:srgbClr val="A6E32D"/>
                </a:solidFill>
              </a:rPr>
              <a:t>Limitations of Bag-of-Words Assumption: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200" dirty="0" smtClean="0">
                <a:solidFill>
                  <a:srgbClr val="A6E32D"/>
                </a:solidFill>
              </a:rPr>
              <a:t>Words are </a:t>
            </a:r>
            <a:r>
              <a:rPr lang="en-US" sz="2200" i="1" dirty="0" smtClean="0">
                <a:solidFill>
                  <a:srgbClr val="F82A71"/>
                </a:solidFill>
              </a:rPr>
              <a:t>contextually </a:t>
            </a:r>
            <a:r>
              <a:rPr lang="en-US" sz="2200" i="1" dirty="0">
                <a:solidFill>
                  <a:srgbClr val="F82A71"/>
                </a:solidFill>
              </a:rPr>
              <a:t>u</a:t>
            </a:r>
            <a:r>
              <a:rPr lang="en-US" sz="2200" i="1" dirty="0" smtClean="0">
                <a:solidFill>
                  <a:srgbClr val="F82A71"/>
                </a:solidFill>
              </a:rPr>
              <a:t>naware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200" dirty="0" smtClean="0">
                <a:solidFill>
                  <a:srgbClr val="A6E32D"/>
                </a:solidFill>
              </a:rPr>
              <a:t>Sentence is </a:t>
            </a:r>
            <a:r>
              <a:rPr lang="en-US" sz="2200" i="1" dirty="0" smtClean="0">
                <a:solidFill>
                  <a:srgbClr val="F82A71"/>
                </a:solidFill>
              </a:rPr>
              <a:t>simple average of words </a:t>
            </a:r>
            <a:endParaRPr lang="en-US" sz="2200" i="1" u="sng" dirty="0" smtClean="0">
              <a:solidFill>
                <a:srgbClr val="F82A71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808642" y="5341602"/>
            <a:ext cx="2582758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b="1" i="1" u="sng" dirty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the White House</a:t>
            </a:r>
          </a:p>
        </p:txBody>
      </p:sp>
      <p:sp>
        <p:nvSpPr>
          <p:cNvPr id="8" name="Rectangle 7"/>
          <p:cNvSpPr/>
          <p:nvPr/>
        </p:nvSpPr>
        <p:spPr>
          <a:xfrm>
            <a:off x="7391400" y="5336361"/>
            <a:ext cx="2204450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a house in white</a:t>
            </a:r>
            <a:endParaRPr lang="en-US" sz="2200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00737" y="5341053"/>
            <a:ext cx="285206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i="1" dirty="0">
                <a:latin typeface="Latin Modern Roman 10" charset="0"/>
                <a:ea typeface="Latin Modern Roman 10" charset="0"/>
                <a:cs typeface="Latin Modern Roman 10" charset="0"/>
              </a:rPr>
              <a:t>presidential residence</a:t>
            </a:r>
          </a:p>
        </p:txBody>
      </p:sp>
      <p:cxnSp>
        <p:nvCxnSpPr>
          <p:cNvPr id="19" name="Straight Connector 18"/>
          <p:cNvCxnSpPr/>
          <p:nvPr/>
        </p:nvCxnSpPr>
        <p:spPr>
          <a:xfrm flipV="1">
            <a:off x="566026" y="5730014"/>
            <a:ext cx="10787774" cy="10563"/>
          </a:xfrm>
          <a:prstGeom prst="line">
            <a:avLst/>
          </a:prstGeom>
          <a:ln w="3492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5200" y="5839386"/>
            <a:ext cx="1361427" cy="910918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05155" y="5836023"/>
            <a:ext cx="1367645" cy="912114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11140431" y="5323100"/>
            <a:ext cx="1002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Machine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1146590" y="5830422"/>
            <a:ext cx="867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  <a:r>
              <a:rPr lang="en-US" dirty="0" smtClean="0"/>
              <a:t>uman</a:t>
            </a:r>
            <a:endParaRPr lang="en-US" dirty="0"/>
          </a:p>
        </p:txBody>
      </p:sp>
      <p:sp>
        <p:nvSpPr>
          <p:cNvPr id="30" name="Rounded Rectangle 29"/>
          <p:cNvSpPr/>
          <p:nvPr/>
        </p:nvSpPr>
        <p:spPr>
          <a:xfrm>
            <a:off x="516368" y="5428536"/>
            <a:ext cx="2836432" cy="263896"/>
          </a:xfrm>
          <a:prstGeom prst="roundRect">
            <a:avLst/>
          </a:prstGeom>
          <a:noFill/>
          <a:ln w="31750">
            <a:solidFill>
              <a:srgbClr val="F82A7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ounded Rectangle 30"/>
          <p:cNvSpPr/>
          <p:nvPr/>
        </p:nvSpPr>
        <p:spPr>
          <a:xfrm>
            <a:off x="7426975" y="5428535"/>
            <a:ext cx="2168875" cy="260457"/>
          </a:xfrm>
          <a:prstGeom prst="roundRect">
            <a:avLst/>
          </a:prstGeom>
          <a:noFill/>
          <a:ln w="31750">
            <a:solidFill>
              <a:srgbClr val="F82A7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481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4" grpId="0"/>
      <p:bldP spid="28" grpId="0"/>
      <p:bldP spid="29" grpId="0"/>
      <p:bldP spid="30" grpId="0" animBg="1"/>
      <p:bldP spid="31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PLANS: Phrasal Latent Allocation with Negative Sampling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</a:t>
            </a:r>
            <a:r>
              <a:rPr lang="en-US" dirty="0" smtClean="0"/>
              <a:t>ointly Learning of:</a:t>
            </a:r>
          </a:p>
          <a:p>
            <a:pPr lvl="1"/>
            <a:r>
              <a:rPr lang="en-US" b="1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Phrasal Allocation</a:t>
            </a:r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63</a:t>
            </a:fld>
            <a:endParaRPr lang="en-US" dirty="0"/>
          </a:p>
        </p:txBody>
      </p:sp>
      <p:sp>
        <p:nvSpPr>
          <p:cNvPr id="7" name="Round Diagonal Corner Rectangle 6"/>
          <p:cNvSpPr/>
          <p:nvPr/>
        </p:nvSpPr>
        <p:spPr>
          <a:xfrm>
            <a:off x="832338" y="2901089"/>
            <a:ext cx="1132555" cy="408623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 smtClean="0"/>
              <a:t>computer</a:t>
            </a:r>
            <a:endParaRPr lang="en-US" dirty="0"/>
          </a:p>
        </p:txBody>
      </p:sp>
      <p:sp>
        <p:nvSpPr>
          <p:cNvPr id="13" name="Round Diagonal Corner Rectangle 12"/>
          <p:cNvSpPr/>
          <p:nvPr/>
        </p:nvSpPr>
        <p:spPr>
          <a:xfrm>
            <a:off x="2154960" y="2901088"/>
            <a:ext cx="1074360" cy="408623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/>
              <a:t>scientists</a:t>
            </a:r>
          </a:p>
        </p:txBody>
      </p:sp>
      <p:sp>
        <p:nvSpPr>
          <p:cNvPr id="14" name="Round Diagonal Corner Rectangle 13"/>
          <p:cNvSpPr/>
          <p:nvPr/>
        </p:nvSpPr>
        <p:spPr>
          <a:xfrm>
            <a:off x="3419387" y="2901088"/>
            <a:ext cx="973901" cy="408623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/>
              <a:t>working</a:t>
            </a:r>
          </a:p>
        </p:txBody>
      </p:sp>
      <p:sp>
        <p:nvSpPr>
          <p:cNvPr id="15" name="Round Diagonal Corner Rectangle 14"/>
          <p:cNvSpPr/>
          <p:nvPr/>
        </p:nvSpPr>
        <p:spPr>
          <a:xfrm>
            <a:off x="4581746" y="2900541"/>
            <a:ext cx="397627" cy="405051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 smtClean="0"/>
              <a:t>in</a:t>
            </a:r>
            <a:endParaRPr lang="en-US" dirty="0"/>
          </a:p>
        </p:txBody>
      </p:sp>
      <p:sp>
        <p:nvSpPr>
          <p:cNvPr id="16" name="Round Diagonal Corner Rectangle 15"/>
          <p:cNvSpPr/>
          <p:nvPr/>
        </p:nvSpPr>
        <p:spPr>
          <a:xfrm>
            <a:off x="5171117" y="2895852"/>
            <a:ext cx="1034307" cy="408623"/>
          </a:xfrm>
          <a:prstGeom prst="round2DiagRect">
            <a:avLst/>
          </a:prstGeom>
          <a:solidFill>
            <a:schemeClr val="bg2">
              <a:lumMod val="90000"/>
            </a:schemeClr>
          </a:solidFill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artificial </a:t>
            </a:r>
          </a:p>
        </p:txBody>
      </p:sp>
      <p:sp>
        <p:nvSpPr>
          <p:cNvPr id="17" name="Round Diagonal Corner Rectangle 16"/>
          <p:cNvSpPr/>
          <p:nvPr/>
        </p:nvSpPr>
        <p:spPr>
          <a:xfrm>
            <a:off x="6397168" y="2895851"/>
            <a:ext cx="1300343" cy="408623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/>
              <a:t>intelligence</a:t>
            </a:r>
          </a:p>
        </p:txBody>
      </p:sp>
      <p:sp>
        <p:nvSpPr>
          <p:cNvPr id="18" name="Round Diagonal Corner Rectangle 17"/>
          <p:cNvSpPr/>
          <p:nvPr/>
        </p:nvSpPr>
        <p:spPr>
          <a:xfrm>
            <a:off x="7895374" y="2895849"/>
            <a:ext cx="575415" cy="408623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/>
              <a:t>and</a:t>
            </a:r>
            <a:endParaRPr lang="en-US" dirty="0"/>
          </a:p>
        </p:txBody>
      </p:sp>
      <p:sp>
        <p:nvSpPr>
          <p:cNvPr id="19" name="Round Diagonal Corner Rectangle 18"/>
          <p:cNvSpPr/>
          <p:nvPr/>
        </p:nvSpPr>
        <p:spPr>
          <a:xfrm>
            <a:off x="8654946" y="2893751"/>
            <a:ext cx="1027647" cy="408623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/>
              <a:t>machine</a:t>
            </a:r>
          </a:p>
        </p:txBody>
      </p:sp>
      <p:sp>
        <p:nvSpPr>
          <p:cNvPr id="21" name="Round Diagonal Corner Rectangle 20"/>
          <p:cNvSpPr/>
          <p:nvPr/>
        </p:nvSpPr>
        <p:spPr>
          <a:xfrm>
            <a:off x="9875314" y="2875549"/>
            <a:ext cx="986022" cy="408623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 smtClean="0"/>
              <a:t>learning</a:t>
            </a:r>
            <a:endParaRPr lang="en-US" dirty="0"/>
          </a:p>
        </p:txBody>
      </p:sp>
      <p:sp>
        <p:nvSpPr>
          <p:cNvPr id="22" name="Rounded Rectangle 21"/>
          <p:cNvSpPr/>
          <p:nvPr/>
        </p:nvSpPr>
        <p:spPr>
          <a:xfrm>
            <a:off x="5105400" y="2800599"/>
            <a:ext cx="1192720" cy="609600"/>
          </a:xfrm>
          <a:prstGeom prst="roundRect">
            <a:avLst/>
          </a:prstGeom>
          <a:noFill/>
          <a:ln w="34925">
            <a:solidFill>
              <a:srgbClr val="66D9E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5092594" y="3545136"/>
            <a:ext cx="1191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u="sng" dirty="0" smtClean="0">
                <a:latin typeface="Latin Modern Roman 10" charset="0"/>
                <a:ea typeface="Latin Modern Roman 10" charset="0"/>
                <a:cs typeface="Latin Modern Roman 10" charset="0"/>
              </a:rPr>
              <a:t>artificial</a:t>
            </a:r>
            <a:endParaRPr lang="en-US" b="1" i="1" u="sng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311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PLANS: Phrasal Latent Allocation with Negative Sampling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</a:t>
            </a:r>
            <a:r>
              <a:rPr lang="en-US" dirty="0" smtClean="0"/>
              <a:t>ointly Learning of:</a:t>
            </a:r>
          </a:p>
          <a:p>
            <a:pPr lvl="1"/>
            <a:r>
              <a:rPr lang="en-US" b="1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Phrasal Allocation</a:t>
            </a:r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64</a:t>
            </a:fld>
            <a:endParaRPr lang="en-US" dirty="0"/>
          </a:p>
        </p:txBody>
      </p:sp>
      <p:sp>
        <p:nvSpPr>
          <p:cNvPr id="7" name="Round Diagonal Corner Rectangle 6"/>
          <p:cNvSpPr/>
          <p:nvPr/>
        </p:nvSpPr>
        <p:spPr>
          <a:xfrm>
            <a:off x="832338" y="2901089"/>
            <a:ext cx="1132555" cy="408623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 smtClean="0"/>
              <a:t>computer</a:t>
            </a:r>
            <a:endParaRPr lang="en-US" dirty="0"/>
          </a:p>
        </p:txBody>
      </p:sp>
      <p:sp>
        <p:nvSpPr>
          <p:cNvPr id="13" name="Round Diagonal Corner Rectangle 12"/>
          <p:cNvSpPr/>
          <p:nvPr/>
        </p:nvSpPr>
        <p:spPr>
          <a:xfrm>
            <a:off x="2154960" y="2901088"/>
            <a:ext cx="1074360" cy="408623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/>
              <a:t>scientists</a:t>
            </a:r>
          </a:p>
        </p:txBody>
      </p:sp>
      <p:sp>
        <p:nvSpPr>
          <p:cNvPr id="14" name="Round Diagonal Corner Rectangle 13"/>
          <p:cNvSpPr/>
          <p:nvPr/>
        </p:nvSpPr>
        <p:spPr>
          <a:xfrm>
            <a:off x="3419387" y="2901088"/>
            <a:ext cx="973901" cy="408623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/>
              <a:t>working</a:t>
            </a:r>
          </a:p>
        </p:txBody>
      </p:sp>
      <p:sp>
        <p:nvSpPr>
          <p:cNvPr id="15" name="Round Diagonal Corner Rectangle 14"/>
          <p:cNvSpPr/>
          <p:nvPr/>
        </p:nvSpPr>
        <p:spPr>
          <a:xfrm>
            <a:off x="4581746" y="2900541"/>
            <a:ext cx="397627" cy="405051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 smtClean="0"/>
              <a:t>in</a:t>
            </a:r>
            <a:endParaRPr lang="en-US" dirty="0"/>
          </a:p>
        </p:txBody>
      </p:sp>
      <p:sp>
        <p:nvSpPr>
          <p:cNvPr id="16" name="Round Diagonal Corner Rectangle 15"/>
          <p:cNvSpPr/>
          <p:nvPr/>
        </p:nvSpPr>
        <p:spPr>
          <a:xfrm>
            <a:off x="5171117" y="2895852"/>
            <a:ext cx="1034307" cy="408623"/>
          </a:xfrm>
          <a:prstGeom prst="round2DiagRect">
            <a:avLst/>
          </a:prstGeom>
          <a:solidFill>
            <a:schemeClr val="bg2">
              <a:lumMod val="90000"/>
            </a:schemeClr>
          </a:solidFill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artificial </a:t>
            </a:r>
          </a:p>
        </p:txBody>
      </p:sp>
      <p:sp>
        <p:nvSpPr>
          <p:cNvPr id="17" name="Round Diagonal Corner Rectangle 16"/>
          <p:cNvSpPr/>
          <p:nvPr/>
        </p:nvSpPr>
        <p:spPr>
          <a:xfrm>
            <a:off x="6397168" y="2895851"/>
            <a:ext cx="1300343" cy="408623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/>
              <a:t>intelligence</a:t>
            </a:r>
          </a:p>
        </p:txBody>
      </p:sp>
      <p:sp>
        <p:nvSpPr>
          <p:cNvPr id="18" name="Round Diagonal Corner Rectangle 17"/>
          <p:cNvSpPr/>
          <p:nvPr/>
        </p:nvSpPr>
        <p:spPr>
          <a:xfrm>
            <a:off x="7895374" y="2895849"/>
            <a:ext cx="575415" cy="408623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/>
              <a:t>and</a:t>
            </a:r>
            <a:endParaRPr lang="en-US" dirty="0"/>
          </a:p>
        </p:txBody>
      </p:sp>
      <p:sp>
        <p:nvSpPr>
          <p:cNvPr id="19" name="Round Diagonal Corner Rectangle 18"/>
          <p:cNvSpPr/>
          <p:nvPr/>
        </p:nvSpPr>
        <p:spPr>
          <a:xfrm>
            <a:off x="8654946" y="2893751"/>
            <a:ext cx="1027647" cy="408623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/>
              <a:t>machine</a:t>
            </a:r>
          </a:p>
        </p:txBody>
      </p:sp>
      <p:sp>
        <p:nvSpPr>
          <p:cNvPr id="21" name="Round Diagonal Corner Rectangle 20"/>
          <p:cNvSpPr/>
          <p:nvPr/>
        </p:nvSpPr>
        <p:spPr>
          <a:xfrm>
            <a:off x="9875314" y="2875549"/>
            <a:ext cx="986022" cy="408623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 smtClean="0"/>
              <a:t>learning</a:t>
            </a:r>
            <a:endParaRPr lang="en-US" dirty="0"/>
          </a:p>
        </p:txBody>
      </p:sp>
      <p:sp>
        <p:nvSpPr>
          <p:cNvPr id="22" name="Rounded Rectangle 21"/>
          <p:cNvSpPr/>
          <p:nvPr/>
        </p:nvSpPr>
        <p:spPr>
          <a:xfrm>
            <a:off x="4495800" y="2800599"/>
            <a:ext cx="1802320" cy="609600"/>
          </a:xfrm>
          <a:prstGeom prst="roundRect">
            <a:avLst/>
          </a:prstGeom>
          <a:noFill/>
          <a:ln w="34925">
            <a:solidFill>
              <a:srgbClr val="66D9E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4928286" y="3545136"/>
            <a:ext cx="1519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u="sng" smtClean="0">
                <a:latin typeface="Latin Modern Roman 10" charset="0"/>
                <a:ea typeface="Latin Modern Roman 10" charset="0"/>
                <a:cs typeface="Latin Modern Roman 10" charset="0"/>
              </a:rPr>
              <a:t>in artificial</a:t>
            </a:r>
            <a:endParaRPr lang="en-US" b="1" i="1" u="sng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5971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PLANS: Phrasal Latent Allocation with Negative Sampling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</a:t>
            </a:r>
            <a:r>
              <a:rPr lang="en-US" dirty="0" smtClean="0"/>
              <a:t>ointly Learning of:</a:t>
            </a:r>
          </a:p>
          <a:p>
            <a:pPr lvl="1"/>
            <a:r>
              <a:rPr lang="en-US" b="1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Phrasal Allocation</a:t>
            </a:r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65</a:t>
            </a:fld>
            <a:endParaRPr lang="en-US" dirty="0"/>
          </a:p>
        </p:txBody>
      </p:sp>
      <p:sp>
        <p:nvSpPr>
          <p:cNvPr id="7" name="Round Diagonal Corner Rectangle 6"/>
          <p:cNvSpPr/>
          <p:nvPr/>
        </p:nvSpPr>
        <p:spPr>
          <a:xfrm>
            <a:off x="832338" y="2901089"/>
            <a:ext cx="1132555" cy="408623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 smtClean="0"/>
              <a:t>computer</a:t>
            </a:r>
            <a:endParaRPr lang="en-US" dirty="0"/>
          </a:p>
        </p:txBody>
      </p:sp>
      <p:sp>
        <p:nvSpPr>
          <p:cNvPr id="13" name="Round Diagonal Corner Rectangle 12"/>
          <p:cNvSpPr/>
          <p:nvPr/>
        </p:nvSpPr>
        <p:spPr>
          <a:xfrm>
            <a:off x="2154960" y="2901088"/>
            <a:ext cx="1074360" cy="408623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/>
              <a:t>scientists</a:t>
            </a:r>
          </a:p>
        </p:txBody>
      </p:sp>
      <p:sp>
        <p:nvSpPr>
          <p:cNvPr id="14" name="Round Diagonal Corner Rectangle 13"/>
          <p:cNvSpPr/>
          <p:nvPr/>
        </p:nvSpPr>
        <p:spPr>
          <a:xfrm>
            <a:off x="3419387" y="2901088"/>
            <a:ext cx="973901" cy="408623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/>
              <a:t>working</a:t>
            </a:r>
          </a:p>
        </p:txBody>
      </p:sp>
      <p:sp>
        <p:nvSpPr>
          <p:cNvPr id="15" name="Round Diagonal Corner Rectangle 14"/>
          <p:cNvSpPr/>
          <p:nvPr/>
        </p:nvSpPr>
        <p:spPr>
          <a:xfrm>
            <a:off x="4581746" y="2900541"/>
            <a:ext cx="397627" cy="405051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 smtClean="0"/>
              <a:t>in</a:t>
            </a:r>
            <a:endParaRPr lang="en-US" dirty="0"/>
          </a:p>
        </p:txBody>
      </p:sp>
      <p:sp>
        <p:nvSpPr>
          <p:cNvPr id="16" name="Round Diagonal Corner Rectangle 15"/>
          <p:cNvSpPr/>
          <p:nvPr/>
        </p:nvSpPr>
        <p:spPr>
          <a:xfrm>
            <a:off x="5171117" y="2895852"/>
            <a:ext cx="1034307" cy="408623"/>
          </a:xfrm>
          <a:prstGeom prst="round2DiagRect">
            <a:avLst/>
          </a:prstGeom>
          <a:solidFill>
            <a:schemeClr val="bg2">
              <a:lumMod val="90000"/>
            </a:schemeClr>
          </a:solidFill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artificial </a:t>
            </a:r>
          </a:p>
        </p:txBody>
      </p:sp>
      <p:sp>
        <p:nvSpPr>
          <p:cNvPr id="17" name="Round Diagonal Corner Rectangle 16"/>
          <p:cNvSpPr/>
          <p:nvPr/>
        </p:nvSpPr>
        <p:spPr>
          <a:xfrm>
            <a:off x="6397168" y="2895851"/>
            <a:ext cx="1300343" cy="408623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/>
              <a:t>intelligence</a:t>
            </a:r>
          </a:p>
        </p:txBody>
      </p:sp>
      <p:sp>
        <p:nvSpPr>
          <p:cNvPr id="18" name="Round Diagonal Corner Rectangle 17"/>
          <p:cNvSpPr/>
          <p:nvPr/>
        </p:nvSpPr>
        <p:spPr>
          <a:xfrm>
            <a:off x="7895374" y="2895849"/>
            <a:ext cx="575415" cy="408623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/>
              <a:t>and</a:t>
            </a:r>
            <a:endParaRPr lang="en-US" dirty="0"/>
          </a:p>
        </p:txBody>
      </p:sp>
      <p:sp>
        <p:nvSpPr>
          <p:cNvPr id="19" name="Round Diagonal Corner Rectangle 18"/>
          <p:cNvSpPr/>
          <p:nvPr/>
        </p:nvSpPr>
        <p:spPr>
          <a:xfrm>
            <a:off x="8654946" y="2893751"/>
            <a:ext cx="1027647" cy="408623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/>
              <a:t>machine</a:t>
            </a:r>
          </a:p>
        </p:txBody>
      </p:sp>
      <p:sp>
        <p:nvSpPr>
          <p:cNvPr id="21" name="Round Diagonal Corner Rectangle 20"/>
          <p:cNvSpPr/>
          <p:nvPr/>
        </p:nvSpPr>
        <p:spPr>
          <a:xfrm>
            <a:off x="9875314" y="2875549"/>
            <a:ext cx="986022" cy="408623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 smtClean="0"/>
              <a:t>learning</a:t>
            </a:r>
            <a:endParaRPr lang="en-US" dirty="0"/>
          </a:p>
        </p:txBody>
      </p:sp>
      <p:sp>
        <p:nvSpPr>
          <p:cNvPr id="22" name="Rounded Rectangle 21"/>
          <p:cNvSpPr/>
          <p:nvPr/>
        </p:nvSpPr>
        <p:spPr>
          <a:xfrm>
            <a:off x="3281653" y="2800599"/>
            <a:ext cx="3016467" cy="609600"/>
          </a:xfrm>
          <a:prstGeom prst="roundRect">
            <a:avLst/>
          </a:prstGeom>
          <a:noFill/>
          <a:ln w="34925">
            <a:solidFill>
              <a:srgbClr val="66D9E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4425745" y="3545136"/>
            <a:ext cx="2525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u="sng" smtClean="0">
                <a:latin typeface="Latin Modern Roman 10" charset="0"/>
                <a:ea typeface="Latin Modern Roman 10" charset="0"/>
                <a:cs typeface="Latin Modern Roman 10" charset="0"/>
              </a:rPr>
              <a:t>working in artificial</a:t>
            </a:r>
            <a:endParaRPr lang="en-US" b="1" i="1" u="sng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8582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PLANS: Phrasal Latent Allocation with Negative Sampling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</a:t>
            </a:r>
            <a:r>
              <a:rPr lang="en-US" dirty="0" smtClean="0"/>
              <a:t>ointly Learning of:</a:t>
            </a:r>
          </a:p>
          <a:p>
            <a:pPr lvl="1"/>
            <a:r>
              <a:rPr lang="en-US" b="1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Phrasal Allocation</a:t>
            </a:r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66</a:t>
            </a:fld>
            <a:endParaRPr lang="en-US" dirty="0"/>
          </a:p>
        </p:txBody>
      </p:sp>
      <p:sp>
        <p:nvSpPr>
          <p:cNvPr id="7" name="Round Diagonal Corner Rectangle 6"/>
          <p:cNvSpPr/>
          <p:nvPr/>
        </p:nvSpPr>
        <p:spPr>
          <a:xfrm>
            <a:off x="832338" y="2901089"/>
            <a:ext cx="1132555" cy="408623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 smtClean="0"/>
              <a:t>computer</a:t>
            </a:r>
            <a:endParaRPr lang="en-US" dirty="0"/>
          </a:p>
        </p:txBody>
      </p:sp>
      <p:sp>
        <p:nvSpPr>
          <p:cNvPr id="13" name="Round Diagonal Corner Rectangle 12"/>
          <p:cNvSpPr/>
          <p:nvPr/>
        </p:nvSpPr>
        <p:spPr>
          <a:xfrm>
            <a:off x="2154960" y="2901088"/>
            <a:ext cx="1074360" cy="408623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/>
              <a:t>scientists</a:t>
            </a:r>
          </a:p>
        </p:txBody>
      </p:sp>
      <p:sp>
        <p:nvSpPr>
          <p:cNvPr id="14" name="Round Diagonal Corner Rectangle 13"/>
          <p:cNvSpPr/>
          <p:nvPr/>
        </p:nvSpPr>
        <p:spPr>
          <a:xfrm>
            <a:off x="3419387" y="2901088"/>
            <a:ext cx="973901" cy="408623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/>
              <a:t>working</a:t>
            </a:r>
          </a:p>
        </p:txBody>
      </p:sp>
      <p:sp>
        <p:nvSpPr>
          <p:cNvPr id="15" name="Round Diagonal Corner Rectangle 14"/>
          <p:cNvSpPr/>
          <p:nvPr/>
        </p:nvSpPr>
        <p:spPr>
          <a:xfrm>
            <a:off x="4581746" y="2900541"/>
            <a:ext cx="397627" cy="405051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 smtClean="0"/>
              <a:t>in</a:t>
            </a:r>
            <a:endParaRPr lang="en-US" dirty="0"/>
          </a:p>
        </p:txBody>
      </p:sp>
      <p:sp>
        <p:nvSpPr>
          <p:cNvPr id="16" name="Round Diagonal Corner Rectangle 15"/>
          <p:cNvSpPr/>
          <p:nvPr/>
        </p:nvSpPr>
        <p:spPr>
          <a:xfrm>
            <a:off x="5171117" y="2895852"/>
            <a:ext cx="1034307" cy="408623"/>
          </a:xfrm>
          <a:prstGeom prst="round2DiagRect">
            <a:avLst/>
          </a:prstGeom>
          <a:solidFill>
            <a:schemeClr val="bg2">
              <a:lumMod val="90000"/>
            </a:schemeClr>
          </a:solidFill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artificial </a:t>
            </a:r>
          </a:p>
        </p:txBody>
      </p:sp>
      <p:sp>
        <p:nvSpPr>
          <p:cNvPr id="17" name="Round Diagonal Corner Rectangle 16"/>
          <p:cNvSpPr/>
          <p:nvPr/>
        </p:nvSpPr>
        <p:spPr>
          <a:xfrm>
            <a:off x="6397168" y="2895851"/>
            <a:ext cx="1300343" cy="408623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/>
              <a:t>intelligence</a:t>
            </a:r>
          </a:p>
        </p:txBody>
      </p:sp>
      <p:sp>
        <p:nvSpPr>
          <p:cNvPr id="18" name="Round Diagonal Corner Rectangle 17"/>
          <p:cNvSpPr/>
          <p:nvPr/>
        </p:nvSpPr>
        <p:spPr>
          <a:xfrm>
            <a:off x="7895374" y="2895849"/>
            <a:ext cx="575415" cy="408623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/>
              <a:t>and</a:t>
            </a:r>
            <a:endParaRPr lang="en-US" dirty="0"/>
          </a:p>
        </p:txBody>
      </p:sp>
      <p:sp>
        <p:nvSpPr>
          <p:cNvPr id="19" name="Round Diagonal Corner Rectangle 18"/>
          <p:cNvSpPr/>
          <p:nvPr/>
        </p:nvSpPr>
        <p:spPr>
          <a:xfrm>
            <a:off x="8654946" y="2893751"/>
            <a:ext cx="1027647" cy="408623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/>
              <a:t>machine</a:t>
            </a:r>
          </a:p>
        </p:txBody>
      </p:sp>
      <p:sp>
        <p:nvSpPr>
          <p:cNvPr id="21" name="Round Diagonal Corner Rectangle 20"/>
          <p:cNvSpPr/>
          <p:nvPr/>
        </p:nvSpPr>
        <p:spPr>
          <a:xfrm>
            <a:off x="9875314" y="2875549"/>
            <a:ext cx="986022" cy="408623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 smtClean="0"/>
              <a:t>learning</a:t>
            </a:r>
            <a:endParaRPr lang="en-US" dirty="0"/>
          </a:p>
        </p:txBody>
      </p:sp>
      <p:sp>
        <p:nvSpPr>
          <p:cNvPr id="22" name="Rounded Rectangle 21"/>
          <p:cNvSpPr/>
          <p:nvPr/>
        </p:nvSpPr>
        <p:spPr>
          <a:xfrm>
            <a:off x="4495800" y="2800599"/>
            <a:ext cx="3276600" cy="609600"/>
          </a:xfrm>
          <a:prstGeom prst="roundRect">
            <a:avLst/>
          </a:prstGeom>
          <a:noFill/>
          <a:ln w="34925">
            <a:solidFill>
              <a:srgbClr val="66D9E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4226171" y="3534759"/>
            <a:ext cx="2924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u="sng" dirty="0" smtClean="0">
                <a:latin typeface="Latin Modern Roman 10" charset="0"/>
                <a:ea typeface="Latin Modern Roman 10" charset="0"/>
                <a:cs typeface="Latin Modern Roman 10" charset="0"/>
              </a:rPr>
              <a:t>in </a:t>
            </a:r>
            <a:r>
              <a:rPr lang="en-US" b="1" i="1" u="sng" smtClean="0">
                <a:latin typeface="Latin Modern Roman 10" charset="0"/>
                <a:ea typeface="Latin Modern Roman 10" charset="0"/>
                <a:cs typeface="Latin Modern Roman 10" charset="0"/>
              </a:rPr>
              <a:t>artificial intelligence</a:t>
            </a:r>
            <a:endParaRPr lang="en-US" b="1" i="1" u="sng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0421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PLANS: Phrasal Latent Allocation with Negative Sampling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</a:t>
            </a:r>
            <a:r>
              <a:rPr lang="en-US" dirty="0" smtClean="0"/>
              <a:t>ointly Learning of:</a:t>
            </a:r>
          </a:p>
          <a:p>
            <a:pPr lvl="1"/>
            <a:r>
              <a:rPr lang="en-US" b="1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Phrasal Allocation</a:t>
            </a:r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67</a:t>
            </a:fld>
            <a:endParaRPr lang="en-US" dirty="0"/>
          </a:p>
        </p:txBody>
      </p:sp>
      <p:sp>
        <p:nvSpPr>
          <p:cNvPr id="7" name="Round Diagonal Corner Rectangle 6"/>
          <p:cNvSpPr/>
          <p:nvPr/>
        </p:nvSpPr>
        <p:spPr>
          <a:xfrm>
            <a:off x="832338" y="2901089"/>
            <a:ext cx="1132555" cy="408623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 smtClean="0"/>
              <a:t>computer</a:t>
            </a:r>
            <a:endParaRPr lang="en-US" dirty="0"/>
          </a:p>
        </p:txBody>
      </p:sp>
      <p:sp>
        <p:nvSpPr>
          <p:cNvPr id="13" name="Round Diagonal Corner Rectangle 12"/>
          <p:cNvSpPr/>
          <p:nvPr/>
        </p:nvSpPr>
        <p:spPr>
          <a:xfrm>
            <a:off x="2154960" y="2901088"/>
            <a:ext cx="1074360" cy="408623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/>
              <a:t>scientists</a:t>
            </a:r>
          </a:p>
        </p:txBody>
      </p:sp>
      <p:sp>
        <p:nvSpPr>
          <p:cNvPr id="14" name="Round Diagonal Corner Rectangle 13"/>
          <p:cNvSpPr/>
          <p:nvPr/>
        </p:nvSpPr>
        <p:spPr>
          <a:xfrm>
            <a:off x="3419387" y="2901088"/>
            <a:ext cx="973901" cy="408623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/>
              <a:t>working</a:t>
            </a:r>
          </a:p>
        </p:txBody>
      </p:sp>
      <p:sp>
        <p:nvSpPr>
          <p:cNvPr id="15" name="Round Diagonal Corner Rectangle 14"/>
          <p:cNvSpPr/>
          <p:nvPr/>
        </p:nvSpPr>
        <p:spPr>
          <a:xfrm>
            <a:off x="4581746" y="2900541"/>
            <a:ext cx="397627" cy="405051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 smtClean="0"/>
              <a:t>in</a:t>
            </a:r>
            <a:endParaRPr lang="en-US" dirty="0"/>
          </a:p>
        </p:txBody>
      </p:sp>
      <p:sp>
        <p:nvSpPr>
          <p:cNvPr id="16" name="Round Diagonal Corner Rectangle 15"/>
          <p:cNvSpPr/>
          <p:nvPr/>
        </p:nvSpPr>
        <p:spPr>
          <a:xfrm>
            <a:off x="5171117" y="2895852"/>
            <a:ext cx="1034307" cy="408623"/>
          </a:xfrm>
          <a:prstGeom prst="round2DiagRect">
            <a:avLst/>
          </a:prstGeom>
          <a:solidFill>
            <a:schemeClr val="bg2">
              <a:lumMod val="90000"/>
            </a:schemeClr>
          </a:solidFill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artificial </a:t>
            </a:r>
          </a:p>
        </p:txBody>
      </p:sp>
      <p:sp>
        <p:nvSpPr>
          <p:cNvPr id="17" name="Round Diagonal Corner Rectangle 16"/>
          <p:cNvSpPr/>
          <p:nvPr/>
        </p:nvSpPr>
        <p:spPr>
          <a:xfrm>
            <a:off x="6397168" y="2895851"/>
            <a:ext cx="1300343" cy="408623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/>
              <a:t>intelligence</a:t>
            </a:r>
          </a:p>
        </p:txBody>
      </p:sp>
      <p:sp>
        <p:nvSpPr>
          <p:cNvPr id="18" name="Round Diagonal Corner Rectangle 17"/>
          <p:cNvSpPr/>
          <p:nvPr/>
        </p:nvSpPr>
        <p:spPr>
          <a:xfrm>
            <a:off x="7895374" y="2895849"/>
            <a:ext cx="575415" cy="408623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/>
              <a:t>and</a:t>
            </a:r>
            <a:endParaRPr lang="en-US" dirty="0"/>
          </a:p>
        </p:txBody>
      </p:sp>
      <p:sp>
        <p:nvSpPr>
          <p:cNvPr id="19" name="Round Diagonal Corner Rectangle 18"/>
          <p:cNvSpPr/>
          <p:nvPr/>
        </p:nvSpPr>
        <p:spPr>
          <a:xfrm>
            <a:off x="8654946" y="2893751"/>
            <a:ext cx="1027647" cy="408623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/>
              <a:t>machine</a:t>
            </a:r>
          </a:p>
        </p:txBody>
      </p:sp>
      <p:sp>
        <p:nvSpPr>
          <p:cNvPr id="21" name="Round Diagonal Corner Rectangle 20"/>
          <p:cNvSpPr/>
          <p:nvPr/>
        </p:nvSpPr>
        <p:spPr>
          <a:xfrm>
            <a:off x="9875314" y="2875549"/>
            <a:ext cx="986022" cy="408623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 smtClean="0"/>
              <a:t>learning</a:t>
            </a:r>
            <a:endParaRPr lang="en-US" dirty="0"/>
          </a:p>
        </p:txBody>
      </p:sp>
      <p:sp>
        <p:nvSpPr>
          <p:cNvPr id="22" name="Rounded Rectangle 21"/>
          <p:cNvSpPr/>
          <p:nvPr/>
        </p:nvSpPr>
        <p:spPr>
          <a:xfrm>
            <a:off x="5105400" y="2800599"/>
            <a:ext cx="3429000" cy="609600"/>
          </a:xfrm>
          <a:prstGeom prst="roundRect">
            <a:avLst/>
          </a:prstGeom>
          <a:noFill/>
          <a:ln w="34925">
            <a:solidFill>
              <a:srgbClr val="66D9E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4130792" y="3545136"/>
            <a:ext cx="3114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u="sng" smtClean="0">
                <a:latin typeface="Latin Modern Roman 10" charset="0"/>
                <a:ea typeface="Latin Modern Roman 10" charset="0"/>
                <a:cs typeface="Latin Modern Roman 10" charset="0"/>
              </a:rPr>
              <a:t>artificial intelligence and</a:t>
            </a:r>
            <a:endParaRPr lang="en-US" b="1" i="1" u="sng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7423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PLANS: Phrasal Latent Allocation with Negative Sampling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</a:t>
            </a:r>
            <a:r>
              <a:rPr lang="en-US" dirty="0" smtClean="0"/>
              <a:t>ointly Learning of:</a:t>
            </a:r>
          </a:p>
          <a:p>
            <a:pPr lvl="1"/>
            <a:r>
              <a:rPr lang="en-US" b="1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Phrasal Allocation</a:t>
            </a:r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68</a:t>
            </a:fld>
            <a:endParaRPr lang="en-US" dirty="0"/>
          </a:p>
        </p:txBody>
      </p:sp>
      <p:sp>
        <p:nvSpPr>
          <p:cNvPr id="7" name="Round Diagonal Corner Rectangle 6"/>
          <p:cNvSpPr/>
          <p:nvPr/>
        </p:nvSpPr>
        <p:spPr>
          <a:xfrm>
            <a:off x="832338" y="2901089"/>
            <a:ext cx="1132555" cy="408623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 smtClean="0"/>
              <a:t>computer</a:t>
            </a:r>
            <a:endParaRPr lang="en-US" dirty="0"/>
          </a:p>
        </p:txBody>
      </p:sp>
      <p:sp>
        <p:nvSpPr>
          <p:cNvPr id="13" name="Round Diagonal Corner Rectangle 12"/>
          <p:cNvSpPr/>
          <p:nvPr/>
        </p:nvSpPr>
        <p:spPr>
          <a:xfrm>
            <a:off x="2154960" y="2901088"/>
            <a:ext cx="1074360" cy="408623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/>
              <a:t>scientists</a:t>
            </a:r>
          </a:p>
        </p:txBody>
      </p:sp>
      <p:sp>
        <p:nvSpPr>
          <p:cNvPr id="14" name="Round Diagonal Corner Rectangle 13"/>
          <p:cNvSpPr/>
          <p:nvPr/>
        </p:nvSpPr>
        <p:spPr>
          <a:xfrm>
            <a:off x="3419387" y="2901088"/>
            <a:ext cx="973901" cy="408623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/>
              <a:t>working</a:t>
            </a:r>
          </a:p>
        </p:txBody>
      </p:sp>
      <p:sp>
        <p:nvSpPr>
          <p:cNvPr id="15" name="Round Diagonal Corner Rectangle 14"/>
          <p:cNvSpPr/>
          <p:nvPr/>
        </p:nvSpPr>
        <p:spPr>
          <a:xfrm>
            <a:off x="4581746" y="2900541"/>
            <a:ext cx="397627" cy="405051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 smtClean="0"/>
              <a:t>in</a:t>
            </a:r>
            <a:endParaRPr lang="en-US" dirty="0"/>
          </a:p>
        </p:txBody>
      </p:sp>
      <p:sp>
        <p:nvSpPr>
          <p:cNvPr id="16" name="Round Diagonal Corner Rectangle 15"/>
          <p:cNvSpPr/>
          <p:nvPr/>
        </p:nvSpPr>
        <p:spPr>
          <a:xfrm>
            <a:off x="5171117" y="2895852"/>
            <a:ext cx="1034307" cy="408623"/>
          </a:xfrm>
          <a:prstGeom prst="round2DiagRect">
            <a:avLst/>
          </a:prstGeom>
          <a:solidFill>
            <a:schemeClr val="bg2">
              <a:lumMod val="90000"/>
            </a:schemeClr>
          </a:solidFill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artificial </a:t>
            </a:r>
          </a:p>
        </p:txBody>
      </p:sp>
      <p:sp>
        <p:nvSpPr>
          <p:cNvPr id="17" name="Round Diagonal Corner Rectangle 16"/>
          <p:cNvSpPr/>
          <p:nvPr/>
        </p:nvSpPr>
        <p:spPr>
          <a:xfrm>
            <a:off x="6397168" y="2895851"/>
            <a:ext cx="1300343" cy="408623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/>
              <a:t>intelligence</a:t>
            </a:r>
          </a:p>
        </p:txBody>
      </p:sp>
      <p:sp>
        <p:nvSpPr>
          <p:cNvPr id="18" name="Round Diagonal Corner Rectangle 17"/>
          <p:cNvSpPr/>
          <p:nvPr/>
        </p:nvSpPr>
        <p:spPr>
          <a:xfrm>
            <a:off x="7895374" y="2895849"/>
            <a:ext cx="575415" cy="408623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/>
              <a:t>and</a:t>
            </a:r>
            <a:endParaRPr lang="en-US" dirty="0"/>
          </a:p>
        </p:txBody>
      </p:sp>
      <p:sp>
        <p:nvSpPr>
          <p:cNvPr id="19" name="Round Diagonal Corner Rectangle 18"/>
          <p:cNvSpPr/>
          <p:nvPr/>
        </p:nvSpPr>
        <p:spPr>
          <a:xfrm>
            <a:off x="8654946" y="2893751"/>
            <a:ext cx="1027647" cy="408623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/>
              <a:t>machine</a:t>
            </a:r>
          </a:p>
        </p:txBody>
      </p:sp>
      <p:sp>
        <p:nvSpPr>
          <p:cNvPr id="21" name="Round Diagonal Corner Rectangle 20"/>
          <p:cNvSpPr/>
          <p:nvPr/>
        </p:nvSpPr>
        <p:spPr>
          <a:xfrm>
            <a:off x="9875314" y="2875549"/>
            <a:ext cx="986022" cy="408623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 smtClean="0"/>
              <a:t>learning</a:t>
            </a:r>
            <a:endParaRPr lang="en-US" dirty="0"/>
          </a:p>
        </p:txBody>
      </p:sp>
      <p:sp>
        <p:nvSpPr>
          <p:cNvPr id="22" name="Rounded Rectangle 21"/>
          <p:cNvSpPr/>
          <p:nvPr/>
        </p:nvSpPr>
        <p:spPr>
          <a:xfrm>
            <a:off x="5105400" y="2800599"/>
            <a:ext cx="2667000" cy="609600"/>
          </a:xfrm>
          <a:prstGeom prst="roundRect">
            <a:avLst/>
          </a:prstGeom>
          <a:noFill/>
          <a:ln w="34925">
            <a:solidFill>
              <a:srgbClr val="66D9E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4385082" y="3545136"/>
            <a:ext cx="2595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u="sng" smtClean="0">
                <a:latin typeface="Latin Modern Roman 10" charset="0"/>
                <a:ea typeface="Latin Modern Roman 10" charset="0"/>
                <a:cs typeface="Latin Modern Roman 10" charset="0"/>
              </a:rPr>
              <a:t>artificial intelligence</a:t>
            </a:r>
            <a:endParaRPr lang="en-US" b="1" i="1" u="sng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1255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999" y="1646238"/>
            <a:ext cx="1705957" cy="22022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PLVM </a:t>
            </a:r>
            <a:r>
              <a:rPr lang="mr-IN" dirty="0"/>
              <a:t>–</a:t>
            </a:r>
            <a:r>
              <a:rPr lang="en-US" dirty="0"/>
              <a:t> An Historical </a:t>
            </a:r>
            <a:r>
              <a:rPr lang="en-US" dirty="0" smtClean="0"/>
              <a:t>Account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6</a:t>
            </a:fld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373462" y="3848472"/>
            <a:ext cx="12330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Apple Chancery" charset="0"/>
                <a:ea typeface="Apple Chancery" charset="0"/>
                <a:cs typeface="Apple Chancery" charset="0"/>
              </a:rPr>
              <a:t>Raphael </a:t>
            </a:r>
            <a:r>
              <a:rPr lang="en-US" sz="1200" dirty="0" smtClean="0">
                <a:latin typeface="Apple Chancery" charset="0"/>
                <a:ea typeface="Apple Chancery" charset="0"/>
                <a:cs typeface="Apple Chancery" charset="0"/>
              </a:rPr>
              <a:t>Weldon</a:t>
            </a:r>
          </a:p>
          <a:p>
            <a:pPr algn="ctr"/>
            <a:r>
              <a:rPr lang="en-US" sz="1200" dirty="0" smtClean="0">
                <a:latin typeface="Apple Chancery" charset="0"/>
                <a:ea typeface="Apple Chancery" charset="0"/>
                <a:cs typeface="Apple Chancery" charset="0"/>
              </a:rPr>
              <a:t>1860 - 1906</a:t>
            </a:r>
            <a:endParaRPr lang="en-US" sz="1200" dirty="0">
              <a:latin typeface="Apple Chancery" charset="0"/>
              <a:ea typeface="Apple Chancery" charset="0"/>
              <a:cs typeface="Apple Chancery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0603082" y="3848472"/>
            <a:ext cx="10454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Apple Chancery" charset="0"/>
                <a:ea typeface="Apple Chancery" charset="0"/>
                <a:cs typeface="Apple Chancery" charset="0"/>
              </a:rPr>
              <a:t>Karl Pearson</a:t>
            </a:r>
          </a:p>
          <a:p>
            <a:pPr algn="ctr"/>
            <a:r>
              <a:rPr lang="en-US" sz="1200" dirty="0" smtClean="0">
                <a:latin typeface="Apple Chancery" charset="0"/>
                <a:ea typeface="Apple Chancery" charset="0"/>
                <a:cs typeface="Apple Chancery" charset="0"/>
              </a:rPr>
              <a:t>1857 - 1936</a:t>
            </a:r>
            <a:endParaRPr lang="en-US" sz="1200" dirty="0">
              <a:latin typeface="Apple Chancery" charset="0"/>
              <a:ea typeface="Apple Chancery" charset="0"/>
              <a:cs typeface="Apple Chancery" charset="0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58010" y="1693768"/>
            <a:ext cx="1514489" cy="215470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4445" y="1394190"/>
            <a:ext cx="6852075" cy="4568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374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PLANS: Phrasal Latent Allocation with Negative Sampling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</a:t>
            </a:r>
            <a:r>
              <a:rPr lang="en-US" dirty="0" smtClean="0"/>
              <a:t>ointly Learning of:</a:t>
            </a:r>
          </a:p>
          <a:p>
            <a:pPr lvl="1"/>
            <a:r>
              <a:rPr lang="en-US" b="1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Phrasal Allocation</a:t>
            </a:r>
          </a:p>
          <a:p>
            <a:pPr lvl="1"/>
            <a:endParaRPr lang="en-US" b="1" i="1" u="sng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  <a:p>
            <a:pPr lvl="1"/>
            <a:endParaRPr lang="en-US" b="1" i="1" u="sng" dirty="0" smtClean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  <a:p>
            <a:pPr lvl="1"/>
            <a:endParaRPr lang="en-US" b="1" i="1" u="sng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  <a:p>
            <a:pPr lvl="1"/>
            <a:endParaRPr lang="en-US" dirty="0" smtClean="0"/>
          </a:p>
          <a:p>
            <a:pPr lvl="1"/>
            <a:r>
              <a:rPr lang="en-US" b="1" i="1" u="sng" dirty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Embedding </a:t>
            </a:r>
            <a:r>
              <a:rPr lang="en-US" b="1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Estimation</a:t>
            </a:r>
            <a:endParaRPr lang="en-US" b="1" i="1" u="sng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69</a:t>
            </a:fld>
            <a:endParaRPr lang="en-US" dirty="0"/>
          </a:p>
        </p:txBody>
      </p:sp>
      <p:sp>
        <p:nvSpPr>
          <p:cNvPr id="7" name="Round Diagonal Corner Rectangle 6"/>
          <p:cNvSpPr/>
          <p:nvPr/>
        </p:nvSpPr>
        <p:spPr>
          <a:xfrm>
            <a:off x="832338" y="2901089"/>
            <a:ext cx="1132555" cy="408623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 smtClean="0"/>
              <a:t>computer</a:t>
            </a:r>
            <a:endParaRPr lang="en-US" dirty="0"/>
          </a:p>
        </p:txBody>
      </p:sp>
      <p:sp>
        <p:nvSpPr>
          <p:cNvPr id="13" name="Round Diagonal Corner Rectangle 12"/>
          <p:cNvSpPr/>
          <p:nvPr/>
        </p:nvSpPr>
        <p:spPr>
          <a:xfrm>
            <a:off x="2154960" y="2901088"/>
            <a:ext cx="1074360" cy="408623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/>
              <a:t>scientists</a:t>
            </a:r>
          </a:p>
        </p:txBody>
      </p:sp>
      <p:sp>
        <p:nvSpPr>
          <p:cNvPr id="14" name="Round Diagonal Corner Rectangle 13"/>
          <p:cNvSpPr/>
          <p:nvPr/>
        </p:nvSpPr>
        <p:spPr>
          <a:xfrm>
            <a:off x="3419387" y="2901088"/>
            <a:ext cx="973901" cy="408623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/>
              <a:t>working</a:t>
            </a:r>
          </a:p>
        </p:txBody>
      </p:sp>
      <p:sp>
        <p:nvSpPr>
          <p:cNvPr id="15" name="Round Diagonal Corner Rectangle 14"/>
          <p:cNvSpPr/>
          <p:nvPr/>
        </p:nvSpPr>
        <p:spPr>
          <a:xfrm>
            <a:off x="4581746" y="2900541"/>
            <a:ext cx="397627" cy="405051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 smtClean="0"/>
              <a:t>in</a:t>
            </a:r>
            <a:endParaRPr lang="en-US" dirty="0"/>
          </a:p>
        </p:txBody>
      </p:sp>
      <p:sp>
        <p:nvSpPr>
          <p:cNvPr id="16" name="Round Diagonal Corner Rectangle 15"/>
          <p:cNvSpPr/>
          <p:nvPr/>
        </p:nvSpPr>
        <p:spPr>
          <a:xfrm>
            <a:off x="5171117" y="2895852"/>
            <a:ext cx="1034307" cy="408623"/>
          </a:xfrm>
          <a:prstGeom prst="round2DiagRect">
            <a:avLst/>
          </a:prstGeom>
          <a:solidFill>
            <a:schemeClr val="bg2">
              <a:lumMod val="90000"/>
            </a:schemeClr>
          </a:solidFill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artificial </a:t>
            </a:r>
          </a:p>
        </p:txBody>
      </p:sp>
      <p:sp>
        <p:nvSpPr>
          <p:cNvPr id="17" name="Round Diagonal Corner Rectangle 16"/>
          <p:cNvSpPr/>
          <p:nvPr/>
        </p:nvSpPr>
        <p:spPr>
          <a:xfrm>
            <a:off x="6397168" y="2895851"/>
            <a:ext cx="1300343" cy="408623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/>
              <a:t>intelligence</a:t>
            </a:r>
          </a:p>
        </p:txBody>
      </p:sp>
      <p:sp>
        <p:nvSpPr>
          <p:cNvPr id="18" name="Round Diagonal Corner Rectangle 17"/>
          <p:cNvSpPr/>
          <p:nvPr/>
        </p:nvSpPr>
        <p:spPr>
          <a:xfrm>
            <a:off x="7895374" y="2895849"/>
            <a:ext cx="575415" cy="408623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/>
              <a:t>and</a:t>
            </a:r>
            <a:endParaRPr lang="en-US" dirty="0"/>
          </a:p>
        </p:txBody>
      </p:sp>
      <p:sp>
        <p:nvSpPr>
          <p:cNvPr id="19" name="Round Diagonal Corner Rectangle 18"/>
          <p:cNvSpPr/>
          <p:nvPr/>
        </p:nvSpPr>
        <p:spPr>
          <a:xfrm>
            <a:off x="8654946" y="2893751"/>
            <a:ext cx="1027647" cy="408623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/>
              <a:t>machine</a:t>
            </a:r>
          </a:p>
        </p:txBody>
      </p:sp>
      <p:sp>
        <p:nvSpPr>
          <p:cNvPr id="21" name="Round Diagonal Corner Rectangle 20"/>
          <p:cNvSpPr/>
          <p:nvPr/>
        </p:nvSpPr>
        <p:spPr>
          <a:xfrm>
            <a:off x="9875314" y="2875549"/>
            <a:ext cx="986022" cy="408623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 smtClean="0"/>
              <a:t>learning</a:t>
            </a:r>
            <a:endParaRPr lang="en-US" dirty="0"/>
          </a:p>
        </p:txBody>
      </p:sp>
      <p:sp>
        <p:nvSpPr>
          <p:cNvPr id="22" name="Rounded Rectangle 21"/>
          <p:cNvSpPr/>
          <p:nvPr/>
        </p:nvSpPr>
        <p:spPr>
          <a:xfrm>
            <a:off x="5105400" y="2800599"/>
            <a:ext cx="2667000" cy="609600"/>
          </a:xfrm>
          <a:prstGeom prst="roundRect">
            <a:avLst/>
          </a:prstGeom>
          <a:noFill/>
          <a:ln w="41275"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4385082" y="3545136"/>
            <a:ext cx="2595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u="sng" dirty="0" smtClean="0">
                <a:latin typeface="Latin Modern Roman 10" charset="0"/>
                <a:ea typeface="Latin Modern Roman 10" charset="0"/>
                <a:cs typeface="Latin Modern Roman 10" charset="0"/>
              </a:rPr>
              <a:t>artificial intelligence</a:t>
            </a:r>
            <a:endParaRPr lang="en-US" b="1" i="1" u="sng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455123" y="4713065"/>
            <a:ext cx="2620685" cy="408623"/>
          </a:xfrm>
          <a:prstGeom prst="round2DiagRect">
            <a:avLst/>
          </a:prstGeom>
          <a:ln w="25400">
            <a:solidFill>
              <a:srgbClr val="66D9EF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artificial intelligence</a:t>
            </a:r>
            <a:endParaRPr lang="en-US" b="1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124963" y="5988720"/>
            <a:ext cx="2933057" cy="408623"/>
          </a:xfrm>
          <a:prstGeom prst="round2DiagRect">
            <a:avLst/>
          </a:prstGeom>
          <a:noFill/>
          <a:ln w="25400">
            <a:solidFill>
              <a:srgbClr val="A6E32D"/>
            </a:solidFill>
          </a:ln>
        </p:spPr>
        <p:txBody>
          <a:bodyPr wrap="none" rtlCol="0">
            <a:spAutoFit/>
          </a:bodyPr>
          <a:lstStyle/>
          <a:p>
            <a:r>
              <a:rPr lang="en-US" b="1" i="1" dirty="0">
                <a:solidFill>
                  <a:schemeClr val="dk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artificial food additives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436479" y="5460276"/>
            <a:ext cx="2222532" cy="408623"/>
          </a:xfrm>
          <a:prstGeom prst="round2DiagRect">
            <a:avLst/>
          </a:prstGeom>
          <a:noFill/>
          <a:ln w="25400"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b="1" i="1" dirty="0">
                <a:solidFill>
                  <a:schemeClr val="dk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machine learning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476805" y="5325366"/>
            <a:ext cx="1326538" cy="408623"/>
          </a:xfrm>
          <a:prstGeom prst="round2DiagRect">
            <a:avLst/>
          </a:prstGeom>
          <a:noFill/>
          <a:ln w="25400">
            <a:solidFill>
              <a:srgbClr val="F09220"/>
            </a:solidFill>
          </a:ln>
        </p:spPr>
        <p:txBody>
          <a:bodyPr wrap="none" rtlCol="0">
            <a:spAutoFit/>
          </a:bodyPr>
          <a:lstStyle/>
          <a:p>
            <a:r>
              <a:rPr lang="en-US" b="1" i="1" dirty="0">
                <a:solidFill>
                  <a:schemeClr val="dk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algorithm</a:t>
            </a: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4932" y="5616083"/>
            <a:ext cx="260350" cy="25985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0563" y="4804550"/>
            <a:ext cx="268951" cy="268951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6875" y="4440095"/>
            <a:ext cx="294141" cy="293809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7410" y="4817221"/>
            <a:ext cx="244018" cy="269883"/>
          </a:xfrm>
          <a:prstGeom prst="rect">
            <a:avLst/>
          </a:prstGeom>
        </p:spPr>
      </p:pic>
      <p:cxnSp>
        <p:nvCxnSpPr>
          <p:cNvPr id="36" name="Straight Arrow Connector 35"/>
          <p:cNvCxnSpPr>
            <a:stCxn id="20" idx="0"/>
            <a:endCxn id="31" idx="1"/>
          </p:cNvCxnSpPr>
          <p:nvPr/>
        </p:nvCxnSpPr>
        <p:spPr>
          <a:xfrm flipV="1">
            <a:off x="5075808" y="4587000"/>
            <a:ext cx="1991067" cy="330377"/>
          </a:xfrm>
          <a:prstGeom prst="straightConnector1">
            <a:avLst/>
          </a:prstGeom>
          <a:ln w="31750" cmpd="dbl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26" idx="0"/>
            <a:endCxn id="29" idx="1"/>
          </p:cNvCxnSpPr>
          <p:nvPr/>
        </p:nvCxnSpPr>
        <p:spPr>
          <a:xfrm flipV="1">
            <a:off x="2803343" y="4939026"/>
            <a:ext cx="3707220" cy="590652"/>
          </a:xfrm>
          <a:prstGeom prst="straightConnector1">
            <a:avLst/>
          </a:prstGeom>
          <a:ln w="31750" cmpd="dbl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25" idx="0"/>
            <a:endCxn id="32" idx="1"/>
          </p:cNvCxnSpPr>
          <p:nvPr/>
        </p:nvCxnSpPr>
        <p:spPr>
          <a:xfrm flipV="1">
            <a:off x="5659011" y="4952163"/>
            <a:ext cx="1388399" cy="712425"/>
          </a:xfrm>
          <a:prstGeom prst="straightConnector1">
            <a:avLst/>
          </a:prstGeom>
          <a:ln w="31750" cmpd="dbl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24" idx="0"/>
            <a:endCxn id="28" idx="1"/>
          </p:cNvCxnSpPr>
          <p:nvPr/>
        </p:nvCxnSpPr>
        <p:spPr>
          <a:xfrm flipV="1">
            <a:off x="5058020" y="5746008"/>
            <a:ext cx="3926912" cy="447024"/>
          </a:xfrm>
          <a:prstGeom prst="straightConnector1">
            <a:avLst/>
          </a:prstGeom>
          <a:ln w="31750" cmpd="dbl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8" name="Group 77"/>
          <p:cNvGrpSpPr/>
          <p:nvPr/>
        </p:nvGrpSpPr>
        <p:grpSpPr>
          <a:xfrm>
            <a:off x="5974985" y="4059987"/>
            <a:ext cx="3796922" cy="2496776"/>
            <a:chOff x="6041471" y="4222681"/>
            <a:chExt cx="3796922" cy="2496776"/>
          </a:xfrm>
        </p:grpSpPr>
        <p:cxnSp>
          <p:nvCxnSpPr>
            <p:cNvPr id="8" name="Straight Arrow Connector 7"/>
            <p:cNvCxnSpPr/>
            <p:nvPr/>
          </p:nvCxnSpPr>
          <p:spPr>
            <a:xfrm flipV="1">
              <a:off x="6242213" y="4222681"/>
              <a:ext cx="0" cy="228600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/>
            <p:nvPr/>
          </p:nvCxnSpPr>
          <p:spPr>
            <a:xfrm flipV="1">
              <a:off x="6041471" y="6350844"/>
              <a:ext cx="3796922" cy="840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TextBox 76"/>
            <p:cNvSpPr txBox="1"/>
            <p:nvPr/>
          </p:nvSpPr>
          <p:spPr>
            <a:xfrm>
              <a:off x="7022854" y="6350125"/>
              <a:ext cx="18341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Embedding space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358099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0" grpId="0" animBg="1"/>
      <p:bldP spid="24" grpId="0" animBg="1"/>
      <p:bldP spid="25" grpId="0" animBg="1"/>
      <p:bldP spid="26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2209800"/>
            <a:ext cx="2057400" cy="2057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PLANS: Ingredient 1 </a:t>
            </a:r>
            <a:br>
              <a:rPr lang="en-US" dirty="0" smtClean="0"/>
            </a:br>
            <a:r>
              <a:rPr lang="en-US" dirty="0" smtClean="0"/>
              <a:t>Transient Chinese Restaurant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Chinese Restaurant Process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70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6572" y="5257800"/>
            <a:ext cx="389255" cy="38925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124200" y="2667000"/>
            <a:ext cx="5389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sz="4000" i="1" dirty="0" smtClean="0"/>
              <a:t>…</a:t>
            </a:r>
            <a:endParaRPr lang="en-US" sz="4000" i="1" dirty="0"/>
          </a:p>
        </p:txBody>
      </p:sp>
    </p:spTree>
    <p:extLst>
      <p:ext uri="{BB962C8B-B14F-4D97-AF65-F5344CB8AC3E}">
        <p14:creationId xmlns:p14="http://schemas.microsoft.com/office/powerpoint/2010/main" val="2004582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2209800"/>
            <a:ext cx="2057400" cy="2057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PLANS: </a:t>
            </a:r>
            <a:r>
              <a:rPr lang="en-US" dirty="0"/>
              <a:t>Ingredient </a:t>
            </a:r>
            <a:r>
              <a:rPr lang="en-US" dirty="0" smtClean="0"/>
              <a:t>1 </a:t>
            </a:r>
            <a:br>
              <a:rPr lang="en-US" dirty="0" smtClean="0"/>
            </a:br>
            <a:r>
              <a:rPr lang="en-US" dirty="0" smtClean="0"/>
              <a:t>Transient Chinese Restaurant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Chinese Restaurant Process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71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2506345"/>
            <a:ext cx="389255" cy="38925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124200" y="2667000"/>
            <a:ext cx="5389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sz="4000" i="1" dirty="0" smtClean="0"/>
              <a:t>…</a:t>
            </a:r>
            <a:endParaRPr lang="en-US" sz="4000" i="1" dirty="0"/>
          </a:p>
        </p:txBody>
      </p:sp>
      <p:sp>
        <p:nvSpPr>
          <p:cNvPr id="9" name="TextBox 8"/>
          <p:cNvSpPr txBox="1"/>
          <p:nvPr/>
        </p:nvSpPr>
        <p:spPr>
          <a:xfrm>
            <a:off x="1754157" y="442922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1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1799658" y="4249841"/>
            <a:ext cx="181542" cy="15110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3125757" y="4447881"/>
                <a:ext cx="4128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𝛼</m:t>
                      </m:r>
                    </m:oMath>
                  </m:oMathPara>
                </a14:m>
                <a:endParaRPr lang="en-US" i="1" dirty="0">
                  <a:latin typeface="Latin Modern Roman 10" charset="0"/>
                  <a:ea typeface="Latin Modern Roman 10" charset="0"/>
                  <a:cs typeface="Latin Modern Roman 10" charset="0"/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5757" y="4447881"/>
                <a:ext cx="412870" cy="36933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ounded Rectangle 12"/>
          <p:cNvSpPr/>
          <p:nvPr/>
        </p:nvSpPr>
        <p:spPr>
          <a:xfrm>
            <a:off x="3171258" y="4152106"/>
            <a:ext cx="181542" cy="2674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miley Face 14"/>
          <p:cNvSpPr/>
          <p:nvPr/>
        </p:nvSpPr>
        <p:spPr>
          <a:xfrm>
            <a:off x="1318577" y="2540317"/>
            <a:ext cx="190500" cy="160655"/>
          </a:xfrm>
          <a:prstGeom prst="smileyFace">
            <a:avLst/>
          </a:prstGeom>
          <a:solidFill>
            <a:srgbClr val="F0922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660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2209800"/>
            <a:ext cx="2057400" cy="2057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PLANS: </a:t>
            </a:r>
            <a:r>
              <a:rPr lang="en-US" dirty="0"/>
              <a:t>Ingredient </a:t>
            </a:r>
            <a:r>
              <a:rPr lang="en-US" dirty="0" smtClean="0"/>
              <a:t>1 </a:t>
            </a:r>
            <a:br>
              <a:rPr lang="en-US" dirty="0" smtClean="0"/>
            </a:br>
            <a:r>
              <a:rPr lang="en-US" dirty="0" smtClean="0"/>
              <a:t>Transient Chinese Restaurant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Chinese Restaurant Process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72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2506345"/>
            <a:ext cx="389255" cy="38925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124200" y="2667000"/>
            <a:ext cx="5389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sz="4000" i="1" dirty="0" smtClean="0"/>
              <a:t>…</a:t>
            </a:r>
            <a:endParaRPr lang="en-US" sz="4000" i="1" dirty="0"/>
          </a:p>
        </p:txBody>
      </p:sp>
      <p:sp>
        <p:nvSpPr>
          <p:cNvPr id="9" name="TextBox 8"/>
          <p:cNvSpPr txBox="1"/>
          <p:nvPr/>
        </p:nvSpPr>
        <p:spPr>
          <a:xfrm>
            <a:off x="1754157" y="442922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1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1799658" y="4249841"/>
            <a:ext cx="181542" cy="15110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3125757" y="4447881"/>
                <a:ext cx="4128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𝛼</m:t>
                      </m:r>
                    </m:oMath>
                  </m:oMathPara>
                </a14:m>
                <a:endParaRPr lang="en-US" i="1" dirty="0">
                  <a:latin typeface="Latin Modern Roman 10" charset="0"/>
                  <a:ea typeface="Latin Modern Roman 10" charset="0"/>
                  <a:cs typeface="Latin Modern Roman 10" charset="0"/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5757" y="4447881"/>
                <a:ext cx="412870" cy="36933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ounded Rectangle 12"/>
          <p:cNvSpPr/>
          <p:nvPr/>
        </p:nvSpPr>
        <p:spPr>
          <a:xfrm>
            <a:off x="3171258" y="4152106"/>
            <a:ext cx="181542" cy="2674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6572" y="5270860"/>
            <a:ext cx="389255" cy="389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022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2209800"/>
            <a:ext cx="2057400" cy="2057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PLANS: </a:t>
            </a:r>
            <a:r>
              <a:rPr lang="en-US" dirty="0"/>
              <a:t>Ingredient </a:t>
            </a:r>
            <a:r>
              <a:rPr lang="en-US" dirty="0" smtClean="0"/>
              <a:t>1 </a:t>
            </a:r>
            <a:br>
              <a:rPr lang="en-US" dirty="0" smtClean="0"/>
            </a:br>
            <a:r>
              <a:rPr lang="en-US" dirty="0" smtClean="0"/>
              <a:t>Transient Chinese Restaurant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Chinese Restaurant Process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73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2506345"/>
            <a:ext cx="389255" cy="38925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124200" y="2667000"/>
            <a:ext cx="5389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sz="4000" i="1" dirty="0" smtClean="0"/>
              <a:t>…</a:t>
            </a:r>
            <a:endParaRPr lang="en-US" sz="4000" i="1" dirty="0"/>
          </a:p>
        </p:txBody>
      </p:sp>
      <p:sp>
        <p:nvSpPr>
          <p:cNvPr id="9" name="TextBox 8"/>
          <p:cNvSpPr txBox="1"/>
          <p:nvPr/>
        </p:nvSpPr>
        <p:spPr>
          <a:xfrm>
            <a:off x="1754157" y="4429228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2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1799658" y="4114800"/>
            <a:ext cx="181542" cy="2861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3125757" y="4447881"/>
                <a:ext cx="4128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𝛼</m:t>
                      </m:r>
                    </m:oMath>
                  </m:oMathPara>
                </a14:m>
                <a:endParaRPr lang="en-US" i="1" dirty="0">
                  <a:latin typeface="Latin Modern Roman 10" charset="0"/>
                  <a:ea typeface="Latin Modern Roman 10" charset="0"/>
                  <a:cs typeface="Latin Modern Roman 10" charset="0"/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5757" y="4447881"/>
                <a:ext cx="412870" cy="36933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ounded Rectangle 12"/>
          <p:cNvSpPr/>
          <p:nvPr/>
        </p:nvSpPr>
        <p:spPr>
          <a:xfrm>
            <a:off x="3171258" y="4152106"/>
            <a:ext cx="181542" cy="2674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1280" y="2450942"/>
            <a:ext cx="389255" cy="389255"/>
          </a:xfrm>
          <a:prstGeom prst="rect">
            <a:avLst/>
          </a:prstGeom>
        </p:spPr>
      </p:pic>
      <p:sp>
        <p:nvSpPr>
          <p:cNvPr id="16" name="Smiley Face 15"/>
          <p:cNvSpPr/>
          <p:nvPr/>
        </p:nvSpPr>
        <p:spPr>
          <a:xfrm>
            <a:off x="1740657" y="2484914"/>
            <a:ext cx="190500" cy="160655"/>
          </a:xfrm>
          <a:prstGeom prst="smileyFace">
            <a:avLst/>
          </a:prstGeom>
          <a:solidFill>
            <a:srgbClr val="F0922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636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2209800"/>
            <a:ext cx="2057400" cy="2057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PLANS: </a:t>
            </a:r>
            <a:r>
              <a:rPr lang="en-US" dirty="0"/>
              <a:t>Ingredient </a:t>
            </a:r>
            <a:r>
              <a:rPr lang="en-US" dirty="0" smtClean="0"/>
              <a:t>1 </a:t>
            </a:r>
            <a:br>
              <a:rPr lang="en-US" dirty="0" smtClean="0"/>
            </a:br>
            <a:r>
              <a:rPr lang="en-US" dirty="0" smtClean="0"/>
              <a:t>Transient Chinese Restaurant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Chinese Restaurant Process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74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2506345"/>
            <a:ext cx="389255" cy="38925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124200" y="2667000"/>
            <a:ext cx="5389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sz="4000" i="1" dirty="0" smtClean="0"/>
              <a:t>…</a:t>
            </a:r>
            <a:endParaRPr lang="en-US" sz="4000" i="1" dirty="0"/>
          </a:p>
        </p:txBody>
      </p:sp>
      <p:sp>
        <p:nvSpPr>
          <p:cNvPr id="9" name="TextBox 8"/>
          <p:cNvSpPr txBox="1"/>
          <p:nvPr/>
        </p:nvSpPr>
        <p:spPr>
          <a:xfrm>
            <a:off x="1754157" y="4429228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2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1799658" y="4114800"/>
            <a:ext cx="181542" cy="2861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3125757" y="4447881"/>
                <a:ext cx="4128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𝛼</m:t>
                      </m:r>
                    </m:oMath>
                  </m:oMathPara>
                </a14:m>
                <a:endParaRPr lang="en-US" i="1" dirty="0">
                  <a:latin typeface="Latin Modern Roman 10" charset="0"/>
                  <a:ea typeface="Latin Modern Roman 10" charset="0"/>
                  <a:cs typeface="Latin Modern Roman 10" charset="0"/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5757" y="4447881"/>
                <a:ext cx="412870" cy="36933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ounded Rectangle 12"/>
          <p:cNvSpPr/>
          <p:nvPr/>
        </p:nvSpPr>
        <p:spPr>
          <a:xfrm>
            <a:off x="3171258" y="4152106"/>
            <a:ext cx="181542" cy="2674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1280" y="2450942"/>
            <a:ext cx="389255" cy="38925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6572" y="5270860"/>
            <a:ext cx="389255" cy="389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391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2209800"/>
            <a:ext cx="2057400" cy="2057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PLANS: </a:t>
            </a:r>
            <a:r>
              <a:rPr lang="en-US" dirty="0"/>
              <a:t>Ingredient </a:t>
            </a:r>
            <a:r>
              <a:rPr lang="en-US" dirty="0" smtClean="0"/>
              <a:t>1 </a:t>
            </a:r>
            <a:br>
              <a:rPr lang="en-US" dirty="0" smtClean="0"/>
            </a:br>
            <a:r>
              <a:rPr lang="en-US" dirty="0" smtClean="0"/>
              <a:t>Transient Chinese Restaurant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Chinese Restaurant Process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75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2506345"/>
            <a:ext cx="389255" cy="38925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754157" y="442922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2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1799658" y="4114800"/>
            <a:ext cx="181542" cy="2861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/>
          <p:cNvGrpSpPr/>
          <p:nvPr/>
        </p:nvGrpSpPr>
        <p:grpSpPr>
          <a:xfrm>
            <a:off x="4495800" y="2667000"/>
            <a:ext cx="538930" cy="2150213"/>
            <a:chOff x="4495800" y="2667000"/>
            <a:chExt cx="538930" cy="2150213"/>
          </a:xfrm>
        </p:grpSpPr>
        <p:sp>
          <p:nvSpPr>
            <p:cNvPr id="11" name="TextBox 10"/>
            <p:cNvSpPr txBox="1"/>
            <p:nvPr/>
          </p:nvSpPr>
          <p:spPr>
            <a:xfrm>
              <a:off x="4495800" y="2667000"/>
              <a:ext cx="53893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mr-IN" sz="4000" i="1" dirty="0" smtClean="0"/>
                <a:t>…</a:t>
              </a:r>
              <a:endParaRPr lang="en-US" sz="4000" i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/>
                <p:cNvSpPr txBox="1"/>
                <p:nvPr/>
              </p:nvSpPr>
              <p:spPr>
                <a:xfrm>
                  <a:off x="4495800" y="4447881"/>
                  <a:ext cx="41287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𝛼</m:t>
                        </m:r>
                      </m:oMath>
                    </m:oMathPara>
                  </a14:m>
                  <a:endParaRPr lang="en-US" i="1" dirty="0">
                    <a:latin typeface="Latin Modern Roman 10" charset="0"/>
                    <a:ea typeface="Latin Modern Roman 10" charset="0"/>
                    <a:cs typeface="Latin Modern Roman 10" charset="0"/>
                  </a:endParaRPr>
                </a:p>
              </p:txBody>
            </p:sp>
          </mc:Choice>
          <mc:Fallback xmlns="">
            <p:sp>
              <p:nvSpPr>
                <p:cNvPr id="12" name="TextBox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95800" y="4447881"/>
                  <a:ext cx="412870" cy="36933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Rounded Rectangle 12"/>
            <p:cNvSpPr/>
            <p:nvPr/>
          </p:nvSpPr>
          <p:spPr>
            <a:xfrm>
              <a:off x="4541301" y="4152106"/>
              <a:ext cx="181542" cy="26749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1280" y="2450942"/>
            <a:ext cx="389255" cy="389255"/>
          </a:xfrm>
          <a:prstGeom prst="rect">
            <a:avLst/>
          </a:prstGeom>
        </p:spPr>
      </p:pic>
      <p:grpSp>
        <p:nvGrpSpPr>
          <p:cNvPr id="26" name="Group 25"/>
          <p:cNvGrpSpPr/>
          <p:nvPr/>
        </p:nvGrpSpPr>
        <p:grpSpPr>
          <a:xfrm>
            <a:off x="2325657" y="2209800"/>
            <a:ext cx="2057400" cy="2588760"/>
            <a:chOff x="2325657" y="2209800"/>
            <a:chExt cx="2057400" cy="2588760"/>
          </a:xfrm>
        </p:grpSpPr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00545" y="2506345"/>
              <a:ext cx="389255" cy="389255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25657" y="2209800"/>
              <a:ext cx="2057400" cy="2057400"/>
            </a:xfrm>
            <a:prstGeom prst="rect">
              <a:avLst/>
            </a:prstGeom>
          </p:spPr>
        </p:pic>
        <p:sp>
          <p:nvSpPr>
            <p:cNvPr id="29" name="TextBox 28"/>
            <p:cNvSpPr txBox="1"/>
            <p:nvPr/>
          </p:nvSpPr>
          <p:spPr>
            <a:xfrm>
              <a:off x="3127314" y="442922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1</a:t>
              </a:r>
              <a:endParaRPr lang="en-US" i="1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sp>
          <p:nvSpPr>
            <p:cNvPr id="30" name="Rounded Rectangle 29"/>
            <p:cNvSpPr/>
            <p:nvPr/>
          </p:nvSpPr>
          <p:spPr>
            <a:xfrm>
              <a:off x="3172815" y="4249841"/>
              <a:ext cx="181542" cy="15110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Smiley Face 19"/>
          <p:cNvSpPr/>
          <p:nvPr/>
        </p:nvSpPr>
        <p:spPr>
          <a:xfrm>
            <a:off x="2799922" y="2540317"/>
            <a:ext cx="190500" cy="160655"/>
          </a:xfrm>
          <a:prstGeom prst="smileyFace">
            <a:avLst/>
          </a:prstGeom>
          <a:solidFill>
            <a:srgbClr val="F0922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471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2209800"/>
            <a:ext cx="2057400" cy="2057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PLANS: </a:t>
            </a:r>
            <a:r>
              <a:rPr lang="en-US" dirty="0"/>
              <a:t>Ingredient </a:t>
            </a:r>
            <a:r>
              <a:rPr lang="en-US" dirty="0" smtClean="0"/>
              <a:t>1 </a:t>
            </a:r>
            <a:br>
              <a:rPr lang="en-US" dirty="0" smtClean="0"/>
            </a:br>
            <a:r>
              <a:rPr lang="en-US" dirty="0" smtClean="0"/>
              <a:t>Transient Chinese Restaurant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Chinese Restaurant Process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76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2506345"/>
            <a:ext cx="389255" cy="38925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754157" y="442922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2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1799658" y="4114800"/>
            <a:ext cx="181542" cy="2861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/>
          <p:cNvGrpSpPr/>
          <p:nvPr/>
        </p:nvGrpSpPr>
        <p:grpSpPr>
          <a:xfrm>
            <a:off x="4495800" y="2667000"/>
            <a:ext cx="538930" cy="2150213"/>
            <a:chOff x="4495800" y="2667000"/>
            <a:chExt cx="538930" cy="2150213"/>
          </a:xfrm>
        </p:grpSpPr>
        <p:sp>
          <p:nvSpPr>
            <p:cNvPr id="11" name="TextBox 10"/>
            <p:cNvSpPr txBox="1"/>
            <p:nvPr/>
          </p:nvSpPr>
          <p:spPr>
            <a:xfrm>
              <a:off x="4495800" y="2667000"/>
              <a:ext cx="53893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mr-IN" sz="4000" i="1" dirty="0" smtClean="0"/>
                <a:t>…</a:t>
              </a:r>
              <a:endParaRPr lang="en-US" sz="4000" i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/>
                <p:cNvSpPr txBox="1"/>
                <p:nvPr/>
              </p:nvSpPr>
              <p:spPr>
                <a:xfrm>
                  <a:off x="4495800" y="4447881"/>
                  <a:ext cx="41287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𝛼</m:t>
                        </m:r>
                      </m:oMath>
                    </m:oMathPara>
                  </a14:m>
                  <a:endParaRPr lang="en-US" i="1" dirty="0">
                    <a:latin typeface="Latin Modern Roman 10" charset="0"/>
                    <a:ea typeface="Latin Modern Roman 10" charset="0"/>
                    <a:cs typeface="Latin Modern Roman 10" charset="0"/>
                  </a:endParaRPr>
                </a:p>
              </p:txBody>
            </p:sp>
          </mc:Choice>
          <mc:Fallback xmlns="">
            <p:sp>
              <p:nvSpPr>
                <p:cNvPr id="12" name="TextBox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95800" y="4447881"/>
                  <a:ext cx="412870" cy="36933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Rounded Rectangle 12"/>
            <p:cNvSpPr/>
            <p:nvPr/>
          </p:nvSpPr>
          <p:spPr>
            <a:xfrm>
              <a:off x="4541301" y="4152106"/>
              <a:ext cx="181542" cy="26749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1280" y="2450942"/>
            <a:ext cx="389255" cy="389255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2325657" y="2209800"/>
            <a:ext cx="2057400" cy="2588760"/>
            <a:chOff x="2325657" y="2209800"/>
            <a:chExt cx="2057400" cy="2588760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00545" y="2506345"/>
              <a:ext cx="389255" cy="389255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25657" y="2209800"/>
              <a:ext cx="2057400" cy="2057400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3127314" y="442922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1</a:t>
              </a:r>
              <a:endParaRPr lang="en-US" i="1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3172815" y="4249841"/>
              <a:ext cx="181542" cy="15110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6572" y="5270860"/>
            <a:ext cx="389255" cy="389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84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2209800"/>
            <a:ext cx="2057400" cy="2057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PLANS: </a:t>
            </a:r>
            <a:r>
              <a:rPr lang="en-US" dirty="0"/>
              <a:t>Ingredient </a:t>
            </a:r>
            <a:r>
              <a:rPr lang="en-US" dirty="0" smtClean="0"/>
              <a:t>1 </a:t>
            </a:r>
            <a:br>
              <a:rPr lang="en-US" dirty="0" smtClean="0"/>
            </a:br>
            <a:r>
              <a:rPr lang="en-US" dirty="0" smtClean="0"/>
              <a:t>Transient Chinese Restaurant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Chinese Restaurant Process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77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2506345"/>
            <a:ext cx="389255" cy="38925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754157" y="442922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2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1799658" y="4114800"/>
            <a:ext cx="181542" cy="2861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/>
          <p:cNvGrpSpPr/>
          <p:nvPr/>
        </p:nvGrpSpPr>
        <p:grpSpPr>
          <a:xfrm>
            <a:off x="5861870" y="2667000"/>
            <a:ext cx="538930" cy="2150213"/>
            <a:chOff x="4495800" y="2667000"/>
            <a:chExt cx="538930" cy="2150213"/>
          </a:xfrm>
        </p:grpSpPr>
        <p:sp>
          <p:nvSpPr>
            <p:cNvPr id="11" name="TextBox 10"/>
            <p:cNvSpPr txBox="1"/>
            <p:nvPr/>
          </p:nvSpPr>
          <p:spPr>
            <a:xfrm>
              <a:off x="4495800" y="2667000"/>
              <a:ext cx="53893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mr-IN" sz="4000" i="1" dirty="0" smtClean="0"/>
                <a:t>…</a:t>
              </a:r>
              <a:endParaRPr lang="en-US" sz="4000" i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/>
                <p:cNvSpPr txBox="1"/>
                <p:nvPr/>
              </p:nvSpPr>
              <p:spPr>
                <a:xfrm>
                  <a:off x="4495800" y="4447881"/>
                  <a:ext cx="41287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𝛼</m:t>
                        </m:r>
                      </m:oMath>
                    </m:oMathPara>
                  </a14:m>
                  <a:endParaRPr lang="en-US" i="1" dirty="0">
                    <a:latin typeface="Latin Modern Roman 10" charset="0"/>
                    <a:ea typeface="Latin Modern Roman 10" charset="0"/>
                    <a:cs typeface="Latin Modern Roman 10" charset="0"/>
                  </a:endParaRPr>
                </a:p>
              </p:txBody>
            </p:sp>
          </mc:Choice>
          <mc:Fallback xmlns="">
            <p:sp>
              <p:nvSpPr>
                <p:cNvPr id="12" name="TextBox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95800" y="4447881"/>
                  <a:ext cx="412870" cy="36933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Rounded Rectangle 12"/>
            <p:cNvSpPr/>
            <p:nvPr/>
          </p:nvSpPr>
          <p:spPr>
            <a:xfrm>
              <a:off x="4541301" y="4152106"/>
              <a:ext cx="181542" cy="26749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1280" y="2450942"/>
            <a:ext cx="389255" cy="389255"/>
          </a:xfrm>
          <a:prstGeom prst="rect">
            <a:avLst/>
          </a:prstGeom>
        </p:spPr>
      </p:pic>
      <p:grpSp>
        <p:nvGrpSpPr>
          <p:cNvPr id="21" name="Group 20"/>
          <p:cNvGrpSpPr/>
          <p:nvPr/>
        </p:nvGrpSpPr>
        <p:grpSpPr>
          <a:xfrm>
            <a:off x="3695700" y="2216730"/>
            <a:ext cx="2057400" cy="2588760"/>
            <a:chOff x="2325657" y="2209800"/>
            <a:chExt cx="2057400" cy="2588760"/>
          </a:xfrm>
        </p:grpSpPr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00545" y="2506345"/>
              <a:ext cx="389255" cy="389255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25657" y="2209800"/>
              <a:ext cx="2057400" cy="2057400"/>
            </a:xfrm>
            <a:prstGeom prst="rect">
              <a:avLst/>
            </a:prstGeom>
          </p:spPr>
        </p:pic>
        <p:sp>
          <p:nvSpPr>
            <p:cNvPr id="24" name="TextBox 23"/>
            <p:cNvSpPr txBox="1"/>
            <p:nvPr/>
          </p:nvSpPr>
          <p:spPr>
            <a:xfrm>
              <a:off x="3127314" y="442922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1</a:t>
              </a:r>
              <a:endParaRPr lang="en-US" i="1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sp>
          <p:nvSpPr>
            <p:cNvPr id="25" name="Rounded Rectangle 24"/>
            <p:cNvSpPr/>
            <p:nvPr/>
          </p:nvSpPr>
          <p:spPr>
            <a:xfrm>
              <a:off x="3172815" y="4249841"/>
              <a:ext cx="181542" cy="15110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Smiley Face 25"/>
          <p:cNvSpPr/>
          <p:nvPr/>
        </p:nvSpPr>
        <p:spPr>
          <a:xfrm>
            <a:off x="4169965" y="2547247"/>
            <a:ext cx="190500" cy="160655"/>
          </a:xfrm>
          <a:prstGeom prst="smileyFace">
            <a:avLst/>
          </a:prstGeom>
          <a:solidFill>
            <a:srgbClr val="F0922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/>
          <p:cNvGrpSpPr/>
          <p:nvPr/>
        </p:nvGrpSpPr>
        <p:grpSpPr>
          <a:xfrm>
            <a:off x="2325657" y="2209800"/>
            <a:ext cx="2057400" cy="2588760"/>
            <a:chOff x="2325657" y="2209800"/>
            <a:chExt cx="2057400" cy="2588760"/>
          </a:xfrm>
        </p:grpSpPr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00545" y="2506345"/>
              <a:ext cx="389255" cy="389255"/>
            </a:xfrm>
            <a:prstGeom prst="rect">
              <a:avLst/>
            </a:prstGeom>
          </p:spPr>
        </p:pic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25657" y="2209800"/>
              <a:ext cx="2057400" cy="2057400"/>
            </a:xfrm>
            <a:prstGeom prst="rect">
              <a:avLst/>
            </a:prstGeom>
          </p:spPr>
        </p:pic>
        <p:sp>
          <p:nvSpPr>
            <p:cNvPr id="30" name="TextBox 29"/>
            <p:cNvSpPr txBox="1"/>
            <p:nvPr/>
          </p:nvSpPr>
          <p:spPr>
            <a:xfrm>
              <a:off x="3127314" y="442922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1</a:t>
              </a:r>
              <a:endParaRPr lang="en-US" i="1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sp>
          <p:nvSpPr>
            <p:cNvPr id="31" name="Rounded Rectangle 30"/>
            <p:cNvSpPr/>
            <p:nvPr/>
          </p:nvSpPr>
          <p:spPr>
            <a:xfrm>
              <a:off x="3172815" y="4249841"/>
              <a:ext cx="181542" cy="15110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02144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/>
          <p:cNvGrpSpPr/>
          <p:nvPr/>
        </p:nvGrpSpPr>
        <p:grpSpPr>
          <a:xfrm>
            <a:off x="3695700" y="2216730"/>
            <a:ext cx="2057400" cy="2588760"/>
            <a:chOff x="2325657" y="2209800"/>
            <a:chExt cx="2057400" cy="2588760"/>
          </a:xfrm>
        </p:grpSpPr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00545" y="2506345"/>
              <a:ext cx="389255" cy="389255"/>
            </a:xfrm>
            <a:prstGeom prst="rect">
              <a:avLst/>
            </a:prstGeom>
          </p:spPr>
        </p:pic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25657" y="2209800"/>
              <a:ext cx="2057400" cy="2057400"/>
            </a:xfrm>
            <a:prstGeom prst="rect">
              <a:avLst/>
            </a:prstGeom>
          </p:spPr>
        </p:pic>
        <p:sp>
          <p:nvSpPr>
            <p:cNvPr id="35" name="TextBox 34"/>
            <p:cNvSpPr txBox="1"/>
            <p:nvPr/>
          </p:nvSpPr>
          <p:spPr>
            <a:xfrm>
              <a:off x="3127314" y="442922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1</a:t>
              </a:r>
              <a:endParaRPr lang="en-US" i="1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sp>
          <p:nvSpPr>
            <p:cNvPr id="36" name="Rounded Rectangle 35"/>
            <p:cNvSpPr/>
            <p:nvPr/>
          </p:nvSpPr>
          <p:spPr>
            <a:xfrm>
              <a:off x="3172815" y="4249841"/>
              <a:ext cx="181542" cy="15110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2209800"/>
            <a:ext cx="2057400" cy="2057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PLANS: </a:t>
            </a:r>
            <a:r>
              <a:rPr lang="en-US" dirty="0"/>
              <a:t>Ingredient </a:t>
            </a:r>
            <a:r>
              <a:rPr lang="en-US" dirty="0" smtClean="0"/>
              <a:t>1 </a:t>
            </a:r>
            <a:br>
              <a:rPr lang="en-US" dirty="0" smtClean="0"/>
            </a:br>
            <a:r>
              <a:rPr lang="en-US" dirty="0" smtClean="0"/>
              <a:t>Transient Chinese Restaurant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Chinese Restaurant Process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78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2506345"/>
            <a:ext cx="389255" cy="38925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754157" y="442922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2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1799658" y="4114800"/>
            <a:ext cx="181542" cy="2861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/>
          <p:cNvGrpSpPr/>
          <p:nvPr/>
        </p:nvGrpSpPr>
        <p:grpSpPr>
          <a:xfrm>
            <a:off x="5861870" y="2667000"/>
            <a:ext cx="538930" cy="2150213"/>
            <a:chOff x="4495800" y="2667000"/>
            <a:chExt cx="538930" cy="2150213"/>
          </a:xfrm>
        </p:grpSpPr>
        <p:sp>
          <p:nvSpPr>
            <p:cNvPr id="11" name="TextBox 10"/>
            <p:cNvSpPr txBox="1"/>
            <p:nvPr/>
          </p:nvSpPr>
          <p:spPr>
            <a:xfrm>
              <a:off x="4495800" y="2667000"/>
              <a:ext cx="53893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mr-IN" sz="4000" i="1" dirty="0" smtClean="0"/>
                <a:t>…</a:t>
              </a:r>
              <a:endParaRPr lang="en-US" sz="4000" i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/>
                <p:cNvSpPr txBox="1"/>
                <p:nvPr/>
              </p:nvSpPr>
              <p:spPr>
                <a:xfrm>
                  <a:off x="4495800" y="4447881"/>
                  <a:ext cx="41287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𝛼</m:t>
                        </m:r>
                      </m:oMath>
                    </m:oMathPara>
                  </a14:m>
                  <a:endParaRPr lang="en-US" i="1" dirty="0">
                    <a:latin typeface="Latin Modern Roman 10" charset="0"/>
                    <a:ea typeface="Latin Modern Roman 10" charset="0"/>
                    <a:cs typeface="Latin Modern Roman 10" charset="0"/>
                  </a:endParaRPr>
                </a:p>
              </p:txBody>
            </p:sp>
          </mc:Choice>
          <mc:Fallback xmlns="">
            <p:sp>
              <p:nvSpPr>
                <p:cNvPr id="12" name="TextBox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95800" y="4447881"/>
                  <a:ext cx="412870" cy="36933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Rounded Rectangle 12"/>
            <p:cNvSpPr/>
            <p:nvPr/>
          </p:nvSpPr>
          <p:spPr>
            <a:xfrm>
              <a:off x="4541301" y="4152106"/>
              <a:ext cx="181542" cy="26749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1280" y="2450942"/>
            <a:ext cx="389255" cy="389255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2325657" y="2209800"/>
            <a:ext cx="2057400" cy="2588760"/>
            <a:chOff x="2325657" y="2209800"/>
            <a:chExt cx="2057400" cy="2588760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00545" y="2506345"/>
              <a:ext cx="389255" cy="389255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25657" y="2209800"/>
              <a:ext cx="2057400" cy="2057400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3127314" y="442922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1</a:t>
              </a:r>
              <a:endParaRPr lang="en-US" i="1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3172815" y="4249841"/>
              <a:ext cx="181542" cy="15110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6" name="Picture 2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6572" y="5270860"/>
            <a:ext cx="389255" cy="389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797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-50191" y="1745362"/>
            <a:ext cx="3546805" cy="45858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dirty="0" smtClean="0"/>
              <a:t>Modern alternatives: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400" dirty="0" smtClean="0"/>
              <a:t>Weibull Distribution</a:t>
            </a:r>
          </a:p>
          <a:p>
            <a:pPr marL="742950" lvl="1" indent="-285750">
              <a:buFont typeface="Arial" charset="0"/>
              <a:buChar char="•"/>
            </a:pPr>
            <a:endParaRPr lang="en-US" sz="2400" dirty="0" smtClean="0"/>
          </a:p>
          <a:p>
            <a:pPr marL="742950" lvl="1" indent="-285750">
              <a:buFont typeface="Arial" charset="0"/>
              <a:buChar char="•"/>
            </a:pPr>
            <a:endParaRPr lang="en-US" sz="2400" dirty="0"/>
          </a:p>
          <a:p>
            <a:pPr marL="742950" lvl="1" indent="-285750">
              <a:buFont typeface="Arial" charset="0"/>
              <a:buChar char="•"/>
            </a:pPr>
            <a:endParaRPr lang="en-US" sz="2400" dirty="0" smtClean="0"/>
          </a:p>
          <a:p>
            <a:pPr marL="742950" lvl="1" indent="-285750">
              <a:buFont typeface="Arial" charset="0"/>
              <a:buChar char="•"/>
            </a:pPr>
            <a:endParaRPr lang="en-US" sz="2400" dirty="0" smtClean="0"/>
          </a:p>
          <a:p>
            <a:pPr marL="742950" lvl="1" indent="-285750">
              <a:buFont typeface="Arial" charset="0"/>
              <a:buChar char="•"/>
            </a:pPr>
            <a:endParaRPr lang="en-US" sz="2400" dirty="0" smtClean="0"/>
          </a:p>
          <a:p>
            <a:pPr marL="742950" lvl="1" indent="-285750">
              <a:buFont typeface="Arial" charset="0"/>
              <a:buChar char="•"/>
            </a:pPr>
            <a:r>
              <a:rPr lang="en-US" sz="2400" dirty="0" smtClean="0"/>
              <a:t>Two-normal with EM</a:t>
            </a:r>
          </a:p>
          <a:p>
            <a:pPr marL="742950" lvl="1" indent="-285750">
              <a:buFont typeface="Arial" charset="0"/>
              <a:buChar char="•"/>
            </a:pPr>
            <a:endParaRPr lang="en-US" sz="2400" dirty="0" smtClean="0"/>
          </a:p>
          <a:p>
            <a:pPr marL="742950" lvl="1" indent="-285750">
              <a:buFont typeface="Arial" charset="0"/>
              <a:buChar char="•"/>
            </a:pPr>
            <a:endParaRPr lang="en-US" sz="2400" dirty="0"/>
          </a:p>
          <a:p>
            <a:pPr marL="742950" lvl="1" indent="-285750">
              <a:buFont typeface="Arial" charset="0"/>
              <a:buChar char="•"/>
            </a:pPr>
            <a:endParaRPr lang="en-US" sz="2400" dirty="0"/>
          </a:p>
          <a:p>
            <a:pPr lvl="1"/>
            <a:r>
              <a:rPr lang="en-US" sz="2400" dirty="0" smtClean="0"/>
              <a:t>    MLE approximation</a:t>
            </a:r>
            <a:endParaRPr lang="en-US" sz="2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1600200"/>
            <a:ext cx="5486400" cy="3657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PLVM </a:t>
            </a:r>
            <a:r>
              <a:rPr lang="mr-IN" dirty="0"/>
              <a:t>–</a:t>
            </a:r>
            <a:r>
              <a:rPr lang="en-US" dirty="0"/>
              <a:t> An Historical </a:t>
            </a:r>
            <a:r>
              <a:rPr lang="en-US" dirty="0" smtClean="0"/>
              <a:t>Account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10/17/16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7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9243" y="5054879"/>
            <a:ext cx="4871357" cy="1484033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>
            <a:off x="3967843" y="6214329"/>
            <a:ext cx="4484915" cy="278546"/>
          </a:xfrm>
          <a:prstGeom prst="roundRect">
            <a:avLst/>
          </a:prstGeom>
          <a:noFill/>
          <a:ln w="25400">
            <a:solidFill>
              <a:srgbClr val="F82A7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331" y="3429000"/>
            <a:ext cx="3169386" cy="65865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4138" y="5001935"/>
            <a:ext cx="3619773" cy="820358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8452758" y="1719918"/>
            <a:ext cx="37190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C00000"/>
                </a:solidFill>
              </a:rPr>
              <a:t>Why PLVM?</a:t>
            </a:r>
          </a:p>
        </p:txBody>
      </p:sp>
      <p:graphicFrame>
        <p:nvGraphicFramePr>
          <p:cNvPr id="18" name="Diagram 17"/>
          <p:cNvGraphicFramePr/>
          <p:nvPr>
            <p:extLst>
              <p:ext uri="{D42A27DB-BD31-4B8C-83A1-F6EECF244321}">
                <p14:modId xmlns:p14="http://schemas.microsoft.com/office/powerpoint/2010/main" val="1635913325"/>
              </p:ext>
            </p:extLst>
          </p:nvPr>
        </p:nvGraphicFramePr>
        <p:xfrm>
          <a:off x="7684852" y="2393005"/>
          <a:ext cx="5067638" cy="25132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20" name="Rectangle 19"/>
          <p:cNvSpPr/>
          <p:nvPr/>
        </p:nvSpPr>
        <p:spPr>
          <a:xfrm>
            <a:off x="-198920" y="2664110"/>
            <a:ext cx="30373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2"/>
            <a:r>
              <a:rPr lang="fr-FR" sz="2400" dirty="0">
                <a:latin typeface="Apple Chancery" charset="0"/>
                <a:ea typeface="Apple Chancery" charset="0"/>
                <a:cs typeface="Apple Chancery" charset="0"/>
              </a:rPr>
              <a:t>Fréchet (1927)</a:t>
            </a:r>
            <a:endParaRPr lang="en-US" sz="2400" dirty="0">
              <a:latin typeface="Apple Chancery" charset="0"/>
              <a:ea typeface="Apple Chancery" charset="0"/>
              <a:cs typeface="Apple Chancery" charset="0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838386" y="2599213"/>
            <a:ext cx="694082" cy="844294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>
            <a:off x="791850" y="2552579"/>
            <a:ext cx="2438847" cy="9310"/>
          </a:xfrm>
          <a:prstGeom prst="line">
            <a:avLst/>
          </a:prstGeom>
          <a:ln w="3492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3977174" y="5915608"/>
            <a:ext cx="4442150" cy="7561"/>
          </a:xfrm>
          <a:prstGeom prst="line">
            <a:avLst/>
          </a:prstGeom>
          <a:ln w="3492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875524" y="4749283"/>
            <a:ext cx="2392497" cy="0"/>
          </a:xfrm>
          <a:prstGeom prst="line">
            <a:avLst/>
          </a:prstGeom>
          <a:ln w="3492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3995836" y="6428250"/>
            <a:ext cx="4414157" cy="9873"/>
          </a:xfrm>
          <a:prstGeom prst="line">
            <a:avLst/>
          </a:prstGeom>
          <a:ln w="3492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92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5" grpId="0"/>
      <p:bldGraphic spid="18" grpId="0">
        <p:bldAsOne/>
      </p:bldGraphic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2209800"/>
            <a:ext cx="2057400" cy="2057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PLANS: </a:t>
            </a:r>
            <a:r>
              <a:rPr lang="en-US" dirty="0"/>
              <a:t>Ingredient </a:t>
            </a:r>
            <a:r>
              <a:rPr lang="en-US" dirty="0" smtClean="0"/>
              <a:t>1 </a:t>
            </a:r>
            <a:br>
              <a:rPr lang="en-US" dirty="0" smtClean="0"/>
            </a:br>
            <a:r>
              <a:rPr lang="en-US" dirty="0" smtClean="0"/>
              <a:t>Transient Chinese Restaurant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Chinese Restaurant Process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79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2506345"/>
            <a:ext cx="389255" cy="38925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754157" y="442922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3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1799658" y="3962400"/>
            <a:ext cx="181542" cy="4385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/>
          <p:cNvGrpSpPr/>
          <p:nvPr/>
        </p:nvGrpSpPr>
        <p:grpSpPr>
          <a:xfrm>
            <a:off x="5861870" y="2667000"/>
            <a:ext cx="538930" cy="2150213"/>
            <a:chOff x="4495800" y="2667000"/>
            <a:chExt cx="538930" cy="2150213"/>
          </a:xfrm>
        </p:grpSpPr>
        <p:sp>
          <p:nvSpPr>
            <p:cNvPr id="11" name="TextBox 10"/>
            <p:cNvSpPr txBox="1"/>
            <p:nvPr/>
          </p:nvSpPr>
          <p:spPr>
            <a:xfrm>
              <a:off x="4495800" y="2667000"/>
              <a:ext cx="53893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mr-IN" sz="4000" i="1" dirty="0" smtClean="0"/>
                <a:t>…</a:t>
              </a:r>
              <a:endParaRPr lang="en-US" sz="4000" i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/>
                <p:cNvSpPr txBox="1"/>
                <p:nvPr/>
              </p:nvSpPr>
              <p:spPr>
                <a:xfrm>
                  <a:off x="4495800" y="4447881"/>
                  <a:ext cx="41287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𝛼</m:t>
                        </m:r>
                      </m:oMath>
                    </m:oMathPara>
                  </a14:m>
                  <a:endParaRPr lang="en-US" i="1" dirty="0">
                    <a:latin typeface="Latin Modern Roman 10" charset="0"/>
                    <a:ea typeface="Latin Modern Roman 10" charset="0"/>
                    <a:cs typeface="Latin Modern Roman 10" charset="0"/>
                  </a:endParaRPr>
                </a:p>
              </p:txBody>
            </p:sp>
          </mc:Choice>
          <mc:Fallback xmlns="">
            <p:sp>
              <p:nvSpPr>
                <p:cNvPr id="12" name="TextBox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95800" y="4447881"/>
                  <a:ext cx="412870" cy="36933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Rounded Rectangle 12"/>
            <p:cNvSpPr/>
            <p:nvPr/>
          </p:nvSpPr>
          <p:spPr>
            <a:xfrm>
              <a:off x="4541301" y="4152106"/>
              <a:ext cx="181542" cy="26749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1280" y="2450942"/>
            <a:ext cx="389255" cy="389255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2325657" y="2209800"/>
            <a:ext cx="2057400" cy="2588760"/>
            <a:chOff x="2325657" y="2209800"/>
            <a:chExt cx="2057400" cy="2588760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00545" y="2506345"/>
              <a:ext cx="389255" cy="389255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25657" y="2209800"/>
              <a:ext cx="2057400" cy="2057400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3127314" y="442922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1</a:t>
              </a:r>
              <a:endParaRPr lang="en-US" i="1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3172815" y="4249841"/>
              <a:ext cx="181542" cy="15110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6" name="Picture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2985631"/>
            <a:ext cx="389255" cy="389255"/>
          </a:xfrm>
          <a:prstGeom prst="rect">
            <a:avLst/>
          </a:prstGeom>
        </p:spPr>
      </p:pic>
      <p:sp>
        <p:nvSpPr>
          <p:cNvPr id="27" name="Smiley Face 26"/>
          <p:cNvSpPr/>
          <p:nvPr/>
        </p:nvSpPr>
        <p:spPr>
          <a:xfrm>
            <a:off x="1242377" y="3019603"/>
            <a:ext cx="190500" cy="160655"/>
          </a:xfrm>
          <a:prstGeom prst="smileyFace">
            <a:avLst/>
          </a:prstGeom>
          <a:solidFill>
            <a:srgbClr val="F0922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27"/>
          <p:cNvGrpSpPr/>
          <p:nvPr/>
        </p:nvGrpSpPr>
        <p:grpSpPr>
          <a:xfrm>
            <a:off x="3695700" y="2216730"/>
            <a:ext cx="2057400" cy="2588760"/>
            <a:chOff x="2325657" y="2209800"/>
            <a:chExt cx="2057400" cy="2588760"/>
          </a:xfrm>
        </p:grpSpPr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00545" y="2506345"/>
              <a:ext cx="389255" cy="389255"/>
            </a:xfrm>
            <a:prstGeom prst="rect">
              <a:avLst/>
            </a:prstGeom>
          </p:spPr>
        </p:pic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25657" y="2209800"/>
              <a:ext cx="2057400" cy="2057400"/>
            </a:xfrm>
            <a:prstGeom prst="rect">
              <a:avLst/>
            </a:prstGeom>
          </p:spPr>
        </p:pic>
        <p:sp>
          <p:nvSpPr>
            <p:cNvPr id="31" name="TextBox 30"/>
            <p:cNvSpPr txBox="1"/>
            <p:nvPr/>
          </p:nvSpPr>
          <p:spPr>
            <a:xfrm>
              <a:off x="3127314" y="442922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1</a:t>
              </a:r>
              <a:endParaRPr lang="en-US" i="1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sp>
          <p:nvSpPr>
            <p:cNvPr id="32" name="Rounded Rectangle 31"/>
            <p:cNvSpPr/>
            <p:nvPr/>
          </p:nvSpPr>
          <p:spPr>
            <a:xfrm>
              <a:off x="3172815" y="4249841"/>
              <a:ext cx="181542" cy="15110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40084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2209800"/>
            <a:ext cx="2057400" cy="2057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PLANS: </a:t>
            </a:r>
            <a:r>
              <a:rPr lang="en-US" dirty="0"/>
              <a:t>Ingredient </a:t>
            </a:r>
            <a:r>
              <a:rPr lang="en-US" dirty="0" smtClean="0"/>
              <a:t>1 </a:t>
            </a:r>
            <a:br>
              <a:rPr lang="en-US" dirty="0" smtClean="0"/>
            </a:br>
            <a:r>
              <a:rPr lang="en-US" dirty="0" smtClean="0"/>
              <a:t>Transient Chinese Restaurant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Transient Chinese Restaurant Process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80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6572" y="5257800"/>
            <a:ext cx="389255" cy="38925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124200" y="2667000"/>
            <a:ext cx="5389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sz="4000" i="1" dirty="0" smtClean="0"/>
              <a:t>…</a:t>
            </a:r>
            <a:endParaRPr lang="en-US" sz="4000" i="1" dirty="0"/>
          </a:p>
        </p:txBody>
      </p:sp>
      <p:sp>
        <p:nvSpPr>
          <p:cNvPr id="9" name="Left Brace 8"/>
          <p:cNvSpPr/>
          <p:nvPr/>
        </p:nvSpPr>
        <p:spPr>
          <a:xfrm>
            <a:off x="3733800" y="5409094"/>
            <a:ext cx="253860" cy="1235075"/>
          </a:xfrm>
          <a:prstGeom prst="leftBrace">
            <a:avLst>
              <a:gd name="adj1" fmla="val 7750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978600" y="5273040"/>
            <a:ext cx="288290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intelligence                      </a:t>
            </a:r>
            <a:r>
              <a:rPr lang="en-US" b="1" i="1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1/3</a:t>
            </a:r>
          </a:p>
          <a:p>
            <a:endParaRPr lang="en-US" dirty="0" smtClean="0"/>
          </a:p>
          <a:p>
            <a:r>
              <a:rPr lang="en-US" dirty="0" smtClean="0"/>
              <a:t>artificial intelligence       </a:t>
            </a:r>
            <a:r>
              <a:rPr lang="en-US" b="1" i="1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1/3</a:t>
            </a:r>
          </a:p>
          <a:p>
            <a:endParaRPr lang="en-US" dirty="0" smtClean="0"/>
          </a:p>
          <a:p>
            <a:r>
              <a:rPr lang="en-US" dirty="0"/>
              <a:t>i</a:t>
            </a:r>
            <a:r>
              <a:rPr lang="en-US" dirty="0" smtClean="0"/>
              <a:t>ntelligence algorithms   </a:t>
            </a:r>
            <a:r>
              <a:rPr lang="en-US" b="1" i="1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1/3</a:t>
            </a:r>
            <a:endParaRPr lang="en-US" b="1" i="1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839200" y="2044303"/>
            <a:ext cx="3118491" cy="851297"/>
          </a:xfrm>
          <a:prstGeom prst="roundRect">
            <a:avLst/>
          </a:prstGeom>
          <a:gradFill>
            <a:gsLst>
              <a:gs pos="0">
                <a:schemeClr val="dk1">
                  <a:satMod val="103000"/>
                  <a:lumMod val="102000"/>
                  <a:tint val="94000"/>
                </a:schemeClr>
              </a:gs>
              <a:gs pos="73000">
                <a:schemeClr val="dk1">
                  <a:satMod val="110000"/>
                  <a:lumMod val="100000"/>
                  <a:shade val="100000"/>
                </a:schemeClr>
              </a:gs>
              <a:gs pos="100000">
                <a:schemeClr val="dk1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200" b="1" dirty="0" smtClean="0">
                <a:solidFill>
                  <a:srgbClr val="A6E32D"/>
                </a:solidFill>
              </a:rPr>
              <a:t>Seating choice is limited to </a:t>
            </a:r>
            <a:r>
              <a:rPr lang="en-US" sz="2200" b="1" dirty="0" smtClean="0">
                <a:solidFill>
                  <a:srgbClr val="F82A71"/>
                </a:solidFill>
              </a:rPr>
              <a:t>possible </a:t>
            </a:r>
            <a:r>
              <a:rPr lang="en-US" sz="2200" b="1" dirty="0" smtClean="0">
                <a:solidFill>
                  <a:srgbClr val="A6E32D"/>
                </a:solidFill>
              </a:rPr>
              <a:t>phrases only</a:t>
            </a:r>
            <a:endParaRPr lang="en-US" sz="2200" i="1" u="sng" dirty="0" smtClean="0">
              <a:solidFill>
                <a:srgbClr val="F82A71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32396" y="5801793"/>
            <a:ext cx="3149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artificial </a:t>
            </a:r>
            <a:r>
              <a:rPr lang="en-US" i="1" u="sng" dirty="0" smtClean="0">
                <a:solidFill>
                  <a:srgbClr val="C00000"/>
                </a:solidFill>
              </a:rPr>
              <a:t>intelligence</a:t>
            </a:r>
            <a:r>
              <a:rPr lang="en-US" dirty="0" smtClean="0"/>
              <a:t> algorithms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3513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2209800"/>
            <a:ext cx="2057400" cy="2057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PLANS: </a:t>
            </a:r>
            <a:r>
              <a:rPr lang="en-US" dirty="0"/>
              <a:t>Ingredient </a:t>
            </a:r>
            <a:r>
              <a:rPr lang="en-US" dirty="0" smtClean="0"/>
              <a:t>1 </a:t>
            </a:r>
            <a:br>
              <a:rPr lang="en-US" dirty="0" smtClean="0"/>
            </a:br>
            <a:r>
              <a:rPr lang="en-US" dirty="0" smtClean="0"/>
              <a:t>Transient Chinese Restaurant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Transient Chinese Restaurant Process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81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2506345"/>
            <a:ext cx="389255" cy="38925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124200" y="2667000"/>
            <a:ext cx="5389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sz="4000" i="1" dirty="0" smtClean="0"/>
              <a:t>…</a:t>
            </a:r>
            <a:endParaRPr lang="en-US" sz="4000" i="1" dirty="0"/>
          </a:p>
        </p:txBody>
      </p:sp>
      <p:sp>
        <p:nvSpPr>
          <p:cNvPr id="8" name="TextBox 7"/>
          <p:cNvSpPr txBox="1"/>
          <p:nvPr/>
        </p:nvSpPr>
        <p:spPr>
          <a:xfrm>
            <a:off x="432396" y="5801793"/>
            <a:ext cx="3149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artificial </a:t>
            </a:r>
            <a:r>
              <a:rPr lang="en-US" i="1" u="sng" dirty="0" smtClean="0">
                <a:solidFill>
                  <a:srgbClr val="C00000"/>
                </a:solidFill>
              </a:rPr>
              <a:t>intelligence</a:t>
            </a:r>
            <a:r>
              <a:rPr lang="en-US" dirty="0" smtClean="0"/>
              <a:t> algorithms</a:t>
            </a:r>
            <a:endParaRPr lang="en-US" dirty="0"/>
          </a:p>
        </p:txBody>
      </p:sp>
      <p:sp>
        <p:nvSpPr>
          <p:cNvPr id="9" name="Left Brace 8"/>
          <p:cNvSpPr/>
          <p:nvPr/>
        </p:nvSpPr>
        <p:spPr>
          <a:xfrm>
            <a:off x="3733800" y="5409094"/>
            <a:ext cx="253860" cy="1235075"/>
          </a:xfrm>
          <a:prstGeom prst="leftBrace">
            <a:avLst>
              <a:gd name="adj1" fmla="val 7750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978600" y="5273040"/>
            <a:ext cx="288290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intelligence                      </a:t>
            </a:r>
            <a:r>
              <a:rPr lang="en-US" b="1" i="1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1/3</a:t>
            </a:r>
          </a:p>
          <a:p>
            <a:endParaRPr lang="en-US" dirty="0" smtClean="0"/>
          </a:p>
          <a:p>
            <a:r>
              <a:rPr lang="en-US" dirty="0" smtClean="0"/>
              <a:t>artificial intelligence       </a:t>
            </a:r>
            <a:r>
              <a:rPr lang="en-US" b="1" i="1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1/3</a:t>
            </a:r>
          </a:p>
          <a:p>
            <a:endParaRPr lang="en-US" dirty="0" smtClean="0"/>
          </a:p>
          <a:p>
            <a:r>
              <a:rPr lang="en-US" dirty="0"/>
              <a:t>i</a:t>
            </a:r>
            <a:r>
              <a:rPr lang="en-US" dirty="0" smtClean="0"/>
              <a:t>ntelligence algorithms   </a:t>
            </a:r>
            <a:r>
              <a:rPr lang="en-US" b="1" i="1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1/3</a:t>
            </a:r>
            <a:endParaRPr lang="en-US" b="1" i="1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12" name="Smiley Face 11"/>
          <p:cNvSpPr/>
          <p:nvPr/>
        </p:nvSpPr>
        <p:spPr>
          <a:xfrm>
            <a:off x="1318577" y="2542687"/>
            <a:ext cx="190500" cy="160655"/>
          </a:xfrm>
          <a:prstGeom prst="smileyFace">
            <a:avLst/>
          </a:prstGeom>
          <a:solidFill>
            <a:srgbClr val="F0922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413827" y="3547507"/>
            <a:ext cx="13165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intelligence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839200" y="2044303"/>
            <a:ext cx="3118491" cy="851297"/>
          </a:xfrm>
          <a:prstGeom prst="roundRect">
            <a:avLst/>
          </a:prstGeom>
          <a:gradFill>
            <a:gsLst>
              <a:gs pos="0">
                <a:schemeClr val="dk1">
                  <a:satMod val="103000"/>
                  <a:lumMod val="102000"/>
                  <a:tint val="94000"/>
                </a:schemeClr>
              </a:gs>
              <a:gs pos="73000">
                <a:schemeClr val="dk1">
                  <a:satMod val="110000"/>
                  <a:lumMod val="100000"/>
                  <a:shade val="100000"/>
                </a:schemeClr>
              </a:gs>
              <a:gs pos="100000">
                <a:schemeClr val="dk1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200" b="1" dirty="0" smtClean="0">
                <a:solidFill>
                  <a:srgbClr val="A6E32D"/>
                </a:solidFill>
              </a:rPr>
              <a:t>Seating choice is limited to </a:t>
            </a:r>
            <a:r>
              <a:rPr lang="en-US" sz="2200" b="1" dirty="0" smtClean="0">
                <a:solidFill>
                  <a:srgbClr val="F82A71"/>
                </a:solidFill>
              </a:rPr>
              <a:t>possible </a:t>
            </a:r>
            <a:r>
              <a:rPr lang="en-US" sz="2200" b="1" dirty="0" smtClean="0">
                <a:solidFill>
                  <a:srgbClr val="A6E32D"/>
                </a:solidFill>
              </a:rPr>
              <a:t>phrases only</a:t>
            </a:r>
            <a:endParaRPr lang="en-US" sz="2200" i="1" u="sng" dirty="0" smtClean="0">
              <a:solidFill>
                <a:srgbClr val="F82A71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3987660" y="5275385"/>
            <a:ext cx="1193940" cy="331719"/>
          </a:xfrm>
          <a:prstGeom prst="roundRect">
            <a:avLst/>
          </a:prstGeom>
          <a:noFill/>
          <a:ln w="34925">
            <a:solidFill>
              <a:srgbClr val="F82A7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56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PLANS: </a:t>
            </a:r>
            <a:r>
              <a:rPr lang="en-US" dirty="0"/>
              <a:t>Ingredient </a:t>
            </a:r>
            <a:r>
              <a:rPr lang="en-US" dirty="0" smtClean="0"/>
              <a:t>1 </a:t>
            </a:r>
            <a:br>
              <a:rPr lang="en-US" dirty="0" smtClean="0"/>
            </a:br>
            <a:r>
              <a:rPr lang="en-US" dirty="0" smtClean="0"/>
              <a:t>Transient Chinese Restaurant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Transient Chinese Restaurant Process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82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2506345"/>
            <a:ext cx="389255" cy="389255"/>
          </a:xfrm>
          <a:prstGeom prst="rect">
            <a:avLst/>
          </a:prstGeom>
        </p:spPr>
      </p:pic>
      <p:sp>
        <p:nvSpPr>
          <p:cNvPr id="9" name="Left Brace 8"/>
          <p:cNvSpPr/>
          <p:nvPr/>
        </p:nvSpPr>
        <p:spPr>
          <a:xfrm>
            <a:off x="3733800" y="5409094"/>
            <a:ext cx="253860" cy="1235075"/>
          </a:xfrm>
          <a:prstGeom prst="leftBrace">
            <a:avLst>
              <a:gd name="adj1" fmla="val 7750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3978600" y="5273040"/>
                <a:ext cx="2908938" cy="14773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intelligence                      </a:t>
                </a:r>
                <a:r>
                  <a:rPr lang="en-US" b="1" i="1" dirty="0" smtClean="0">
                    <a:solidFill>
                      <a:srgbClr val="C00000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1</a:t>
                </a:r>
              </a:p>
              <a:p>
                <a:endParaRPr lang="en-US" dirty="0" smtClean="0"/>
              </a:p>
              <a:p>
                <a:r>
                  <a:rPr lang="en-US" dirty="0" smtClean="0"/>
                  <a:t>machine intelligence      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</m:oMath>
                </a14:m>
                <a:r>
                  <a:rPr lang="en-US" b="1" i="1" dirty="0" smtClean="0">
                    <a:solidFill>
                      <a:srgbClr val="C00000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/2</a:t>
                </a:r>
              </a:p>
              <a:p>
                <a:endParaRPr lang="en-US" dirty="0" smtClean="0"/>
              </a:p>
              <a:p>
                <a:r>
                  <a:rPr lang="en-US" dirty="0"/>
                  <a:t>i</a:t>
                </a:r>
                <a:r>
                  <a:rPr lang="en-US" dirty="0" smtClean="0"/>
                  <a:t>ntelligence algorithms  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</m:oMath>
                </a14:m>
                <a:r>
                  <a:rPr lang="en-US" b="1" i="1" dirty="0">
                    <a:solidFill>
                      <a:srgbClr val="C00000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/</a:t>
                </a:r>
                <a:r>
                  <a:rPr lang="en-US" b="1" i="1" dirty="0" smtClean="0">
                    <a:solidFill>
                      <a:srgbClr val="C00000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2</a:t>
                </a:r>
                <a:endParaRPr lang="en-US" b="1" i="1" dirty="0">
                  <a:solidFill>
                    <a:srgbClr val="C00000"/>
                  </a:solidFill>
                  <a:latin typeface="Latin Modern Roman 10" charset="0"/>
                  <a:ea typeface="Latin Modern Roman 10" charset="0"/>
                  <a:cs typeface="Latin Modern Roman 10" charset="0"/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8600" y="5273040"/>
                <a:ext cx="2908938" cy="1477328"/>
              </a:xfrm>
              <a:prstGeom prst="rect">
                <a:avLst/>
              </a:prstGeom>
              <a:blipFill rotWithShape="0">
                <a:blip r:embed="rId3"/>
                <a:stretch>
                  <a:fillRect l="-1887" t="-2066" r="-839" b="-57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/>
          <p:cNvSpPr/>
          <p:nvPr/>
        </p:nvSpPr>
        <p:spPr>
          <a:xfrm>
            <a:off x="1413827" y="3547507"/>
            <a:ext cx="13165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intelligence 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6572" y="5257800"/>
            <a:ext cx="389255" cy="389255"/>
          </a:xfrm>
          <a:prstGeom prst="rect">
            <a:avLst/>
          </a:prstGeom>
        </p:spPr>
      </p:pic>
      <p:grpSp>
        <p:nvGrpSpPr>
          <p:cNvPr id="22" name="Group 21"/>
          <p:cNvGrpSpPr/>
          <p:nvPr/>
        </p:nvGrpSpPr>
        <p:grpSpPr>
          <a:xfrm>
            <a:off x="952500" y="2209800"/>
            <a:ext cx="2057400" cy="2606119"/>
            <a:chOff x="952500" y="2209800"/>
            <a:chExt cx="2057400" cy="2606119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2500" y="2209800"/>
              <a:ext cx="2057400" cy="2057400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1754157" y="4446587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1</a:t>
              </a:r>
              <a:endParaRPr lang="en-US" i="1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1799658" y="4267200"/>
              <a:ext cx="181542" cy="15110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3118670" y="2667000"/>
            <a:ext cx="538930" cy="2150213"/>
            <a:chOff x="4495800" y="2667000"/>
            <a:chExt cx="538930" cy="2150213"/>
          </a:xfrm>
        </p:grpSpPr>
        <p:sp>
          <p:nvSpPr>
            <p:cNvPr id="18" name="TextBox 17"/>
            <p:cNvSpPr txBox="1"/>
            <p:nvPr/>
          </p:nvSpPr>
          <p:spPr>
            <a:xfrm>
              <a:off x="4495800" y="2667000"/>
              <a:ext cx="53893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mr-IN" sz="4000" i="1" dirty="0" smtClean="0"/>
                <a:t>…</a:t>
              </a:r>
              <a:endParaRPr lang="en-US" sz="4000" i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/>
                <p:cNvSpPr txBox="1"/>
                <p:nvPr/>
              </p:nvSpPr>
              <p:spPr>
                <a:xfrm>
                  <a:off x="4495800" y="4447881"/>
                  <a:ext cx="41287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𝛼</m:t>
                        </m:r>
                      </m:oMath>
                    </m:oMathPara>
                  </a14:m>
                  <a:endParaRPr lang="en-US" i="1" dirty="0">
                    <a:latin typeface="Latin Modern Roman 10" charset="0"/>
                    <a:ea typeface="Latin Modern Roman 10" charset="0"/>
                    <a:cs typeface="Latin Modern Roman 10" charset="0"/>
                  </a:endParaRPr>
                </a:p>
              </p:txBody>
            </p:sp>
          </mc:Choice>
          <mc:Fallback xmlns="">
            <p:sp>
              <p:nvSpPr>
                <p:cNvPr id="19" name="TextBox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95800" y="4447881"/>
                  <a:ext cx="412870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Rounded Rectangle 19"/>
            <p:cNvSpPr/>
            <p:nvPr/>
          </p:nvSpPr>
          <p:spPr>
            <a:xfrm>
              <a:off x="4541301" y="4152106"/>
              <a:ext cx="181542" cy="26749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8839200" y="2044303"/>
            <a:ext cx="3118491" cy="851297"/>
          </a:xfrm>
          <a:prstGeom prst="roundRect">
            <a:avLst/>
          </a:prstGeom>
          <a:gradFill>
            <a:gsLst>
              <a:gs pos="0">
                <a:schemeClr val="dk1">
                  <a:satMod val="103000"/>
                  <a:lumMod val="102000"/>
                  <a:tint val="94000"/>
                </a:schemeClr>
              </a:gs>
              <a:gs pos="73000">
                <a:schemeClr val="dk1">
                  <a:satMod val="110000"/>
                  <a:lumMod val="100000"/>
                  <a:shade val="100000"/>
                </a:schemeClr>
              </a:gs>
              <a:gs pos="100000">
                <a:schemeClr val="dk1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200" b="1" dirty="0" smtClean="0">
                <a:solidFill>
                  <a:srgbClr val="A6E32D"/>
                </a:solidFill>
              </a:rPr>
              <a:t>Seating choice is limited to </a:t>
            </a:r>
            <a:r>
              <a:rPr lang="en-US" sz="2200" b="1" dirty="0" smtClean="0">
                <a:solidFill>
                  <a:srgbClr val="F82A71"/>
                </a:solidFill>
              </a:rPr>
              <a:t>possible </a:t>
            </a:r>
            <a:r>
              <a:rPr lang="en-US" sz="2200" b="1" dirty="0" smtClean="0">
                <a:solidFill>
                  <a:srgbClr val="A6E32D"/>
                </a:solidFill>
              </a:rPr>
              <a:t>phrases only</a:t>
            </a:r>
            <a:endParaRPr lang="en-US" sz="2200" i="1" u="sng" dirty="0" smtClean="0">
              <a:solidFill>
                <a:srgbClr val="F82A71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20727" y="5801793"/>
            <a:ext cx="31606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machine </a:t>
            </a:r>
            <a:r>
              <a:rPr lang="en-US" i="1" u="sng" dirty="0" smtClean="0">
                <a:solidFill>
                  <a:srgbClr val="C00000"/>
                </a:solidFill>
              </a:rPr>
              <a:t>intelligence</a:t>
            </a:r>
            <a:r>
              <a:rPr lang="en-US" dirty="0" smtClean="0"/>
              <a:t> algorithms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1980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2209800"/>
            <a:ext cx="2057400" cy="2057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PLANS: </a:t>
            </a:r>
            <a:r>
              <a:rPr lang="en-US" dirty="0"/>
              <a:t>Ingredient </a:t>
            </a:r>
            <a:r>
              <a:rPr lang="en-US" dirty="0" smtClean="0"/>
              <a:t>1 </a:t>
            </a:r>
            <a:br>
              <a:rPr lang="en-US" dirty="0" smtClean="0"/>
            </a:br>
            <a:r>
              <a:rPr lang="en-US" dirty="0" smtClean="0"/>
              <a:t>Transient Chinese Restaurant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Transient Chinese Restaurant Process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83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2506345"/>
            <a:ext cx="389255" cy="38925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20727" y="5801793"/>
            <a:ext cx="31606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machine </a:t>
            </a:r>
            <a:r>
              <a:rPr lang="en-US" i="1" u="sng" dirty="0" smtClean="0">
                <a:solidFill>
                  <a:srgbClr val="C00000"/>
                </a:solidFill>
              </a:rPr>
              <a:t>intelligence</a:t>
            </a:r>
            <a:r>
              <a:rPr lang="en-US" dirty="0" smtClean="0"/>
              <a:t> algorithms</a:t>
            </a:r>
            <a:endParaRPr lang="en-US" dirty="0"/>
          </a:p>
        </p:txBody>
      </p:sp>
      <p:sp>
        <p:nvSpPr>
          <p:cNvPr id="9" name="Left Brace 8"/>
          <p:cNvSpPr/>
          <p:nvPr/>
        </p:nvSpPr>
        <p:spPr>
          <a:xfrm>
            <a:off x="3733800" y="5409094"/>
            <a:ext cx="253860" cy="1235075"/>
          </a:xfrm>
          <a:prstGeom prst="leftBrace">
            <a:avLst>
              <a:gd name="adj1" fmla="val 7750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3978600" y="5273040"/>
                <a:ext cx="2908938" cy="14773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intelligence                      </a:t>
                </a:r>
                <a:r>
                  <a:rPr lang="en-US" b="1" i="1" dirty="0" smtClean="0">
                    <a:solidFill>
                      <a:srgbClr val="C00000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1</a:t>
                </a:r>
              </a:p>
              <a:p>
                <a:endParaRPr lang="en-US" dirty="0" smtClean="0"/>
              </a:p>
              <a:p>
                <a:r>
                  <a:rPr lang="en-US" dirty="0" smtClean="0"/>
                  <a:t>machine intelligence      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</m:oMath>
                </a14:m>
                <a:r>
                  <a:rPr lang="en-US" b="1" i="1" dirty="0" smtClean="0">
                    <a:solidFill>
                      <a:srgbClr val="C00000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/2</a:t>
                </a:r>
              </a:p>
              <a:p>
                <a:endParaRPr lang="en-US" dirty="0" smtClean="0"/>
              </a:p>
              <a:p>
                <a:r>
                  <a:rPr lang="en-US" dirty="0"/>
                  <a:t>i</a:t>
                </a:r>
                <a:r>
                  <a:rPr lang="en-US" dirty="0" smtClean="0"/>
                  <a:t>ntelligence algorithms  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</m:oMath>
                </a14:m>
                <a:r>
                  <a:rPr lang="en-US" b="1" i="1" dirty="0">
                    <a:solidFill>
                      <a:srgbClr val="C00000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/</a:t>
                </a:r>
                <a:r>
                  <a:rPr lang="en-US" b="1" i="1" dirty="0" smtClean="0">
                    <a:solidFill>
                      <a:srgbClr val="C00000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2</a:t>
                </a:r>
                <a:endParaRPr lang="en-US" b="1" i="1" dirty="0">
                  <a:solidFill>
                    <a:srgbClr val="C00000"/>
                  </a:solidFill>
                  <a:latin typeface="Latin Modern Roman 10" charset="0"/>
                  <a:ea typeface="Latin Modern Roman 10" charset="0"/>
                  <a:cs typeface="Latin Modern Roman 10" charset="0"/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8600" y="5273040"/>
                <a:ext cx="2908938" cy="1477328"/>
              </a:xfrm>
              <a:prstGeom prst="rect">
                <a:avLst/>
              </a:prstGeom>
              <a:blipFill rotWithShape="0">
                <a:blip r:embed="rId4"/>
                <a:stretch>
                  <a:fillRect l="-1887" t="-2066" r="-839" b="-57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/>
          <p:cNvSpPr/>
          <p:nvPr/>
        </p:nvSpPr>
        <p:spPr>
          <a:xfrm>
            <a:off x="1413827" y="3547507"/>
            <a:ext cx="13165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intelligence 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801" y="2472372"/>
            <a:ext cx="389255" cy="389255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754157" y="4446587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Latin Modern Roman 10" charset="0"/>
                <a:ea typeface="Latin Modern Roman 10" charset="0"/>
                <a:cs typeface="Latin Modern Roman 10" charset="0"/>
              </a:rPr>
              <a:t>2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1799658" y="4117595"/>
            <a:ext cx="181542" cy="30071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/>
          <p:cNvGrpSpPr/>
          <p:nvPr/>
        </p:nvGrpSpPr>
        <p:grpSpPr>
          <a:xfrm>
            <a:off x="3118670" y="2667000"/>
            <a:ext cx="538930" cy="2150213"/>
            <a:chOff x="4495800" y="2667000"/>
            <a:chExt cx="538930" cy="2150213"/>
          </a:xfrm>
        </p:grpSpPr>
        <p:sp>
          <p:nvSpPr>
            <p:cNvPr id="18" name="TextBox 17"/>
            <p:cNvSpPr txBox="1"/>
            <p:nvPr/>
          </p:nvSpPr>
          <p:spPr>
            <a:xfrm>
              <a:off x="4495800" y="2667000"/>
              <a:ext cx="53893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mr-IN" sz="4000" i="1" dirty="0" smtClean="0"/>
                <a:t>…</a:t>
              </a:r>
              <a:endParaRPr lang="en-US" sz="4000" i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/>
                <p:cNvSpPr txBox="1"/>
                <p:nvPr/>
              </p:nvSpPr>
              <p:spPr>
                <a:xfrm>
                  <a:off x="4495800" y="4447881"/>
                  <a:ext cx="41287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𝛼</m:t>
                        </m:r>
                      </m:oMath>
                    </m:oMathPara>
                  </a14:m>
                  <a:endParaRPr lang="en-US" i="1" dirty="0">
                    <a:latin typeface="Latin Modern Roman 10" charset="0"/>
                    <a:ea typeface="Latin Modern Roman 10" charset="0"/>
                    <a:cs typeface="Latin Modern Roman 10" charset="0"/>
                  </a:endParaRPr>
                </a:p>
              </p:txBody>
            </p:sp>
          </mc:Choice>
          <mc:Fallback xmlns="">
            <p:sp>
              <p:nvSpPr>
                <p:cNvPr id="19" name="TextBox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95800" y="4447881"/>
                  <a:ext cx="412870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Rounded Rectangle 19"/>
            <p:cNvSpPr/>
            <p:nvPr/>
          </p:nvSpPr>
          <p:spPr>
            <a:xfrm>
              <a:off x="4541301" y="4152106"/>
              <a:ext cx="181542" cy="26749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8839200" y="2044303"/>
            <a:ext cx="3118491" cy="851297"/>
          </a:xfrm>
          <a:prstGeom prst="roundRect">
            <a:avLst/>
          </a:prstGeom>
          <a:gradFill>
            <a:gsLst>
              <a:gs pos="0">
                <a:schemeClr val="dk1">
                  <a:satMod val="103000"/>
                  <a:lumMod val="102000"/>
                  <a:tint val="94000"/>
                </a:schemeClr>
              </a:gs>
              <a:gs pos="73000">
                <a:schemeClr val="dk1">
                  <a:satMod val="110000"/>
                  <a:lumMod val="100000"/>
                  <a:shade val="100000"/>
                </a:schemeClr>
              </a:gs>
              <a:gs pos="100000">
                <a:schemeClr val="dk1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200" b="1" dirty="0" smtClean="0">
                <a:solidFill>
                  <a:srgbClr val="A6E32D"/>
                </a:solidFill>
              </a:rPr>
              <a:t>Seating choice is limited to </a:t>
            </a:r>
            <a:r>
              <a:rPr lang="en-US" sz="2200" b="1" dirty="0" smtClean="0">
                <a:solidFill>
                  <a:srgbClr val="F82A71"/>
                </a:solidFill>
              </a:rPr>
              <a:t>possible </a:t>
            </a:r>
            <a:r>
              <a:rPr lang="en-US" sz="2200" b="1" dirty="0" smtClean="0">
                <a:solidFill>
                  <a:srgbClr val="A6E32D"/>
                </a:solidFill>
              </a:rPr>
              <a:t>phrases only</a:t>
            </a:r>
            <a:endParaRPr lang="en-US" sz="2200" i="1" u="sng" dirty="0" smtClean="0">
              <a:solidFill>
                <a:srgbClr val="F82A71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3987660" y="5275385"/>
            <a:ext cx="1193940" cy="331719"/>
          </a:xfrm>
          <a:prstGeom prst="roundRect">
            <a:avLst/>
          </a:prstGeom>
          <a:noFill/>
          <a:ln w="34925">
            <a:solidFill>
              <a:srgbClr val="F82A7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Smiley Face 22"/>
          <p:cNvSpPr/>
          <p:nvPr/>
        </p:nvSpPr>
        <p:spPr>
          <a:xfrm>
            <a:off x="1790700" y="2506345"/>
            <a:ext cx="190500" cy="160655"/>
          </a:xfrm>
          <a:prstGeom prst="smileyFace">
            <a:avLst/>
          </a:prstGeom>
          <a:solidFill>
            <a:srgbClr val="F0922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818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2209800"/>
            <a:ext cx="2057400" cy="2057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PLANS: </a:t>
            </a:r>
            <a:r>
              <a:rPr lang="en-US" dirty="0"/>
              <a:t>Ingredient </a:t>
            </a:r>
            <a:r>
              <a:rPr lang="en-US" dirty="0" smtClean="0"/>
              <a:t>1 </a:t>
            </a:r>
            <a:br>
              <a:rPr lang="en-US" dirty="0" smtClean="0"/>
            </a:br>
            <a:r>
              <a:rPr lang="en-US" dirty="0" smtClean="0"/>
              <a:t>Transient Chinese Restaurant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Transient Chinese Restaurant Process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84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2506345"/>
            <a:ext cx="389255" cy="389255"/>
          </a:xfrm>
          <a:prstGeom prst="rect">
            <a:avLst/>
          </a:prstGeom>
        </p:spPr>
      </p:pic>
      <p:sp>
        <p:nvSpPr>
          <p:cNvPr id="9" name="Left Brace 8"/>
          <p:cNvSpPr/>
          <p:nvPr/>
        </p:nvSpPr>
        <p:spPr>
          <a:xfrm>
            <a:off x="3733800" y="5409094"/>
            <a:ext cx="253860" cy="1235075"/>
          </a:xfrm>
          <a:prstGeom prst="leftBrace">
            <a:avLst>
              <a:gd name="adj1" fmla="val 7750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3978600" y="5273040"/>
                <a:ext cx="2925866" cy="14773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intelligence                      </a:t>
                </a:r>
                <a:r>
                  <a:rPr lang="en-US" b="1" i="1" dirty="0" smtClean="0">
                    <a:solidFill>
                      <a:srgbClr val="C00000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2</a:t>
                </a:r>
              </a:p>
              <a:p>
                <a:endParaRPr lang="en-US" dirty="0" smtClean="0"/>
              </a:p>
              <a:p>
                <a:r>
                  <a:rPr lang="en-US" dirty="0" smtClean="0"/>
                  <a:t>artificial intelligence      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</m:oMath>
                </a14:m>
                <a:r>
                  <a:rPr lang="en-US" b="1" i="1" dirty="0" smtClean="0">
                    <a:solidFill>
                      <a:srgbClr val="C00000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/2</a:t>
                </a:r>
              </a:p>
              <a:p>
                <a:endParaRPr lang="en-US" dirty="0" smtClean="0"/>
              </a:p>
              <a:p>
                <a:r>
                  <a:rPr lang="en-US" dirty="0"/>
                  <a:t>i</a:t>
                </a:r>
                <a:r>
                  <a:rPr lang="en-US" dirty="0" smtClean="0"/>
                  <a:t>ntelligence technique   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</m:oMath>
                </a14:m>
                <a:r>
                  <a:rPr lang="en-US" b="1" i="1" dirty="0">
                    <a:solidFill>
                      <a:srgbClr val="C00000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/</a:t>
                </a:r>
                <a:r>
                  <a:rPr lang="en-US" b="1" i="1" dirty="0" smtClean="0">
                    <a:solidFill>
                      <a:srgbClr val="C00000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2</a:t>
                </a:r>
                <a:endParaRPr lang="en-US" b="1" i="1" dirty="0">
                  <a:solidFill>
                    <a:srgbClr val="C00000"/>
                  </a:solidFill>
                  <a:latin typeface="Latin Modern Roman 10" charset="0"/>
                  <a:ea typeface="Latin Modern Roman 10" charset="0"/>
                  <a:cs typeface="Latin Modern Roman 10" charset="0"/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8600" y="5273040"/>
                <a:ext cx="2925866" cy="1477328"/>
              </a:xfrm>
              <a:prstGeom prst="rect">
                <a:avLst/>
              </a:prstGeom>
              <a:blipFill rotWithShape="0">
                <a:blip r:embed="rId4"/>
                <a:stretch>
                  <a:fillRect l="-1875" t="-2066" b="-297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/>
          <p:cNvSpPr/>
          <p:nvPr/>
        </p:nvSpPr>
        <p:spPr>
          <a:xfrm>
            <a:off x="1413827" y="3547507"/>
            <a:ext cx="13165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intelligence 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801" y="2472372"/>
            <a:ext cx="389255" cy="389255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754157" y="4446587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Latin Modern Roman 10" charset="0"/>
                <a:ea typeface="Latin Modern Roman 10" charset="0"/>
                <a:cs typeface="Latin Modern Roman 10" charset="0"/>
              </a:rPr>
              <a:t>2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1799658" y="4117595"/>
            <a:ext cx="181542" cy="30071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/>
          <p:cNvGrpSpPr/>
          <p:nvPr/>
        </p:nvGrpSpPr>
        <p:grpSpPr>
          <a:xfrm>
            <a:off x="3118670" y="2667000"/>
            <a:ext cx="538930" cy="2150213"/>
            <a:chOff x="4495800" y="2667000"/>
            <a:chExt cx="538930" cy="2150213"/>
          </a:xfrm>
        </p:grpSpPr>
        <p:sp>
          <p:nvSpPr>
            <p:cNvPr id="18" name="TextBox 17"/>
            <p:cNvSpPr txBox="1"/>
            <p:nvPr/>
          </p:nvSpPr>
          <p:spPr>
            <a:xfrm>
              <a:off x="4495800" y="2667000"/>
              <a:ext cx="53893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mr-IN" sz="4000" i="1" dirty="0" smtClean="0"/>
                <a:t>…</a:t>
              </a:r>
              <a:endParaRPr lang="en-US" sz="4000" i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/>
                <p:cNvSpPr txBox="1"/>
                <p:nvPr/>
              </p:nvSpPr>
              <p:spPr>
                <a:xfrm>
                  <a:off x="4495800" y="4447881"/>
                  <a:ext cx="41287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𝛼</m:t>
                        </m:r>
                      </m:oMath>
                    </m:oMathPara>
                  </a14:m>
                  <a:endParaRPr lang="en-US" i="1" dirty="0">
                    <a:latin typeface="Latin Modern Roman 10" charset="0"/>
                    <a:ea typeface="Latin Modern Roman 10" charset="0"/>
                    <a:cs typeface="Latin Modern Roman 10" charset="0"/>
                  </a:endParaRPr>
                </a:p>
              </p:txBody>
            </p:sp>
          </mc:Choice>
          <mc:Fallback xmlns="">
            <p:sp>
              <p:nvSpPr>
                <p:cNvPr id="19" name="TextBox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95800" y="4447881"/>
                  <a:ext cx="412870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Rounded Rectangle 19"/>
            <p:cNvSpPr/>
            <p:nvPr/>
          </p:nvSpPr>
          <p:spPr>
            <a:xfrm>
              <a:off x="4541301" y="4152106"/>
              <a:ext cx="181542" cy="26749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8839200" y="2044303"/>
            <a:ext cx="3118491" cy="851297"/>
          </a:xfrm>
          <a:prstGeom prst="roundRect">
            <a:avLst/>
          </a:prstGeom>
          <a:gradFill>
            <a:gsLst>
              <a:gs pos="0">
                <a:schemeClr val="dk1">
                  <a:satMod val="103000"/>
                  <a:lumMod val="102000"/>
                  <a:tint val="94000"/>
                </a:schemeClr>
              </a:gs>
              <a:gs pos="73000">
                <a:schemeClr val="dk1">
                  <a:satMod val="110000"/>
                  <a:lumMod val="100000"/>
                  <a:shade val="100000"/>
                </a:schemeClr>
              </a:gs>
              <a:gs pos="100000">
                <a:schemeClr val="dk1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200" b="1" dirty="0" smtClean="0">
                <a:solidFill>
                  <a:srgbClr val="A6E32D"/>
                </a:solidFill>
              </a:rPr>
              <a:t>Seating choice is limited to </a:t>
            </a:r>
            <a:r>
              <a:rPr lang="en-US" sz="2200" b="1" dirty="0" smtClean="0">
                <a:solidFill>
                  <a:srgbClr val="F82A71"/>
                </a:solidFill>
              </a:rPr>
              <a:t>possible </a:t>
            </a:r>
            <a:r>
              <a:rPr lang="en-US" sz="2200" b="1" dirty="0" smtClean="0">
                <a:solidFill>
                  <a:srgbClr val="A6E32D"/>
                </a:solidFill>
              </a:rPr>
              <a:t>phrases only</a:t>
            </a:r>
            <a:endParaRPr lang="en-US" sz="2200" i="1" u="sng" dirty="0" smtClean="0">
              <a:solidFill>
                <a:srgbClr val="F82A71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6572" y="5257800"/>
            <a:ext cx="389255" cy="389255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446414" y="5801793"/>
            <a:ext cx="3058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artificial </a:t>
            </a:r>
            <a:r>
              <a:rPr lang="en-US" i="1" u="sng" dirty="0" smtClean="0">
                <a:solidFill>
                  <a:srgbClr val="C00000"/>
                </a:solidFill>
              </a:rPr>
              <a:t>intelligence</a:t>
            </a:r>
            <a:r>
              <a:rPr lang="en-US" dirty="0" smtClean="0"/>
              <a:t> technique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6922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2209800"/>
            <a:ext cx="2057400" cy="2057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PLANS: </a:t>
            </a:r>
            <a:r>
              <a:rPr lang="en-US" dirty="0"/>
              <a:t>Ingredient </a:t>
            </a:r>
            <a:r>
              <a:rPr lang="en-US" dirty="0" smtClean="0"/>
              <a:t>1 </a:t>
            </a:r>
            <a:br>
              <a:rPr lang="en-US" dirty="0" smtClean="0"/>
            </a:br>
            <a:r>
              <a:rPr lang="en-US" dirty="0" smtClean="0"/>
              <a:t>Transient Chinese Restaurant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Transient Chinese Restaurant Process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85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2506345"/>
            <a:ext cx="389255" cy="38925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46414" y="5801793"/>
            <a:ext cx="3058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artificial </a:t>
            </a:r>
            <a:r>
              <a:rPr lang="en-US" i="1" u="sng" dirty="0" smtClean="0">
                <a:solidFill>
                  <a:srgbClr val="C00000"/>
                </a:solidFill>
              </a:rPr>
              <a:t>intelligence</a:t>
            </a:r>
            <a:r>
              <a:rPr lang="en-US" dirty="0" smtClean="0"/>
              <a:t> technique</a:t>
            </a:r>
            <a:endParaRPr lang="en-US" dirty="0"/>
          </a:p>
        </p:txBody>
      </p:sp>
      <p:sp>
        <p:nvSpPr>
          <p:cNvPr id="9" name="Left Brace 8"/>
          <p:cNvSpPr/>
          <p:nvPr/>
        </p:nvSpPr>
        <p:spPr>
          <a:xfrm>
            <a:off x="3733800" y="5409094"/>
            <a:ext cx="253860" cy="1235075"/>
          </a:xfrm>
          <a:prstGeom prst="leftBrace">
            <a:avLst>
              <a:gd name="adj1" fmla="val 7750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3978600" y="5273040"/>
                <a:ext cx="2925866" cy="14773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intelligence                      </a:t>
                </a:r>
                <a:r>
                  <a:rPr lang="en-US" b="1" i="1" dirty="0" smtClean="0">
                    <a:solidFill>
                      <a:srgbClr val="C00000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2</a:t>
                </a:r>
              </a:p>
              <a:p>
                <a:endParaRPr lang="en-US" dirty="0" smtClean="0"/>
              </a:p>
              <a:p>
                <a:r>
                  <a:rPr lang="en-US" dirty="0" smtClean="0"/>
                  <a:t>artificial intelligence      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</m:oMath>
                </a14:m>
                <a:r>
                  <a:rPr lang="en-US" b="1" i="1" dirty="0" smtClean="0">
                    <a:solidFill>
                      <a:srgbClr val="C00000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/2</a:t>
                </a:r>
              </a:p>
              <a:p>
                <a:endParaRPr lang="en-US" dirty="0" smtClean="0"/>
              </a:p>
              <a:p>
                <a:r>
                  <a:rPr lang="en-US" dirty="0"/>
                  <a:t>i</a:t>
                </a:r>
                <a:r>
                  <a:rPr lang="en-US" dirty="0" smtClean="0"/>
                  <a:t>ntelligence technique   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</m:oMath>
                </a14:m>
                <a:r>
                  <a:rPr lang="en-US" b="1" i="1" dirty="0">
                    <a:solidFill>
                      <a:srgbClr val="C00000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/</a:t>
                </a:r>
                <a:r>
                  <a:rPr lang="en-US" b="1" i="1" dirty="0" smtClean="0">
                    <a:solidFill>
                      <a:srgbClr val="C00000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2</a:t>
                </a:r>
                <a:endParaRPr lang="en-US" b="1" i="1" dirty="0">
                  <a:solidFill>
                    <a:srgbClr val="C00000"/>
                  </a:solidFill>
                  <a:latin typeface="Latin Modern Roman 10" charset="0"/>
                  <a:ea typeface="Latin Modern Roman 10" charset="0"/>
                  <a:cs typeface="Latin Modern Roman 10" charset="0"/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8600" y="5273040"/>
                <a:ext cx="2925866" cy="1477328"/>
              </a:xfrm>
              <a:prstGeom prst="rect">
                <a:avLst/>
              </a:prstGeom>
              <a:blipFill rotWithShape="0">
                <a:blip r:embed="rId4"/>
                <a:stretch>
                  <a:fillRect l="-1875" t="-2066" b="-297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/>
          <p:cNvSpPr/>
          <p:nvPr/>
        </p:nvSpPr>
        <p:spPr>
          <a:xfrm>
            <a:off x="1413827" y="3547507"/>
            <a:ext cx="13165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intelligence 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801" y="2472372"/>
            <a:ext cx="389255" cy="389255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754157" y="4446587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Latin Modern Roman 10" charset="0"/>
                <a:ea typeface="Latin Modern Roman 10" charset="0"/>
                <a:cs typeface="Latin Modern Roman 10" charset="0"/>
              </a:rPr>
              <a:t>2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1799658" y="4117595"/>
            <a:ext cx="181542" cy="30071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/>
          <p:cNvGrpSpPr/>
          <p:nvPr/>
        </p:nvGrpSpPr>
        <p:grpSpPr>
          <a:xfrm>
            <a:off x="4490270" y="2667000"/>
            <a:ext cx="538930" cy="2150213"/>
            <a:chOff x="4495800" y="2667000"/>
            <a:chExt cx="538930" cy="2150213"/>
          </a:xfrm>
        </p:grpSpPr>
        <p:sp>
          <p:nvSpPr>
            <p:cNvPr id="18" name="TextBox 17"/>
            <p:cNvSpPr txBox="1"/>
            <p:nvPr/>
          </p:nvSpPr>
          <p:spPr>
            <a:xfrm>
              <a:off x="4495800" y="2667000"/>
              <a:ext cx="53893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mr-IN" sz="4000" i="1" dirty="0" smtClean="0"/>
                <a:t>…</a:t>
              </a:r>
              <a:endParaRPr lang="en-US" sz="4000" i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/>
                <p:cNvSpPr txBox="1"/>
                <p:nvPr/>
              </p:nvSpPr>
              <p:spPr>
                <a:xfrm>
                  <a:off x="4495800" y="4447881"/>
                  <a:ext cx="41287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𝛼</m:t>
                        </m:r>
                      </m:oMath>
                    </m:oMathPara>
                  </a14:m>
                  <a:endParaRPr lang="en-US" i="1" dirty="0">
                    <a:latin typeface="Latin Modern Roman 10" charset="0"/>
                    <a:ea typeface="Latin Modern Roman 10" charset="0"/>
                    <a:cs typeface="Latin Modern Roman 10" charset="0"/>
                  </a:endParaRPr>
                </a:p>
              </p:txBody>
            </p:sp>
          </mc:Choice>
          <mc:Fallback xmlns="">
            <p:sp>
              <p:nvSpPr>
                <p:cNvPr id="19" name="TextBox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95800" y="4447881"/>
                  <a:ext cx="412870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Rounded Rectangle 19"/>
            <p:cNvSpPr/>
            <p:nvPr/>
          </p:nvSpPr>
          <p:spPr>
            <a:xfrm>
              <a:off x="4541301" y="4152106"/>
              <a:ext cx="181542" cy="26749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8839200" y="2044303"/>
            <a:ext cx="3118491" cy="851297"/>
          </a:xfrm>
          <a:prstGeom prst="roundRect">
            <a:avLst/>
          </a:prstGeom>
          <a:gradFill>
            <a:gsLst>
              <a:gs pos="0">
                <a:schemeClr val="dk1">
                  <a:satMod val="103000"/>
                  <a:lumMod val="102000"/>
                  <a:tint val="94000"/>
                </a:schemeClr>
              </a:gs>
              <a:gs pos="73000">
                <a:schemeClr val="dk1">
                  <a:satMod val="110000"/>
                  <a:lumMod val="100000"/>
                  <a:shade val="100000"/>
                </a:schemeClr>
              </a:gs>
              <a:gs pos="100000">
                <a:schemeClr val="dk1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200" b="1" dirty="0" smtClean="0">
                <a:solidFill>
                  <a:srgbClr val="A6E32D"/>
                </a:solidFill>
              </a:rPr>
              <a:t>Seating choice is limited to </a:t>
            </a:r>
            <a:r>
              <a:rPr lang="en-US" sz="2200" b="1" dirty="0" smtClean="0">
                <a:solidFill>
                  <a:srgbClr val="F82A71"/>
                </a:solidFill>
              </a:rPr>
              <a:t>possible </a:t>
            </a:r>
            <a:r>
              <a:rPr lang="en-US" sz="2200" b="1" dirty="0" smtClean="0">
                <a:solidFill>
                  <a:srgbClr val="A6E32D"/>
                </a:solidFill>
              </a:rPr>
              <a:t>phrases only</a:t>
            </a:r>
            <a:endParaRPr lang="en-US" sz="2200" i="1" u="sng" dirty="0" smtClean="0">
              <a:solidFill>
                <a:srgbClr val="F82A71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3010" y="2506345"/>
            <a:ext cx="389255" cy="389255"/>
          </a:xfrm>
          <a:prstGeom prst="rect">
            <a:avLst/>
          </a:prstGeom>
        </p:spPr>
      </p:pic>
      <p:grpSp>
        <p:nvGrpSpPr>
          <p:cNvPr id="22" name="Group 21"/>
          <p:cNvGrpSpPr/>
          <p:nvPr/>
        </p:nvGrpSpPr>
        <p:grpSpPr>
          <a:xfrm>
            <a:off x="2333641" y="2209800"/>
            <a:ext cx="2057400" cy="2606119"/>
            <a:chOff x="952500" y="2209800"/>
            <a:chExt cx="2057400" cy="2606119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2500" y="2209800"/>
              <a:ext cx="2057400" cy="2057400"/>
            </a:xfrm>
            <a:prstGeom prst="rect">
              <a:avLst/>
            </a:prstGeom>
          </p:spPr>
        </p:pic>
        <p:sp>
          <p:nvSpPr>
            <p:cNvPr id="25" name="TextBox 24"/>
            <p:cNvSpPr txBox="1"/>
            <p:nvPr/>
          </p:nvSpPr>
          <p:spPr>
            <a:xfrm>
              <a:off x="1754157" y="4446587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1</a:t>
              </a:r>
              <a:endParaRPr lang="en-US" i="1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1799658" y="4267200"/>
              <a:ext cx="181542" cy="15110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Rectangle 26"/>
          <p:cNvSpPr/>
          <p:nvPr/>
        </p:nvSpPr>
        <p:spPr>
          <a:xfrm>
            <a:off x="3147333" y="3547507"/>
            <a:ext cx="3754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/>
              <a:t>AI</a:t>
            </a:r>
            <a:endParaRPr lang="en-US" dirty="0"/>
          </a:p>
        </p:txBody>
      </p:sp>
      <p:sp>
        <p:nvSpPr>
          <p:cNvPr id="28" name="Smiley Face 27"/>
          <p:cNvSpPr/>
          <p:nvPr/>
        </p:nvSpPr>
        <p:spPr>
          <a:xfrm>
            <a:off x="2797126" y="2540317"/>
            <a:ext cx="190500" cy="160655"/>
          </a:xfrm>
          <a:prstGeom prst="smileyFace">
            <a:avLst/>
          </a:prstGeom>
          <a:solidFill>
            <a:srgbClr val="F0922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ounded Rectangle 28"/>
          <p:cNvSpPr/>
          <p:nvPr/>
        </p:nvSpPr>
        <p:spPr>
          <a:xfrm>
            <a:off x="3987660" y="5820599"/>
            <a:ext cx="2032140" cy="331719"/>
          </a:xfrm>
          <a:prstGeom prst="roundRect">
            <a:avLst/>
          </a:prstGeom>
          <a:noFill/>
          <a:ln w="34925">
            <a:solidFill>
              <a:srgbClr val="F82A7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028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2209800"/>
            <a:ext cx="2057400" cy="2057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PLANS: </a:t>
            </a:r>
            <a:r>
              <a:rPr lang="en-US" dirty="0"/>
              <a:t>Ingredient </a:t>
            </a:r>
            <a:r>
              <a:rPr lang="en-US" dirty="0" smtClean="0"/>
              <a:t>1 </a:t>
            </a:r>
            <a:br>
              <a:rPr lang="en-US" dirty="0" smtClean="0"/>
            </a:br>
            <a:r>
              <a:rPr lang="en-US" dirty="0" smtClean="0"/>
              <a:t>Transient Chinese Restaurant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Transient Chinese Restaurant Process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86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2506345"/>
            <a:ext cx="389255" cy="389255"/>
          </a:xfrm>
          <a:prstGeom prst="rect">
            <a:avLst/>
          </a:prstGeom>
        </p:spPr>
      </p:pic>
      <p:sp>
        <p:nvSpPr>
          <p:cNvPr id="9" name="Left Brace 8"/>
          <p:cNvSpPr/>
          <p:nvPr/>
        </p:nvSpPr>
        <p:spPr>
          <a:xfrm>
            <a:off x="3733800" y="5409094"/>
            <a:ext cx="253860" cy="1235075"/>
          </a:xfrm>
          <a:prstGeom prst="leftBrace">
            <a:avLst>
              <a:gd name="adj1" fmla="val 7750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3978600" y="5273040"/>
                <a:ext cx="2885470" cy="14776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artifical                             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  <m:r>
                      <m:rPr>
                        <m:nor/>
                      </m:rPr>
                      <a:rPr lang="en-US" b="1" i="1" dirty="0">
                        <a:solidFill>
                          <a:srgbClr val="C00000"/>
                        </a:solidFill>
                        <a:latin typeface="Latin Modern Roman 10" charset="0"/>
                        <a:ea typeface="Latin Modern Roman 10" charset="0"/>
                        <a:cs typeface="Latin Modern Roman 10" charset="0"/>
                      </a:rPr>
                      <m:t>/2</m:t>
                    </m:r>
                  </m:oMath>
                </a14:m>
                <a:endParaRPr lang="en-US" b="1" i="1" dirty="0" smtClean="0">
                  <a:solidFill>
                    <a:srgbClr val="C00000"/>
                  </a:solidFill>
                  <a:latin typeface="Latin Modern Roman 10" charset="0"/>
                  <a:ea typeface="Latin Modern Roman 10" charset="0"/>
                  <a:cs typeface="Latin Modern Roman 10" charset="0"/>
                </a:endParaRPr>
              </a:p>
              <a:p>
                <a:endParaRPr lang="en-US" dirty="0" smtClean="0"/>
              </a:p>
              <a:p>
                <a:r>
                  <a:rPr lang="en-US" dirty="0" smtClean="0"/>
                  <a:t>artificial intelligence       </a:t>
                </a:r>
                <a:r>
                  <a:rPr lang="en-US" b="1" i="1" dirty="0" smtClean="0">
                    <a:solidFill>
                      <a:srgbClr val="C00000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1</a:t>
                </a:r>
              </a:p>
              <a:p>
                <a:endParaRPr lang="en-US" dirty="0" smtClean="0"/>
              </a:p>
              <a:p>
                <a:r>
                  <a:rPr lang="en-US" dirty="0" smtClean="0"/>
                  <a:t>in artificial                        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</m:oMath>
                </a14:m>
                <a:r>
                  <a:rPr lang="en-US" b="1" i="1" dirty="0">
                    <a:solidFill>
                      <a:srgbClr val="C00000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/</a:t>
                </a:r>
                <a:r>
                  <a:rPr lang="en-US" b="1" i="1" dirty="0" smtClean="0">
                    <a:solidFill>
                      <a:srgbClr val="C00000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2</a:t>
                </a:r>
                <a:endParaRPr lang="en-US" b="1" i="1" dirty="0">
                  <a:solidFill>
                    <a:srgbClr val="C00000"/>
                  </a:solidFill>
                  <a:latin typeface="Latin Modern Roman 10" charset="0"/>
                  <a:ea typeface="Latin Modern Roman 10" charset="0"/>
                  <a:cs typeface="Latin Modern Roman 10" charset="0"/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8600" y="5273040"/>
                <a:ext cx="2885470" cy="1477649"/>
              </a:xfrm>
              <a:prstGeom prst="rect">
                <a:avLst/>
              </a:prstGeom>
              <a:blipFill rotWithShape="0">
                <a:blip r:embed="rId4"/>
                <a:stretch>
                  <a:fillRect l="-1903" t="-2066" r="-1691" b="-57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/>
          <p:cNvSpPr/>
          <p:nvPr/>
        </p:nvSpPr>
        <p:spPr>
          <a:xfrm>
            <a:off x="1413827" y="3547507"/>
            <a:ext cx="13165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intelligence 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801" y="2472372"/>
            <a:ext cx="389255" cy="389255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754157" y="4446587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Latin Modern Roman 10" charset="0"/>
                <a:ea typeface="Latin Modern Roman 10" charset="0"/>
                <a:cs typeface="Latin Modern Roman 10" charset="0"/>
              </a:rPr>
              <a:t>2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1799658" y="4117595"/>
            <a:ext cx="181542" cy="30071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/>
          <p:cNvGrpSpPr/>
          <p:nvPr/>
        </p:nvGrpSpPr>
        <p:grpSpPr>
          <a:xfrm>
            <a:off x="4490270" y="2667000"/>
            <a:ext cx="538930" cy="2150213"/>
            <a:chOff x="4495800" y="2667000"/>
            <a:chExt cx="538930" cy="2150213"/>
          </a:xfrm>
        </p:grpSpPr>
        <p:sp>
          <p:nvSpPr>
            <p:cNvPr id="18" name="TextBox 17"/>
            <p:cNvSpPr txBox="1"/>
            <p:nvPr/>
          </p:nvSpPr>
          <p:spPr>
            <a:xfrm>
              <a:off x="4495800" y="2667000"/>
              <a:ext cx="53893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mr-IN" sz="4000" i="1" dirty="0" smtClean="0"/>
                <a:t>…</a:t>
              </a:r>
              <a:endParaRPr lang="en-US" sz="4000" i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/>
                <p:cNvSpPr txBox="1"/>
                <p:nvPr/>
              </p:nvSpPr>
              <p:spPr>
                <a:xfrm>
                  <a:off x="4495800" y="4447881"/>
                  <a:ext cx="41287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𝛼</m:t>
                        </m:r>
                      </m:oMath>
                    </m:oMathPara>
                  </a14:m>
                  <a:endParaRPr lang="en-US" i="1" dirty="0">
                    <a:latin typeface="Latin Modern Roman 10" charset="0"/>
                    <a:ea typeface="Latin Modern Roman 10" charset="0"/>
                    <a:cs typeface="Latin Modern Roman 10" charset="0"/>
                  </a:endParaRPr>
                </a:p>
              </p:txBody>
            </p:sp>
          </mc:Choice>
          <mc:Fallback xmlns="">
            <p:sp>
              <p:nvSpPr>
                <p:cNvPr id="19" name="TextBox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95800" y="4447881"/>
                  <a:ext cx="412870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Rounded Rectangle 19"/>
            <p:cNvSpPr/>
            <p:nvPr/>
          </p:nvSpPr>
          <p:spPr>
            <a:xfrm>
              <a:off x="4541301" y="4152106"/>
              <a:ext cx="181542" cy="26749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8839200" y="2044303"/>
            <a:ext cx="3118491" cy="851297"/>
          </a:xfrm>
          <a:prstGeom prst="roundRect">
            <a:avLst/>
          </a:prstGeom>
          <a:gradFill>
            <a:gsLst>
              <a:gs pos="0">
                <a:schemeClr val="dk1">
                  <a:satMod val="103000"/>
                  <a:lumMod val="102000"/>
                  <a:tint val="94000"/>
                </a:schemeClr>
              </a:gs>
              <a:gs pos="73000">
                <a:schemeClr val="dk1">
                  <a:satMod val="110000"/>
                  <a:lumMod val="100000"/>
                  <a:shade val="100000"/>
                </a:schemeClr>
              </a:gs>
              <a:gs pos="100000">
                <a:schemeClr val="dk1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200" b="1" dirty="0" smtClean="0">
                <a:solidFill>
                  <a:srgbClr val="A6E32D"/>
                </a:solidFill>
              </a:rPr>
              <a:t>Seating choice is limited to </a:t>
            </a:r>
            <a:r>
              <a:rPr lang="en-US" sz="2200" b="1" dirty="0" smtClean="0">
                <a:solidFill>
                  <a:srgbClr val="F82A71"/>
                </a:solidFill>
              </a:rPr>
              <a:t>possible </a:t>
            </a:r>
            <a:r>
              <a:rPr lang="en-US" sz="2200" b="1" dirty="0" smtClean="0">
                <a:solidFill>
                  <a:srgbClr val="A6E32D"/>
                </a:solidFill>
              </a:rPr>
              <a:t>phrases only</a:t>
            </a:r>
            <a:endParaRPr lang="en-US" sz="2200" i="1" u="sng" dirty="0" smtClean="0">
              <a:solidFill>
                <a:srgbClr val="F82A71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3010" y="2506345"/>
            <a:ext cx="389255" cy="389255"/>
          </a:xfrm>
          <a:prstGeom prst="rect">
            <a:avLst/>
          </a:prstGeom>
        </p:spPr>
      </p:pic>
      <p:grpSp>
        <p:nvGrpSpPr>
          <p:cNvPr id="22" name="Group 21"/>
          <p:cNvGrpSpPr/>
          <p:nvPr/>
        </p:nvGrpSpPr>
        <p:grpSpPr>
          <a:xfrm>
            <a:off x="2333641" y="2209800"/>
            <a:ext cx="2057400" cy="2606119"/>
            <a:chOff x="952500" y="2209800"/>
            <a:chExt cx="2057400" cy="2606119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2500" y="2209800"/>
              <a:ext cx="2057400" cy="2057400"/>
            </a:xfrm>
            <a:prstGeom prst="rect">
              <a:avLst/>
            </a:prstGeom>
          </p:spPr>
        </p:pic>
        <p:sp>
          <p:nvSpPr>
            <p:cNvPr id="25" name="TextBox 24"/>
            <p:cNvSpPr txBox="1"/>
            <p:nvPr/>
          </p:nvSpPr>
          <p:spPr>
            <a:xfrm>
              <a:off x="1754157" y="4446587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1</a:t>
              </a:r>
              <a:endParaRPr lang="en-US" i="1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1799658" y="4267200"/>
              <a:ext cx="181542" cy="15110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Rectangle 26"/>
          <p:cNvSpPr/>
          <p:nvPr/>
        </p:nvSpPr>
        <p:spPr>
          <a:xfrm>
            <a:off x="3147333" y="3547507"/>
            <a:ext cx="3754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/>
              <a:t>AI</a:t>
            </a:r>
            <a:endParaRPr lang="en-US" dirty="0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6572" y="5257800"/>
            <a:ext cx="389255" cy="389255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863260" y="5801793"/>
            <a:ext cx="2260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 </a:t>
            </a:r>
            <a:r>
              <a:rPr lang="en-US" i="1" u="sng" dirty="0" err="1" smtClean="0">
                <a:solidFill>
                  <a:srgbClr val="C00000"/>
                </a:solidFill>
              </a:rPr>
              <a:t>artifical</a:t>
            </a:r>
            <a:r>
              <a:rPr lang="en-US" dirty="0" smtClean="0"/>
              <a:t> intelligence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1902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2209800"/>
            <a:ext cx="2057400" cy="2057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PLANS: </a:t>
            </a:r>
            <a:r>
              <a:rPr lang="en-US" dirty="0"/>
              <a:t>Ingredient </a:t>
            </a:r>
            <a:r>
              <a:rPr lang="en-US" dirty="0" smtClean="0"/>
              <a:t>1 </a:t>
            </a:r>
            <a:br>
              <a:rPr lang="en-US" dirty="0" smtClean="0"/>
            </a:br>
            <a:r>
              <a:rPr lang="en-US" dirty="0" smtClean="0"/>
              <a:t>Transient Chinese Restaurant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Transient Chinese Restaurant Process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87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2506345"/>
            <a:ext cx="389255" cy="38925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63260" y="5801793"/>
            <a:ext cx="2260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 </a:t>
            </a:r>
            <a:r>
              <a:rPr lang="en-US" i="1" u="sng" dirty="0" err="1" smtClean="0">
                <a:solidFill>
                  <a:srgbClr val="C00000"/>
                </a:solidFill>
              </a:rPr>
              <a:t>artifical</a:t>
            </a:r>
            <a:r>
              <a:rPr lang="en-US" dirty="0" smtClean="0"/>
              <a:t> intelligence</a:t>
            </a:r>
            <a:endParaRPr lang="en-US" dirty="0"/>
          </a:p>
        </p:txBody>
      </p:sp>
      <p:sp>
        <p:nvSpPr>
          <p:cNvPr id="9" name="Left Brace 8"/>
          <p:cNvSpPr/>
          <p:nvPr/>
        </p:nvSpPr>
        <p:spPr>
          <a:xfrm>
            <a:off x="3733800" y="5409094"/>
            <a:ext cx="253860" cy="1235075"/>
          </a:xfrm>
          <a:prstGeom prst="leftBrace">
            <a:avLst>
              <a:gd name="adj1" fmla="val 7750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3978600" y="5273040"/>
                <a:ext cx="2885470" cy="14776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artifical                             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  <m:r>
                      <m:rPr>
                        <m:nor/>
                      </m:rPr>
                      <a:rPr lang="en-US" b="1" i="1" dirty="0">
                        <a:solidFill>
                          <a:srgbClr val="C00000"/>
                        </a:solidFill>
                        <a:latin typeface="Latin Modern Roman 10" charset="0"/>
                        <a:ea typeface="Latin Modern Roman 10" charset="0"/>
                        <a:cs typeface="Latin Modern Roman 10" charset="0"/>
                      </a:rPr>
                      <m:t>/2</m:t>
                    </m:r>
                  </m:oMath>
                </a14:m>
                <a:endParaRPr lang="en-US" b="1" i="1" dirty="0" smtClean="0">
                  <a:solidFill>
                    <a:srgbClr val="C00000"/>
                  </a:solidFill>
                  <a:latin typeface="Latin Modern Roman 10" charset="0"/>
                  <a:ea typeface="Latin Modern Roman 10" charset="0"/>
                  <a:cs typeface="Latin Modern Roman 10" charset="0"/>
                </a:endParaRPr>
              </a:p>
              <a:p>
                <a:endParaRPr lang="en-US" dirty="0" smtClean="0"/>
              </a:p>
              <a:p>
                <a:r>
                  <a:rPr lang="en-US" dirty="0" smtClean="0"/>
                  <a:t>artificial intelligence       </a:t>
                </a:r>
                <a:r>
                  <a:rPr lang="en-US" b="1" i="1" dirty="0" smtClean="0">
                    <a:solidFill>
                      <a:srgbClr val="C00000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1</a:t>
                </a:r>
              </a:p>
              <a:p>
                <a:endParaRPr lang="en-US" dirty="0" smtClean="0"/>
              </a:p>
              <a:p>
                <a:r>
                  <a:rPr lang="en-US" dirty="0" smtClean="0"/>
                  <a:t>in artificial                        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</m:oMath>
                </a14:m>
                <a:r>
                  <a:rPr lang="en-US" b="1" i="1" dirty="0">
                    <a:solidFill>
                      <a:srgbClr val="C00000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/</a:t>
                </a:r>
                <a:r>
                  <a:rPr lang="en-US" b="1" i="1" dirty="0" smtClean="0">
                    <a:solidFill>
                      <a:srgbClr val="C00000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2</a:t>
                </a:r>
                <a:endParaRPr lang="en-US" b="1" i="1" dirty="0">
                  <a:solidFill>
                    <a:srgbClr val="C00000"/>
                  </a:solidFill>
                  <a:latin typeface="Latin Modern Roman 10" charset="0"/>
                  <a:ea typeface="Latin Modern Roman 10" charset="0"/>
                  <a:cs typeface="Latin Modern Roman 10" charset="0"/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8600" y="5273040"/>
                <a:ext cx="2885470" cy="1477649"/>
              </a:xfrm>
              <a:prstGeom prst="rect">
                <a:avLst/>
              </a:prstGeom>
              <a:blipFill rotWithShape="0">
                <a:blip r:embed="rId5"/>
                <a:stretch>
                  <a:fillRect l="-1903" t="-2066" r="-1691" b="-57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/>
          <p:cNvSpPr/>
          <p:nvPr/>
        </p:nvSpPr>
        <p:spPr>
          <a:xfrm>
            <a:off x="1413827" y="3547507"/>
            <a:ext cx="13165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intelligence 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801" y="2472372"/>
            <a:ext cx="389255" cy="389255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754157" y="4446587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Latin Modern Roman 10" charset="0"/>
                <a:ea typeface="Latin Modern Roman 10" charset="0"/>
                <a:cs typeface="Latin Modern Roman 10" charset="0"/>
              </a:rPr>
              <a:t>2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1799658" y="4117595"/>
            <a:ext cx="181542" cy="30071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/>
          <p:cNvGrpSpPr/>
          <p:nvPr/>
        </p:nvGrpSpPr>
        <p:grpSpPr>
          <a:xfrm>
            <a:off x="4490270" y="2667000"/>
            <a:ext cx="538930" cy="2150213"/>
            <a:chOff x="4495800" y="2667000"/>
            <a:chExt cx="538930" cy="2150213"/>
          </a:xfrm>
        </p:grpSpPr>
        <p:sp>
          <p:nvSpPr>
            <p:cNvPr id="18" name="TextBox 17"/>
            <p:cNvSpPr txBox="1"/>
            <p:nvPr/>
          </p:nvSpPr>
          <p:spPr>
            <a:xfrm>
              <a:off x="4495800" y="2667000"/>
              <a:ext cx="53893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mr-IN" sz="4000" i="1" dirty="0" smtClean="0"/>
                <a:t>…</a:t>
              </a:r>
              <a:endParaRPr lang="en-US" sz="4000" i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/>
                <p:cNvSpPr txBox="1"/>
                <p:nvPr/>
              </p:nvSpPr>
              <p:spPr>
                <a:xfrm>
                  <a:off x="4495800" y="4447881"/>
                  <a:ext cx="41287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𝛼</m:t>
                        </m:r>
                      </m:oMath>
                    </m:oMathPara>
                  </a14:m>
                  <a:endParaRPr lang="en-US" i="1" dirty="0">
                    <a:latin typeface="Latin Modern Roman 10" charset="0"/>
                    <a:ea typeface="Latin Modern Roman 10" charset="0"/>
                    <a:cs typeface="Latin Modern Roman 10" charset="0"/>
                  </a:endParaRPr>
                </a:p>
              </p:txBody>
            </p:sp>
          </mc:Choice>
          <mc:Fallback xmlns="">
            <p:sp>
              <p:nvSpPr>
                <p:cNvPr id="19" name="TextBox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95800" y="4447881"/>
                  <a:ext cx="412870" cy="369332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Rounded Rectangle 19"/>
            <p:cNvSpPr/>
            <p:nvPr/>
          </p:nvSpPr>
          <p:spPr>
            <a:xfrm>
              <a:off x="4541301" y="4152106"/>
              <a:ext cx="181542" cy="26749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8839200" y="2044303"/>
            <a:ext cx="3118491" cy="851297"/>
          </a:xfrm>
          <a:prstGeom prst="roundRect">
            <a:avLst/>
          </a:prstGeom>
          <a:gradFill>
            <a:gsLst>
              <a:gs pos="0">
                <a:schemeClr val="dk1">
                  <a:satMod val="103000"/>
                  <a:lumMod val="102000"/>
                  <a:tint val="94000"/>
                </a:schemeClr>
              </a:gs>
              <a:gs pos="73000">
                <a:schemeClr val="dk1">
                  <a:satMod val="110000"/>
                  <a:lumMod val="100000"/>
                  <a:shade val="100000"/>
                </a:schemeClr>
              </a:gs>
              <a:gs pos="100000">
                <a:schemeClr val="dk1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200" b="1" dirty="0" smtClean="0">
                <a:solidFill>
                  <a:srgbClr val="A6E32D"/>
                </a:solidFill>
              </a:rPr>
              <a:t>Seating choice is limited to </a:t>
            </a:r>
            <a:r>
              <a:rPr lang="en-US" sz="2200" b="1" dirty="0" smtClean="0">
                <a:solidFill>
                  <a:srgbClr val="F82A71"/>
                </a:solidFill>
              </a:rPr>
              <a:t>possible </a:t>
            </a:r>
            <a:r>
              <a:rPr lang="en-US" sz="2200" b="1" dirty="0" smtClean="0">
                <a:solidFill>
                  <a:srgbClr val="A6E32D"/>
                </a:solidFill>
              </a:rPr>
              <a:t>phrases only</a:t>
            </a:r>
            <a:endParaRPr lang="en-US" sz="2200" i="1" u="sng" dirty="0" smtClean="0">
              <a:solidFill>
                <a:srgbClr val="F82A71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3010" y="2506345"/>
            <a:ext cx="389255" cy="389255"/>
          </a:xfrm>
          <a:prstGeom prst="rect">
            <a:avLst/>
          </a:prstGeom>
        </p:spPr>
      </p:pic>
      <p:grpSp>
        <p:nvGrpSpPr>
          <p:cNvPr id="22" name="Group 21"/>
          <p:cNvGrpSpPr/>
          <p:nvPr/>
        </p:nvGrpSpPr>
        <p:grpSpPr>
          <a:xfrm>
            <a:off x="2333641" y="2209800"/>
            <a:ext cx="2057400" cy="2606119"/>
            <a:chOff x="952500" y="2209800"/>
            <a:chExt cx="2057400" cy="2606119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2500" y="2209800"/>
              <a:ext cx="2057400" cy="2057400"/>
            </a:xfrm>
            <a:prstGeom prst="rect">
              <a:avLst/>
            </a:prstGeom>
          </p:spPr>
        </p:pic>
        <p:sp>
          <p:nvSpPr>
            <p:cNvPr id="25" name="TextBox 24"/>
            <p:cNvSpPr txBox="1"/>
            <p:nvPr/>
          </p:nvSpPr>
          <p:spPr>
            <a:xfrm>
              <a:off x="1754157" y="4446587"/>
              <a:ext cx="3032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2</a:t>
              </a:r>
              <a:endParaRPr lang="en-US" i="1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1799658" y="4117595"/>
              <a:ext cx="181542" cy="30071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Rectangle 26"/>
          <p:cNvSpPr/>
          <p:nvPr/>
        </p:nvSpPr>
        <p:spPr>
          <a:xfrm>
            <a:off x="3147333" y="3547507"/>
            <a:ext cx="3754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/>
              <a:t>AI</a:t>
            </a:r>
            <a:endParaRPr lang="en-US" dirty="0"/>
          </a:p>
        </p:txBody>
      </p:sp>
      <p:sp>
        <p:nvSpPr>
          <p:cNvPr id="29" name="Rounded Rectangle 28"/>
          <p:cNvSpPr/>
          <p:nvPr/>
        </p:nvSpPr>
        <p:spPr>
          <a:xfrm>
            <a:off x="3987660" y="5820599"/>
            <a:ext cx="2032140" cy="331719"/>
          </a:xfrm>
          <a:prstGeom prst="roundRect">
            <a:avLst/>
          </a:prstGeom>
          <a:noFill/>
          <a:ln w="34925">
            <a:solidFill>
              <a:srgbClr val="F82A7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7713" y="2464321"/>
            <a:ext cx="389255" cy="389255"/>
          </a:xfrm>
          <a:prstGeom prst="rect">
            <a:avLst/>
          </a:prstGeom>
        </p:spPr>
      </p:pic>
      <p:sp>
        <p:nvSpPr>
          <p:cNvPr id="28" name="Smiley Face 27"/>
          <p:cNvSpPr/>
          <p:nvPr/>
        </p:nvSpPr>
        <p:spPr>
          <a:xfrm>
            <a:off x="3276600" y="2514600"/>
            <a:ext cx="190500" cy="160655"/>
          </a:xfrm>
          <a:prstGeom prst="smileyFace">
            <a:avLst/>
          </a:prstGeom>
          <a:solidFill>
            <a:srgbClr val="F0922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549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2209800"/>
            <a:ext cx="2057400" cy="2057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PLANS: </a:t>
            </a:r>
            <a:r>
              <a:rPr lang="en-US" dirty="0"/>
              <a:t>Ingredient </a:t>
            </a:r>
            <a:r>
              <a:rPr lang="en-US" dirty="0" smtClean="0"/>
              <a:t>1 </a:t>
            </a:r>
            <a:br>
              <a:rPr lang="en-US" dirty="0" smtClean="0"/>
            </a:br>
            <a:r>
              <a:rPr lang="en-US" dirty="0" smtClean="0"/>
              <a:t>Transient Chinese Restaurant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Transient Chinese Restaurant Process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88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2506345"/>
            <a:ext cx="389255" cy="38925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87581" y="5782986"/>
            <a:ext cx="2212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learning </a:t>
            </a:r>
            <a:r>
              <a:rPr lang="en-US" i="1" u="sng" smtClean="0">
                <a:solidFill>
                  <a:srgbClr val="C00000"/>
                </a:solidFill>
              </a:rPr>
              <a:t>theory</a:t>
            </a:r>
            <a:r>
              <a:rPr lang="en-US" smtClean="0"/>
              <a:t> paper</a:t>
            </a:r>
            <a:endParaRPr lang="en-US" dirty="0"/>
          </a:p>
        </p:txBody>
      </p:sp>
      <p:sp>
        <p:nvSpPr>
          <p:cNvPr id="9" name="Left Brace 8"/>
          <p:cNvSpPr/>
          <p:nvPr/>
        </p:nvSpPr>
        <p:spPr>
          <a:xfrm>
            <a:off x="3733800" y="5409094"/>
            <a:ext cx="253860" cy="1235075"/>
          </a:xfrm>
          <a:prstGeom prst="leftBrace">
            <a:avLst>
              <a:gd name="adj1" fmla="val 7750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3978600" y="5273040"/>
                <a:ext cx="2883995" cy="14779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 smtClean="0"/>
                  <a:t>theory</a:t>
                </a:r>
                <a:r>
                  <a:rPr lang="zh-CN" altLang="en-US" dirty="0" smtClean="0"/>
                  <a:t> </a:t>
                </a:r>
                <a:r>
                  <a:rPr lang="en-US" dirty="0" smtClean="0"/>
                  <a:t>                             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  <m:r>
                      <m:rPr>
                        <m:nor/>
                      </m:rPr>
                      <a:rPr lang="en-US" b="1" i="1" dirty="0">
                        <a:solidFill>
                          <a:srgbClr val="C00000"/>
                        </a:solidFill>
                        <a:latin typeface="Latin Modern Roman 10" charset="0"/>
                        <a:ea typeface="Latin Modern Roman 10" charset="0"/>
                        <a:cs typeface="Latin Modern Roman 10" charset="0"/>
                      </a:rPr>
                      <m:t>/</m:t>
                    </m:r>
                  </m:oMath>
                </a14:m>
                <a:r>
                  <a:rPr lang="en-US" altLang="zh-CN" b="1" i="1" dirty="0" smtClean="0">
                    <a:solidFill>
                      <a:srgbClr val="C00000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3</a:t>
                </a:r>
                <a:endParaRPr lang="en-US" b="1" i="1" dirty="0" smtClean="0">
                  <a:solidFill>
                    <a:srgbClr val="C00000"/>
                  </a:solidFill>
                  <a:latin typeface="Latin Modern Roman 10" charset="0"/>
                  <a:ea typeface="Latin Modern Roman 10" charset="0"/>
                  <a:cs typeface="Latin Modern Roman 10" charset="0"/>
                </a:endParaRPr>
              </a:p>
              <a:p>
                <a:endParaRPr lang="en-US" dirty="0" smtClean="0"/>
              </a:p>
              <a:p>
                <a:r>
                  <a:rPr lang="en-US" altLang="zh-CN" dirty="0" smtClean="0"/>
                  <a:t>learning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theory</a:t>
                </a:r>
                <a:r>
                  <a:rPr lang="en-US" dirty="0" smtClean="0"/>
                  <a:t>       </a:t>
                </a:r>
                <a:r>
                  <a:rPr lang="zh-CN" altLang="en-US" dirty="0" smtClean="0"/>
                  <a:t>       </a:t>
                </a:r>
                <a:r>
                  <a:rPr lang="zh-CN" altLang="en-US" b="1" i="1" dirty="0" smtClean="0">
                    <a:solidFill>
                      <a:srgbClr val="C00000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  <m:r>
                      <m:rPr>
                        <m:nor/>
                      </m:rPr>
                      <a:rPr lang="en-US" b="1" i="1" dirty="0">
                        <a:solidFill>
                          <a:srgbClr val="C00000"/>
                        </a:solidFill>
                        <a:latin typeface="Latin Modern Roman 10" charset="0"/>
                        <a:ea typeface="Latin Modern Roman 10" charset="0"/>
                        <a:cs typeface="Latin Modern Roman 10" charset="0"/>
                      </a:rPr>
                      <m:t>/</m:t>
                    </m:r>
                  </m:oMath>
                </a14:m>
                <a:r>
                  <a:rPr lang="en-US" altLang="zh-CN" b="1" i="1" dirty="0" smtClean="0">
                    <a:solidFill>
                      <a:srgbClr val="C00000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3</a:t>
                </a:r>
                <a:endParaRPr lang="en-US" b="1" i="1" dirty="0" smtClean="0">
                  <a:solidFill>
                    <a:srgbClr val="C00000"/>
                  </a:solidFill>
                  <a:latin typeface="Latin Modern Roman 10" charset="0"/>
                  <a:ea typeface="Latin Modern Roman 10" charset="0"/>
                  <a:cs typeface="Latin Modern Roman 10" charset="0"/>
                </a:endParaRPr>
              </a:p>
              <a:p>
                <a:endParaRPr lang="en-US" dirty="0" smtClean="0"/>
              </a:p>
              <a:p>
                <a:r>
                  <a:rPr lang="en-US" altLang="zh-CN" dirty="0"/>
                  <a:t>t</a:t>
                </a:r>
                <a:r>
                  <a:rPr lang="en-US" altLang="zh-CN" dirty="0" smtClean="0"/>
                  <a:t>heory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paper</a:t>
                </a:r>
                <a:r>
                  <a:rPr lang="en-US" dirty="0" smtClean="0"/>
                  <a:t>                   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</m:oMath>
                </a14:m>
                <a:r>
                  <a:rPr lang="en-US" b="1" i="1" dirty="0" smtClean="0">
                    <a:solidFill>
                      <a:srgbClr val="C00000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/</a:t>
                </a:r>
                <a:r>
                  <a:rPr lang="en-US" altLang="zh-CN" b="1" i="1" dirty="0" smtClean="0">
                    <a:solidFill>
                      <a:srgbClr val="C00000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3</a:t>
                </a:r>
                <a:endParaRPr lang="en-US" b="1" i="1" dirty="0">
                  <a:solidFill>
                    <a:srgbClr val="C00000"/>
                  </a:solidFill>
                  <a:latin typeface="Latin Modern Roman 10" charset="0"/>
                  <a:ea typeface="Latin Modern Roman 10" charset="0"/>
                  <a:cs typeface="Latin Modern Roman 10" charset="0"/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8600" y="5273040"/>
                <a:ext cx="2883995" cy="1477969"/>
              </a:xfrm>
              <a:prstGeom prst="rect">
                <a:avLst/>
              </a:prstGeom>
              <a:blipFill rotWithShape="0">
                <a:blip r:embed="rId5"/>
                <a:stretch>
                  <a:fillRect l="-1903" t="-2066" r="-846" b="-57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/>
          <p:cNvSpPr/>
          <p:nvPr/>
        </p:nvSpPr>
        <p:spPr>
          <a:xfrm>
            <a:off x="1413827" y="3547507"/>
            <a:ext cx="13165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intelligence 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801" y="2472372"/>
            <a:ext cx="389255" cy="389255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754157" y="4446587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Latin Modern Roman 10" charset="0"/>
                <a:ea typeface="Latin Modern Roman 10" charset="0"/>
                <a:cs typeface="Latin Modern Roman 10" charset="0"/>
              </a:rPr>
              <a:t>2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1799658" y="4117595"/>
            <a:ext cx="181542" cy="30071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/>
          <p:cNvGrpSpPr/>
          <p:nvPr/>
        </p:nvGrpSpPr>
        <p:grpSpPr>
          <a:xfrm>
            <a:off x="4490270" y="2667000"/>
            <a:ext cx="538930" cy="2150213"/>
            <a:chOff x="4495800" y="2667000"/>
            <a:chExt cx="538930" cy="2150213"/>
          </a:xfrm>
        </p:grpSpPr>
        <p:sp>
          <p:nvSpPr>
            <p:cNvPr id="18" name="TextBox 17"/>
            <p:cNvSpPr txBox="1"/>
            <p:nvPr/>
          </p:nvSpPr>
          <p:spPr>
            <a:xfrm>
              <a:off x="4495800" y="2667000"/>
              <a:ext cx="53893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mr-IN" sz="4000" i="1" dirty="0" smtClean="0"/>
                <a:t>…</a:t>
              </a:r>
              <a:endParaRPr lang="en-US" sz="4000" i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/>
                <p:cNvSpPr txBox="1"/>
                <p:nvPr/>
              </p:nvSpPr>
              <p:spPr>
                <a:xfrm>
                  <a:off x="4495800" y="4447881"/>
                  <a:ext cx="41287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𝛼</m:t>
                        </m:r>
                      </m:oMath>
                    </m:oMathPara>
                  </a14:m>
                  <a:endParaRPr lang="en-US" i="1" dirty="0">
                    <a:latin typeface="Latin Modern Roman 10" charset="0"/>
                    <a:ea typeface="Latin Modern Roman 10" charset="0"/>
                    <a:cs typeface="Latin Modern Roman 10" charset="0"/>
                  </a:endParaRPr>
                </a:p>
              </p:txBody>
            </p:sp>
          </mc:Choice>
          <mc:Fallback xmlns="">
            <p:sp>
              <p:nvSpPr>
                <p:cNvPr id="19" name="TextBox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95800" y="4447881"/>
                  <a:ext cx="412870" cy="369332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Rounded Rectangle 19"/>
            <p:cNvSpPr/>
            <p:nvPr/>
          </p:nvSpPr>
          <p:spPr>
            <a:xfrm>
              <a:off x="4541301" y="4152106"/>
              <a:ext cx="181542" cy="26749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8839200" y="2044303"/>
            <a:ext cx="3118491" cy="851297"/>
          </a:xfrm>
          <a:prstGeom prst="roundRect">
            <a:avLst/>
          </a:prstGeom>
          <a:gradFill>
            <a:gsLst>
              <a:gs pos="0">
                <a:schemeClr val="dk1">
                  <a:satMod val="103000"/>
                  <a:lumMod val="102000"/>
                  <a:tint val="94000"/>
                </a:schemeClr>
              </a:gs>
              <a:gs pos="73000">
                <a:schemeClr val="dk1">
                  <a:satMod val="110000"/>
                  <a:lumMod val="100000"/>
                  <a:shade val="100000"/>
                </a:schemeClr>
              </a:gs>
              <a:gs pos="100000">
                <a:schemeClr val="dk1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200" b="1" dirty="0" smtClean="0">
                <a:solidFill>
                  <a:srgbClr val="A6E32D"/>
                </a:solidFill>
              </a:rPr>
              <a:t>Seating choice is limited to </a:t>
            </a:r>
            <a:r>
              <a:rPr lang="en-US" sz="2200" b="1" dirty="0" smtClean="0">
                <a:solidFill>
                  <a:srgbClr val="F82A71"/>
                </a:solidFill>
              </a:rPr>
              <a:t>possible </a:t>
            </a:r>
            <a:r>
              <a:rPr lang="en-US" sz="2200" b="1" dirty="0" smtClean="0">
                <a:solidFill>
                  <a:srgbClr val="A6E32D"/>
                </a:solidFill>
              </a:rPr>
              <a:t>phrases only</a:t>
            </a:r>
            <a:endParaRPr lang="en-US" sz="2200" i="1" u="sng" dirty="0" smtClean="0">
              <a:solidFill>
                <a:srgbClr val="F82A71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3010" y="2506345"/>
            <a:ext cx="389255" cy="389255"/>
          </a:xfrm>
          <a:prstGeom prst="rect">
            <a:avLst/>
          </a:prstGeom>
        </p:spPr>
      </p:pic>
      <p:grpSp>
        <p:nvGrpSpPr>
          <p:cNvPr id="22" name="Group 21"/>
          <p:cNvGrpSpPr/>
          <p:nvPr/>
        </p:nvGrpSpPr>
        <p:grpSpPr>
          <a:xfrm>
            <a:off x="2333641" y="2209800"/>
            <a:ext cx="2057400" cy="2606119"/>
            <a:chOff x="952500" y="2209800"/>
            <a:chExt cx="2057400" cy="2606119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2500" y="2209800"/>
              <a:ext cx="2057400" cy="2057400"/>
            </a:xfrm>
            <a:prstGeom prst="rect">
              <a:avLst/>
            </a:prstGeom>
          </p:spPr>
        </p:pic>
        <p:sp>
          <p:nvSpPr>
            <p:cNvPr id="25" name="TextBox 24"/>
            <p:cNvSpPr txBox="1"/>
            <p:nvPr/>
          </p:nvSpPr>
          <p:spPr>
            <a:xfrm>
              <a:off x="1754157" y="4446587"/>
              <a:ext cx="3032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2</a:t>
              </a:r>
              <a:endParaRPr lang="en-US" i="1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1799658" y="4117595"/>
              <a:ext cx="181542" cy="30071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Rectangle 26"/>
          <p:cNvSpPr/>
          <p:nvPr/>
        </p:nvSpPr>
        <p:spPr>
          <a:xfrm>
            <a:off x="3147333" y="3547507"/>
            <a:ext cx="3754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/>
              <a:t>AI</a:t>
            </a:r>
            <a:endParaRPr lang="en-US" dirty="0"/>
          </a:p>
        </p:txBody>
      </p:sp>
      <p:sp>
        <p:nvSpPr>
          <p:cNvPr id="29" name="Rounded Rectangle 28"/>
          <p:cNvSpPr/>
          <p:nvPr/>
        </p:nvSpPr>
        <p:spPr>
          <a:xfrm>
            <a:off x="3987660" y="5820599"/>
            <a:ext cx="1557973" cy="331719"/>
          </a:xfrm>
          <a:prstGeom prst="roundRect">
            <a:avLst/>
          </a:prstGeom>
          <a:noFill/>
          <a:ln w="34925">
            <a:solidFill>
              <a:srgbClr val="F82A7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7713" y="2464321"/>
            <a:ext cx="389255" cy="389255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6572" y="5257800"/>
            <a:ext cx="389255" cy="389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34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8</a:t>
            </a:fld>
            <a:endParaRPr lang="en-US"/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1841203811"/>
              </p:ext>
            </p:extLst>
          </p:nvPr>
        </p:nvGraphicFramePr>
        <p:xfrm>
          <a:off x="0" y="0"/>
          <a:ext cx="12015216" cy="67214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37933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/>
          <p:cNvGrpSpPr/>
          <p:nvPr/>
        </p:nvGrpSpPr>
        <p:grpSpPr>
          <a:xfrm>
            <a:off x="2333641" y="2209800"/>
            <a:ext cx="2057400" cy="2606119"/>
            <a:chOff x="952500" y="2209800"/>
            <a:chExt cx="2057400" cy="2606119"/>
          </a:xfrm>
        </p:grpSpPr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2500" y="2209800"/>
              <a:ext cx="2057400" cy="2057400"/>
            </a:xfrm>
            <a:prstGeom prst="rect">
              <a:avLst/>
            </a:prstGeom>
          </p:spPr>
        </p:pic>
        <p:sp>
          <p:nvSpPr>
            <p:cNvPr id="41" name="TextBox 40"/>
            <p:cNvSpPr txBox="1"/>
            <p:nvPr/>
          </p:nvSpPr>
          <p:spPr>
            <a:xfrm>
              <a:off x="1754157" y="4446587"/>
              <a:ext cx="3032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2</a:t>
              </a:r>
              <a:endParaRPr lang="en-US" i="1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sp>
          <p:nvSpPr>
            <p:cNvPr id="42" name="Rounded Rectangle 41"/>
            <p:cNvSpPr/>
            <p:nvPr/>
          </p:nvSpPr>
          <p:spPr>
            <a:xfrm>
              <a:off x="1799658" y="4117595"/>
              <a:ext cx="181542" cy="30071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3691864" y="2209800"/>
            <a:ext cx="2057400" cy="2606119"/>
            <a:chOff x="952500" y="2209800"/>
            <a:chExt cx="2057400" cy="2606119"/>
          </a:xfrm>
        </p:grpSpPr>
        <p:pic>
          <p:nvPicPr>
            <p:cNvPr id="44" name="Picture 4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2500" y="2209800"/>
              <a:ext cx="2057400" cy="2057400"/>
            </a:xfrm>
            <a:prstGeom prst="rect">
              <a:avLst/>
            </a:prstGeom>
          </p:spPr>
        </p:pic>
        <p:sp>
          <p:nvSpPr>
            <p:cNvPr id="45" name="TextBox 44"/>
            <p:cNvSpPr txBox="1"/>
            <p:nvPr/>
          </p:nvSpPr>
          <p:spPr>
            <a:xfrm>
              <a:off x="1754157" y="4446587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1</a:t>
              </a:r>
              <a:endParaRPr lang="en-US" i="1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sp>
          <p:nvSpPr>
            <p:cNvPr id="46" name="Rounded Rectangle 45"/>
            <p:cNvSpPr/>
            <p:nvPr/>
          </p:nvSpPr>
          <p:spPr>
            <a:xfrm>
              <a:off x="1799658" y="4267200"/>
              <a:ext cx="181542" cy="15110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2209800"/>
            <a:ext cx="2057400" cy="2057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PLANS: </a:t>
            </a:r>
            <a:r>
              <a:rPr lang="en-US" dirty="0"/>
              <a:t>Ingredient </a:t>
            </a:r>
            <a:r>
              <a:rPr lang="en-US" dirty="0" smtClean="0"/>
              <a:t>1 </a:t>
            </a:r>
            <a:br>
              <a:rPr lang="en-US" dirty="0" smtClean="0"/>
            </a:br>
            <a:r>
              <a:rPr lang="en-US" dirty="0" smtClean="0"/>
              <a:t>Transient Chinese Restaurant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Transient Chinese Restaurant Process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89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2506345"/>
            <a:ext cx="389255" cy="38925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87581" y="5782986"/>
            <a:ext cx="2212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learning </a:t>
            </a:r>
            <a:r>
              <a:rPr lang="en-US" i="1" u="sng" smtClean="0">
                <a:solidFill>
                  <a:srgbClr val="C00000"/>
                </a:solidFill>
              </a:rPr>
              <a:t>theory</a:t>
            </a:r>
            <a:r>
              <a:rPr lang="en-US" smtClean="0"/>
              <a:t> paper</a:t>
            </a:r>
            <a:endParaRPr lang="en-US" dirty="0"/>
          </a:p>
        </p:txBody>
      </p:sp>
      <p:sp>
        <p:nvSpPr>
          <p:cNvPr id="9" name="Left Brace 8"/>
          <p:cNvSpPr/>
          <p:nvPr/>
        </p:nvSpPr>
        <p:spPr>
          <a:xfrm>
            <a:off x="3733800" y="5409094"/>
            <a:ext cx="253860" cy="1235075"/>
          </a:xfrm>
          <a:prstGeom prst="leftBrace">
            <a:avLst>
              <a:gd name="adj1" fmla="val 7750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3978600" y="5273040"/>
                <a:ext cx="2883995" cy="14779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 smtClean="0"/>
                  <a:t>theory</a:t>
                </a:r>
                <a:r>
                  <a:rPr lang="zh-CN" altLang="en-US" dirty="0" smtClean="0"/>
                  <a:t> </a:t>
                </a:r>
                <a:r>
                  <a:rPr lang="en-US" dirty="0" smtClean="0"/>
                  <a:t>                             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  <m:r>
                      <m:rPr>
                        <m:nor/>
                      </m:rPr>
                      <a:rPr lang="en-US" b="1" i="1" dirty="0">
                        <a:solidFill>
                          <a:srgbClr val="C00000"/>
                        </a:solidFill>
                        <a:latin typeface="Latin Modern Roman 10" charset="0"/>
                        <a:ea typeface="Latin Modern Roman 10" charset="0"/>
                        <a:cs typeface="Latin Modern Roman 10" charset="0"/>
                      </a:rPr>
                      <m:t>/</m:t>
                    </m:r>
                  </m:oMath>
                </a14:m>
                <a:r>
                  <a:rPr lang="en-US" altLang="zh-CN" b="1" i="1" dirty="0" smtClean="0">
                    <a:solidFill>
                      <a:srgbClr val="C00000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3</a:t>
                </a:r>
                <a:endParaRPr lang="en-US" b="1" i="1" dirty="0" smtClean="0">
                  <a:solidFill>
                    <a:srgbClr val="C00000"/>
                  </a:solidFill>
                  <a:latin typeface="Latin Modern Roman 10" charset="0"/>
                  <a:ea typeface="Latin Modern Roman 10" charset="0"/>
                  <a:cs typeface="Latin Modern Roman 10" charset="0"/>
                </a:endParaRPr>
              </a:p>
              <a:p>
                <a:endParaRPr lang="en-US" dirty="0" smtClean="0"/>
              </a:p>
              <a:p>
                <a:r>
                  <a:rPr lang="en-US" altLang="zh-CN" dirty="0" smtClean="0"/>
                  <a:t>learning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theory</a:t>
                </a:r>
                <a:r>
                  <a:rPr lang="en-US" dirty="0" smtClean="0"/>
                  <a:t>       </a:t>
                </a:r>
                <a:r>
                  <a:rPr lang="zh-CN" altLang="en-US" dirty="0" smtClean="0"/>
                  <a:t>       </a:t>
                </a:r>
                <a:r>
                  <a:rPr lang="zh-CN" altLang="en-US" b="1" i="1" dirty="0" smtClean="0">
                    <a:solidFill>
                      <a:srgbClr val="C00000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  <m:r>
                      <m:rPr>
                        <m:nor/>
                      </m:rPr>
                      <a:rPr lang="en-US" b="1" i="1" dirty="0">
                        <a:solidFill>
                          <a:srgbClr val="C00000"/>
                        </a:solidFill>
                        <a:latin typeface="Latin Modern Roman 10" charset="0"/>
                        <a:ea typeface="Latin Modern Roman 10" charset="0"/>
                        <a:cs typeface="Latin Modern Roman 10" charset="0"/>
                      </a:rPr>
                      <m:t>/</m:t>
                    </m:r>
                  </m:oMath>
                </a14:m>
                <a:r>
                  <a:rPr lang="en-US" altLang="zh-CN" b="1" i="1" dirty="0" smtClean="0">
                    <a:solidFill>
                      <a:srgbClr val="C00000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3</a:t>
                </a:r>
                <a:endParaRPr lang="en-US" b="1" i="1" dirty="0" smtClean="0">
                  <a:solidFill>
                    <a:srgbClr val="C00000"/>
                  </a:solidFill>
                  <a:latin typeface="Latin Modern Roman 10" charset="0"/>
                  <a:ea typeface="Latin Modern Roman 10" charset="0"/>
                  <a:cs typeface="Latin Modern Roman 10" charset="0"/>
                </a:endParaRPr>
              </a:p>
              <a:p>
                <a:endParaRPr lang="en-US" dirty="0" smtClean="0"/>
              </a:p>
              <a:p>
                <a:r>
                  <a:rPr lang="en-US" altLang="zh-CN" dirty="0"/>
                  <a:t>t</a:t>
                </a:r>
                <a:r>
                  <a:rPr lang="en-US" altLang="zh-CN" dirty="0" smtClean="0"/>
                  <a:t>heory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paper</a:t>
                </a:r>
                <a:r>
                  <a:rPr lang="en-US" dirty="0" smtClean="0"/>
                  <a:t>                   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</m:oMath>
                </a14:m>
                <a:r>
                  <a:rPr lang="en-US" b="1" i="1" dirty="0" smtClean="0">
                    <a:solidFill>
                      <a:srgbClr val="C00000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/</a:t>
                </a:r>
                <a:r>
                  <a:rPr lang="en-US" altLang="zh-CN" b="1" i="1" dirty="0" smtClean="0">
                    <a:solidFill>
                      <a:srgbClr val="C00000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3</a:t>
                </a:r>
                <a:endParaRPr lang="en-US" b="1" i="1" dirty="0">
                  <a:solidFill>
                    <a:srgbClr val="C00000"/>
                  </a:solidFill>
                  <a:latin typeface="Latin Modern Roman 10" charset="0"/>
                  <a:ea typeface="Latin Modern Roman 10" charset="0"/>
                  <a:cs typeface="Latin Modern Roman 10" charset="0"/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8600" y="5273040"/>
                <a:ext cx="2883995" cy="1477969"/>
              </a:xfrm>
              <a:prstGeom prst="rect">
                <a:avLst/>
              </a:prstGeom>
              <a:blipFill rotWithShape="0">
                <a:blip r:embed="rId5"/>
                <a:stretch>
                  <a:fillRect l="-1903" t="-2066" r="-846" b="-57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/>
          <p:cNvSpPr/>
          <p:nvPr/>
        </p:nvSpPr>
        <p:spPr>
          <a:xfrm>
            <a:off x="1413827" y="3547507"/>
            <a:ext cx="13165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intelligence 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801" y="2472372"/>
            <a:ext cx="389255" cy="389255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754157" y="4446587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Latin Modern Roman 10" charset="0"/>
                <a:ea typeface="Latin Modern Roman 10" charset="0"/>
                <a:cs typeface="Latin Modern Roman 10" charset="0"/>
              </a:rPr>
              <a:t>2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1799658" y="4117595"/>
            <a:ext cx="181542" cy="30071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/>
          <p:cNvGrpSpPr/>
          <p:nvPr/>
        </p:nvGrpSpPr>
        <p:grpSpPr>
          <a:xfrm>
            <a:off x="5867400" y="2667000"/>
            <a:ext cx="538930" cy="2150213"/>
            <a:chOff x="4495800" y="2667000"/>
            <a:chExt cx="538930" cy="2150213"/>
          </a:xfrm>
        </p:grpSpPr>
        <p:sp>
          <p:nvSpPr>
            <p:cNvPr id="18" name="TextBox 17"/>
            <p:cNvSpPr txBox="1"/>
            <p:nvPr/>
          </p:nvSpPr>
          <p:spPr>
            <a:xfrm>
              <a:off x="4495800" y="2667000"/>
              <a:ext cx="53893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mr-IN" sz="4000" i="1" dirty="0" smtClean="0"/>
                <a:t>…</a:t>
              </a:r>
              <a:endParaRPr lang="en-US" sz="4000" i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/>
                <p:cNvSpPr txBox="1"/>
                <p:nvPr/>
              </p:nvSpPr>
              <p:spPr>
                <a:xfrm>
                  <a:off x="4495800" y="4447881"/>
                  <a:ext cx="41287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𝛼</m:t>
                        </m:r>
                      </m:oMath>
                    </m:oMathPara>
                  </a14:m>
                  <a:endParaRPr lang="en-US" i="1" dirty="0">
                    <a:latin typeface="Latin Modern Roman 10" charset="0"/>
                    <a:ea typeface="Latin Modern Roman 10" charset="0"/>
                    <a:cs typeface="Latin Modern Roman 10" charset="0"/>
                  </a:endParaRPr>
                </a:p>
              </p:txBody>
            </p:sp>
          </mc:Choice>
          <mc:Fallback xmlns="">
            <p:sp>
              <p:nvSpPr>
                <p:cNvPr id="19" name="TextBox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95800" y="4447881"/>
                  <a:ext cx="412870" cy="369332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Rounded Rectangle 19"/>
            <p:cNvSpPr/>
            <p:nvPr/>
          </p:nvSpPr>
          <p:spPr>
            <a:xfrm>
              <a:off x="4541301" y="4152106"/>
              <a:ext cx="181542" cy="26749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8839200" y="2044303"/>
            <a:ext cx="3118491" cy="851297"/>
          </a:xfrm>
          <a:prstGeom prst="roundRect">
            <a:avLst/>
          </a:prstGeom>
          <a:gradFill>
            <a:gsLst>
              <a:gs pos="0">
                <a:schemeClr val="dk1">
                  <a:satMod val="103000"/>
                  <a:lumMod val="102000"/>
                  <a:tint val="94000"/>
                </a:schemeClr>
              </a:gs>
              <a:gs pos="73000">
                <a:schemeClr val="dk1">
                  <a:satMod val="110000"/>
                  <a:lumMod val="100000"/>
                  <a:shade val="100000"/>
                </a:schemeClr>
              </a:gs>
              <a:gs pos="100000">
                <a:schemeClr val="dk1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200" b="1" dirty="0" smtClean="0">
                <a:solidFill>
                  <a:srgbClr val="A6E32D"/>
                </a:solidFill>
              </a:rPr>
              <a:t>Seating choice is limited to </a:t>
            </a:r>
            <a:r>
              <a:rPr lang="en-US" sz="2200" b="1" dirty="0" smtClean="0">
                <a:solidFill>
                  <a:srgbClr val="F82A71"/>
                </a:solidFill>
              </a:rPr>
              <a:t>possible </a:t>
            </a:r>
            <a:r>
              <a:rPr lang="en-US" sz="2200" b="1" dirty="0" smtClean="0">
                <a:solidFill>
                  <a:srgbClr val="A6E32D"/>
                </a:solidFill>
              </a:rPr>
              <a:t>phrases only</a:t>
            </a:r>
            <a:endParaRPr lang="en-US" sz="2200" i="1" u="sng" dirty="0" smtClean="0">
              <a:solidFill>
                <a:srgbClr val="F82A71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3010" y="2506345"/>
            <a:ext cx="389255" cy="389255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3147333" y="3547507"/>
            <a:ext cx="3754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/>
              <a:t>AI</a:t>
            </a:r>
            <a:endParaRPr lang="en-US" dirty="0"/>
          </a:p>
        </p:txBody>
      </p:sp>
      <p:sp>
        <p:nvSpPr>
          <p:cNvPr id="29" name="Rounded Rectangle 28"/>
          <p:cNvSpPr/>
          <p:nvPr/>
        </p:nvSpPr>
        <p:spPr>
          <a:xfrm>
            <a:off x="3987660" y="5820599"/>
            <a:ext cx="1557973" cy="331719"/>
          </a:xfrm>
          <a:prstGeom prst="roundRect">
            <a:avLst/>
          </a:prstGeom>
          <a:noFill/>
          <a:ln w="34925">
            <a:solidFill>
              <a:srgbClr val="F82A7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7713" y="2464321"/>
            <a:ext cx="389255" cy="389255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1215" y="2501900"/>
            <a:ext cx="389255" cy="389255"/>
          </a:xfrm>
          <a:prstGeom prst="rect">
            <a:avLst/>
          </a:prstGeom>
        </p:spPr>
      </p:pic>
      <p:sp>
        <p:nvSpPr>
          <p:cNvPr id="37" name="Smiley Face 36"/>
          <p:cNvSpPr/>
          <p:nvPr/>
        </p:nvSpPr>
        <p:spPr>
          <a:xfrm>
            <a:off x="4150102" y="2552179"/>
            <a:ext cx="190500" cy="160655"/>
          </a:xfrm>
          <a:prstGeom prst="smileyFace">
            <a:avLst/>
          </a:prstGeom>
          <a:solidFill>
            <a:srgbClr val="F0922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3954917" y="3558709"/>
            <a:ext cx="16234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mtClean="0"/>
              <a:t>learning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8026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2209800"/>
            <a:ext cx="2057400" cy="2057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PLANS: </a:t>
            </a:r>
            <a:r>
              <a:rPr lang="en-US" dirty="0"/>
              <a:t>Ingredient </a:t>
            </a:r>
            <a:r>
              <a:rPr lang="en-US" dirty="0" smtClean="0"/>
              <a:t>1 </a:t>
            </a:r>
            <a:br>
              <a:rPr lang="en-US" dirty="0" smtClean="0"/>
            </a:br>
            <a:r>
              <a:rPr lang="en-US" dirty="0" smtClean="0"/>
              <a:t>Transient Chinese Restaurant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Transient Chinese Restaurant Process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90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2506345"/>
            <a:ext cx="389255" cy="389255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413827" y="3547507"/>
            <a:ext cx="13165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intelligence 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801" y="2472372"/>
            <a:ext cx="389255" cy="389255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7233470" y="2667000"/>
            <a:ext cx="538930" cy="2150213"/>
            <a:chOff x="4495800" y="2667000"/>
            <a:chExt cx="538930" cy="2150213"/>
          </a:xfrm>
        </p:grpSpPr>
        <p:sp>
          <p:nvSpPr>
            <p:cNvPr id="18" name="TextBox 17"/>
            <p:cNvSpPr txBox="1"/>
            <p:nvPr/>
          </p:nvSpPr>
          <p:spPr>
            <a:xfrm>
              <a:off x="4495800" y="2667000"/>
              <a:ext cx="53893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mr-IN" sz="4000" i="1" dirty="0" smtClean="0"/>
                <a:t>…</a:t>
              </a:r>
              <a:endParaRPr lang="en-US" sz="4000" i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/>
                <p:cNvSpPr txBox="1"/>
                <p:nvPr/>
              </p:nvSpPr>
              <p:spPr>
                <a:xfrm>
                  <a:off x="4495800" y="4447881"/>
                  <a:ext cx="41287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𝛼</m:t>
                        </m:r>
                      </m:oMath>
                    </m:oMathPara>
                  </a14:m>
                  <a:endParaRPr lang="en-US" i="1" dirty="0">
                    <a:latin typeface="Latin Modern Roman 10" charset="0"/>
                    <a:ea typeface="Latin Modern Roman 10" charset="0"/>
                    <a:cs typeface="Latin Modern Roman 10" charset="0"/>
                  </a:endParaRPr>
                </a:p>
              </p:txBody>
            </p:sp>
          </mc:Choice>
          <mc:Fallback xmlns="">
            <p:sp>
              <p:nvSpPr>
                <p:cNvPr id="19" name="TextBox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95800" y="4447881"/>
                  <a:ext cx="412870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1" name="TextBox 20"/>
          <p:cNvSpPr txBox="1"/>
          <p:nvPr/>
        </p:nvSpPr>
        <p:spPr>
          <a:xfrm>
            <a:off x="8839200" y="2044303"/>
            <a:ext cx="3118491" cy="851297"/>
          </a:xfrm>
          <a:prstGeom prst="roundRect">
            <a:avLst/>
          </a:prstGeom>
          <a:gradFill>
            <a:gsLst>
              <a:gs pos="0">
                <a:schemeClr val="dk1">
                  <a:satMod val="103000"/>
                  <a:lumMod val="102000"/>
                  <a:tint val="94000"/>
                </a:schemeClr>
              </a:gs>
              <a:gs pos="73000">
                <a:schemeClr val="dk1">
                  <a:satMod val="110000"/>
                  <a:lumMod val="100000"/>
                  <a:shade val="100000"/>
                </a:schemeClr>
              </a:gs>
              <a:gs pos="100000">
                <a:schemeClr val="dk1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200" b="1" dirty="0" smtClean="0">
                <a:solidFill>
                  <a:srgbClr val="A6E32D"/>
                </a:solidFill>
              </a:rPr>
              <a:t>Seating choice is limited to </a:t>
            </a:r>
            <a:r>
              <a:rPr lang="en-US" sz="2200" b="1" dirty="0" smtClean="0">
                <a:solidFill>
                  <a:srgbClr val="F82A71"/>
                </a:solidFill>
              </a:rPr>
              <a:t>possible </a:t>
            </a:r>
            <a:r>
              <a:rPr lang="en-US" sz="2200" b="1" dirty="0" smtClean="0">
                <a:solidFill>
                  <a:srgbClr val="A6E32D"/>
                </a:solidFill>
              </a:rPr>
              <a:t>phrases only</a:t>
            </a:r>
            <a:endParaRPr lang="en-US" sz="2200" i="1" u="sng" dirty="0" smtClean="0">
              <a:solidFill>
                <a:srgbClr val="F82A71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3010" y="2506345"/>
            <a:ext cx="389255" cy="389255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3641" y="2209800"/>
            <a:ext cx="2057400" cy="2057400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3147333" y="3547507"/>
            <a:ext cx="3754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/>
              <a:t>AI</a:t>
            </a:r>
            <a:endParaRPr lang="en-US" dirty="0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7713" y="2464321"/>
            <a:ext cx="389255" cy="389255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1215" y="2501900"/>
            <a:ext cx="389255" cy="389255"/>
          </a:xfrm>
          <a:prstGeom prst="rect">
            <a:avLst/>
          </a:prstGeom>
        </p:spPr>
      </p:pic>
      <p:sp>
        <p:nvSpPr>
          <p:cNvPr id="38" name="Rectangle 37"/>
          <p:cNvSpPr/>
          <p:nvPr/>
        </p:nvSpPr>
        <p:spPr>
          <a:xfrm>
            <a:off x="3954917" y="3558709"/>
            <a:ext cx="16234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mtClean="0"/>
              <a:t>learning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theory</a:t>
            </a:r>
            <a:endParaRPr lang="en-US" dirty="0"/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7300" y="2209800"/>
            <a:ext cx="2057400" cy="2057400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4358" y="3581917"/>
            <a:ext cx="389255" cy="389255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4645" y="3582783"/>
            <a:ext cx="389255" cy="389255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8" y="2493382"/>
            <a:ext cx="389255" cy="389255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923" y="3155065"/>
            <a:ext cx="389255" cy="389255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530" y="2745425"/>
            <a:ext cx="389255" cy="389255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0890" y="3244311"/>
            <a:ext cx="389255" cy="389255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0360" y="2915985"/>
            <a:ext cx="389255" cy="389255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7650" y="2472372"/>
            <a:ext cx="389255" cy="389255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2932" y="2477957"/>
            <a:ext cx="389255" cy="389255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0145" y="3560081"/>
            <a:ext cx="389255" cy="389255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0081" y="3558709"/>
            <a:ext cx="389255" cy="389255"/>
          </a:xfrm>
          <a:prstGeom prst="rect">
            <a:avLst/>
          </a:prstGeom>
        </p:spPr>
      </p:pic>
      <p:sp>
        <p:nvSpPr>
          <p:cNvPr id="57" name="TextBox 56"/>
          <p:cNvSpPr txBox="1"/>
          <p:nvPr/>
        </p:nvSpPr>
        <p:spPr>
          <a:xfrm>
            <a:off x="1754157" y="4446587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6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3135298" y="4446587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4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4493521" y="4446587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dirty="0">
                <a:latin typeface="Latin Modern Roman 10" charset="0"/>
                <a:ea typeface="Latin Modern Roman 10" charset="0"/>
                <a:cs typeface="Latin Modern Roman 10" charset="0"/>
              </a:rPr>
              <a:t>2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5886987" y="4449822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4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/>
              <p:cNvSpPr txBox="1"/>
              <p:nvPr/>
            </p:nvSpPr>
            <p:spPr>
              <a:xfrm>
                <a:off x="8839200" y="3196153"/>
                <a:ext cx="3118491" cy="1770698"/>
              </a:xfrm>
              <a:prstGeom prst="roundRect">
                <a:avLst/>
              </a:prstGeom>
              <a:gradFill>
                <a:gsLst>
                  <a:gs pos="0">
                    <a:schemeClr val="dk1">
                      <a:satMod val="103000"/>
                      <a:lumMod val="102000"/>
                      <a:tint val="94000"/>
                    </a:schemeClr>
                  </a:gs>
                  <a:gs pos="73000">
                    <a:schemeClr val="dk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dk1">
                      <a:lumMod val="99000"/>
                      <a:satMod val="120000"/>
                      <a:shade val="78000"/>
                    </a:schemeClr>
                  </a:gs>
                </a:gsLst>
              </a:gradFill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CN" b="1" dirty="0" smtClean="0">
                    <a:solidFill>
                      <a:srgbClr val="A6E32D"/>
                    </a:solidFill>
                  </a:rPr>
                  <a:t>After</a:t>
                </a:r>
                <a:r>
                  <a:rPr lang="zh-CN" altLang="en-US" b="1" dirty="0" smtClean="0">
                    <a:solidFill>
                      <a:srgbClr val="A6E32D"/>
                    </a:solidFill>
                  </a:rPr>
                  <a:t> </a:t>
                </a:r>
                <a:r>
                  <a:rPr lang="en-US" altLang="zh-CN" b="1" dirty="0" smtClean="0">
                    <a:solidFill>
                      <a:srgbClr val="A6E32D"/>
                    </a:solidFill>
                  </a:rPr>
                  <a:t>a</a:t>
                </a:r>
                <a:r>
                  <a:rPr lang="zh-CN" altLang="en-US" b="1" dirty="0" smtClean="0">
                    <a:solidFill>
                      <a:srgbClr val="A6E32D"/>
                    </a:solidFill>
                  </a:rPr>
                  <a:t> </a:t>
                </a:r>
                <a:r>
                  <a:rPr lang="en-US" altLang="zh-CN" b="1" dirty="0" err="1" smtClean="0">
                    <a:solidFill>
                      <a:srgbClr val="A6E32D"/>
                    </a:solidFill>
                  </a:rPr>
                  <a:t>minibatch</a:t>
                </a:r>
                <a:r>
                  <a:rPr lang="zh-CN" altLang="en-US" b="1" dirty="0" smtClean="0">
                    <a:solidFill>
                      <a:srgbClr val="A6E32D"/>
                    </a:solidFill>
                  </a:rPr>
                  <a:t> </a:t>
                </a:r>
                <a:r>
                  <a:rPr lang="en-US" altLang="zh-CN" b="1" dirty="0" smtClean="0">
                    <a:solidFill>
                      <a:srgbClr val="A6E32D"/>
                    </a:solidFill>
                  </a:rPr>
                  <a:t>processed:</a:t>
                </a: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altLang="zh-CN" sz="2000" b="1" dirty="0" smtClean="0">
                    <a:solidFill>
                      <a:srgbClr val="A6E32D"/>
                    </a:solidFill>
                    <a:ea typeface="Latin Modern Roman 10" charset="0"/>
                    <a:cs typeface="Latin Modern Roman 10" charset="0"/>
                  </a:rPr>
                  <a:t>Customers</a:t>
                </a:r>
                <a:r>
                  <a:rPr lang="zh-CN" altLang="en-US" sz="2000" b="1" dirty="0" smtClean="0">
                    <a:solidFill>
                      <a:srgbClr val="A6E32D"/>
                    </a:solidFill>
                    <a:ea typeface="Latin Modern Roman 10" charset="0"/>
                    <a:cs typeface="Latin Modern Roman 10" charset="0"/>
                  </a:rPr>
                  <a:t> </a:t>
                </a:r>
                <a:r>
                  <a:rPr lang="en-US" altLang="zh-CN" sz="2000" b="1" i="1" u="sng" dirty="0" smtClean="0">
                    <a:solidFill>
                      <a:srgbClr val="F82A71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leave</a:t>
                </a:r>
                <a:r>
                  <a:rPr lang="zh-CN" altLang="en-US" sz="2000" b="1" i="1" dirty="0" smtClean="0">
                    <a:solidFill>
                      <a:srgbClr val="A6E32D"/>
                    </a:solidFill>
                    <a:ea typeface="Latin Modern Roman 10" charset="0"/>
                    <a:cs typeface="Latin Modern Roman 10" charset="0"/>
                  </a:rPr>
                  <a:t> </a:t>
                </a:r>
                <a:r>
                  <a:rPr lang="en-US" altLang="zh-CN" sz="2000" b="1" i="1" dirty="0" smtClean="0">
                    <a:solidFill>
                      <a:srgbClr val="A6E32D"/>
                    </a:solidFill>
                    <a:ea typeface="Latin Modern Roman 10" charset="0"/>
                    <a:cs typeface="Latin Modern Roman 10" charset="0"/>
                  </a:rPr>
                  <a:t>with</a:t>
                </a:r>
                <a:r>
                  <a:rPr lang="zh-CN" altLang="en-US" sz="2000" b="1" i="1" dirty="0" smtClean="0">
                    <a:solidFill>
                      <a:srgbClr val="A6E32D"/>
                    </a:solidFill>
                    <a:ea typeface="Latin Modern Roman 10" charset="0"/>
                    <a:cs typeface="Latin Modern Roman 10" charset="0"/>
                  </a:rPr>
                  <a:t> </a:t>
                </a:r>
                <a:r>
                  <a:rPr lang="en-US" altLang="zh-CN" sz="2000" b="1" dirty="0">
                    <a:solidFill>
                      <a:srgbClr val="A6E32D"/>
                    </a:solidFill>
                    <a:ea typeface="Latin Modern Roman 10" charset="0"/>
                    <a:cs typeface="Latin Modern Roman 10" charset="0"/>
                  </a:rPr>
                  <a:t>probability</a:t>
                </a:r>
                <a:r>
                  <a:rPr lang="zh-CN" altLang="en-US" sz="2000" b="1" dirty="0">
                    <a:solidFill>
                      <a:srgbClr val="A6E32D"/>
                    </a:solidFill>
                    <a:ea typeface="Latin Modern Roman 10" charset="0"/>
                    <a:cs typeface="Latin Modern Roman 10" charset="0"/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sz="2000" b="0" i="1" u="sng">
                        <a:solidFill>
                          <a:srgbClr val="F82A71"/>
                        </a:solidFill>
                        <a:latin typeface="Cambria Math" charset="0"/>
                        <a:ea typeface="Latin Modern Roman 10" charset="0"/>
                        <a:cs typeface="Latin Modern Roman 10" charset="0"/>
                      </a:rPr>
                      <m:t>𝛽</m:t>
                    </m:r>
                  </m:oMath>
                </a14:m>
                <a:endParaRPr lang="en-US" sz="2000" i="1" u="sng" dirty="0">
                  <a:solidFill>
                    <a:srgbClr val="F82A71"/>
                  </a:solidFill>
                  <a:latin typeface="Latin Modern Roman 10" charset="0"/>
                  <a:ea typeface="Latin Modern Roman 10" charset="0"/>
                  <a:cs typeface="Latin Modern Roman 10" charset="0"/>
                </a:endParaRP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altLang="zh-CN" sz="2000" b="1" dirty="0">
                    <a:solidFill>
                      <a:srgbClr val="A6E32D"/>
                    </a:solidFill>
                    <a:ea typeface="Latin Modern Roman 10" charset="0"/>
                    <a:cs typeface="Latin Modern Roman 10" charset="0"/>
                  </a:rPr>
                  <a:t>Retain</a:t>
                </a:r>
                <a:r>
                  <a:rPr lang="zh-CN" altLang="en-US" sz="2000" b="1" dirty="0">
                    <a:solidFill>
                      <a:srgbClr val="A6E32D"/>
                    </a:solidFill>
                    <a:ea typeface="Latin Modern Roman 10" charset="0"/>
                    <a:cs typeface="Latin Modern Roman 10" charset="0"/>
                  </a:rPr>
                  <a:t> </a:t>
                </a:r>
                <a:r>
                  <a:rPr lang="en-US" altLang="zh-CN" sz="2000" b="1" dirty="0">
                    <a:solidFill>
                      <a:srgbClr val="A6E32D"/>
                    </a:solidFill>
                    <a:ea typeface="Latin Modern Roman 10" charset="0"/>
                    <a:cs typeface="Latin Modern Roman 10" charset="0"/>
                  </a:rPr>
                  <a:t>only</a:t>
                </a:r>
                <a:r>
                  <a:rPr lang="zh-CN" altLang="en-US" sz="2000" b="1" dirty="0">
                    <a:solidFill>
                      <a:srgbClr val="A6E32D"/>
                    </a:solidFill>
                    <a:ea typeface="Latin Modern Roman 10" charset="0"/>
                    <a:cs typeface="Latin Modern Roman 10" charset="0"/>
                  </a:rPr>
                  <a:t> </a:t>
                </a:r>
                <a:r>
                  <a:rPr lang="en-US" altLang="zh-CN" sz="2000" b="1" dirty="0">
                    <a:solidFill>
                      <a:srgbClr val="A6E32D"/>
                    </a:solidFill>
                    <a:ea typeface="Latin Modern Roman 10" charset="0"/>
                    <a:cs typeface="Latin Modern Roman 10" charset="0"/>
                  </a:rPr>
                  <a:t>the</a:t>
                </a:r>
                <a:r>
                  <a:rPr lang="zh-CN" altLang="en-US" sz="2000" b="1" dirty="0">
                    <a:solidFill>
                      <a:srgbClr val="A6E32D"/>
                    </a:solidFill>
                    <a:ea typeface="Latin Modern Roman 10" charset="0"/>
                    <a:cs typeface="Latin Modern Roman 10" charset="0"/>
                  </a:rPr>
                  <a:t> </a:t>
                </a:r>
                <a:r>
                  <a:rPr lang="en-US" altLang="zh-CN" sz="2000" b="1" i="1" u="sng" dirty="0" smtClean="0">
                    <a:solidFill>
                      <a:srgbClr val="F82A71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Top</a:t>
                </a:r>
                <a:r>
                  <a:rPr lang="zh-CN" altLang="en-US" sz="2000" b="1" i="1" u="sng" dirty="0" smtClean="0">
                    <a:solidFill>
                      <a:srgbClr val="F82A71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 </a:t>
                </a:r>
                <a:r>
                  <a:rPr lang="en-US" altLang="zh-CN" sz="2000" b="1" i="1" u="sng" dirty="0" smtClean="0">
                    <a:solidFill>
                      <a:srgbClr val="F82A71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V</a:t>
                </a:r>
                <a:r>
                  <a:rPr lang="en-US" altLang="zh-CN" sz="2000" b="1" dirty="0" smtClean="0">
                    <a:solidFill>
                      <a:srgbClr val="A6E32D"/>
                    </a:solidFill>
                    <a:ea typeface="Latin Modern Roman 10" charset="0"/>
                    <a:cs typeface="Latin Modern Roman 10" charset="0"/>
                  </a:rPr>
                  <a:t> tables</a:t>
                </a:r>
                <a:r>
                  <a:rPr lang="zh-CN" altLang="en-US" sz="2000" i="1" u="sng" dirty="0" smtClean="0">
                    <a:solidFill>
                      <a:srgbClr val="A6E32D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 </a:t>
                </a:r>
                <a:endParaRPr lang="en-US" sz="2000" i="1" u="sng" dirty="0" smtClean="0">
                  <a:solidFill>
                    <a:srgbClr val="A6E32D"/>
                  </a:solidFill>
                  <a:latin typeface="Latin Modern Roman 10" charset="0"/>
                  <a:ea typeface="Latin Modern Roman 10" charset="0"/>
                  <a:cs typeface="Latin Modern Roman 10" charset="0"/>
                </a:endParaRPr>
              </a:p>
            </p:txBody>
          </p:sp>
        </mc:Choice>
        <mc:Fallback xmlns="">
          <p:sp>
            <p:nvSpPr>
              <p:cNvPr id="61" name="TextBox 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9200" y="3196153"/>
                <a:ext cx="3118491" cy="1770698"/>
              </a:xfrm>
              <a:prstGeom prst="round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Rectangle 61"/>
          <p:cNvSpPr/>
          <p:nvPr/>
        </p:nvSpPr>
        <p:spPr>
          <a:xfrm>
            <a:off x="5921182" y="3504749"/>
            <a:ext cx="4796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ML</a:t>
            </a:r>
            <a:endParaRPr lang="en-US" dirty="0"/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1864" y="2209800"/>
            <a:ext cx="20574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371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2209800"/>
            <a:ext cx="2057400" cy="2057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PLANS: </a:t>
            </a:r>
            <a:r>
              <a:rPr lang="en-US" dirty="0"/>
              <a:t>Ingredient </a:t>
            </a:r>
            <a:r>
              <a:rPr lang="en-US" dirty="0" smtClean="0"/>
              <a:t>1 </a:t>
            </a:r>
            <a:br>
              <a:rPr lang="en-US" dirty="0" smtClean="0"/>
            </a:br>
            <a:r>
              <a:rPr lang="en-US" dirty="0" smtClean="0"/>
              <a:t>Transient Chinese Restaurant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Transient Chinese Restaurant Process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91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2506345"/>
            <a:ext cx="389255" cy="389255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413827" y="3547507"/>
            <a:ext cx="13165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intelligence 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801" y="2472372"/>
            <a:ext cx="389255" cy="389255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7233470" y="2667000"/>
            <a:ext cx="538930" cy="2150213"/>
            <a:chOff x="4495800" y="2667000"/>
            <a:chExt cx="538930" cy="2150213"/>
          </a:xfrm>
        </p:grpSpPr>
        <p:sp>
          <p:nvSpPr>
            <p:cNvPr id="18" name="TextBox 17"/>
            <p:cNvSpPr txBox="1"/>
            <p:nvPr/>
          </p:nvSpPr>
          <p:spPr>
            <a:xfrm>
              <a:off x="4495800" y="2667000"/>
              <a:ext cx="53893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mr-IN" sz="4000" i="1" dirty="0" smtClean="0"/>
                <a:t>…</a:t>
              </a:r>
              <a:endParaRPr lang="en-US" sz="4000" i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/>
                <p:cNvSpPr txBox="1"/>
                <p:nvPr/>
              </p:nvSpPr>
              <p:spPr>
                <a:xfrm>
                  <a:off x="4495800" y="4447881"/>
                  <a:ext cx="41287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𝛼</m:t>
                        </m:r>
                      </m:oMath>
                    </m:oMathPara>
                  </a14:m>
                  <a:endParaRPr lang="en-US" i="1" dirty="0">
                    <a:latin typeface="Latin Modern Roman 10" charset="0"/>
                    <a:ea typeface="Latin Modern Roman 10" charset="0"/>
                    <a:cs typeface="Latin Modern Roman 10" charset="0"/>
                  </a:endParaRPr>
                </a:p>
              </p:txBody>
            </p:sp>
          </mc:Choice>
          <mc:Fallback xmlns="">
            <p:sp>
              <p:nvSpPr>
                <p:cNvPr id="19" name="TextBox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95800" y="4447881"/>
                  <a:ext cx="412870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1" name="TextBox 20"/>
          <p:cNvSpPr txBox="1"/>
          <p:nvPr/>
        </p:nvSpPr>
        <p:spPr>
          <a:xfrm>
            <a:off x="8839200" y="2044303"/>
            <a:ext cx="3118491" cy="851297"/>
          </a:xfrm>
          <a:prstGeom prst="roundRect">
            <a:avLst/>
          </a:prstGeom>
          <a:gradFill>
            <a:gsLst>
              <a:gs pos="0">
                <a:schemeClr val="dk1">
                  <a:satMod val="103000"/>
                  <a:lumMod val="102000"/>
                  <a:tint val="94000"/>
                </a:schemeClr>
              </a:gs>
              <a:gs pos="73000">
                <a:schemeClr val="dk1">
                  <a:satMod val="110000"/>
                  <a:lumMod val="100000"/>
                  <a:shade val="100000"/>
                </a:schemeClr>
              </a:gs>
              <a:gs pos="100000">
                <a:schemeClr val="dk1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200" b="1" dirty="0" smtClean="0">
                <a:solidFill>
                  <a:srgbClr val="A6E32D"/>
                </a:solidFill>
              </a:rPr>
              <a:t>Seating choice is limited to </a:t>
            </a:r>
            <a:r>
              <a:rPr lang="en-US" sz="2200" b="1" dirty="0" smtClean="0">
                <a:solidFill>
                  <a:srgbClr val="F82A71"/>
                </a:solidFill>
              </a:rPr>
              <a:t>possible </a:t>
            </a:r>
            <a:r>
              <a:rPr lang="en-US" sz="2200" b="1" dirty="0" smtClean="0">
                <a:solidFill>
                  <a:srgbClr val="A6E32D"/>
                </a:solidFill>
              </a:rPr>
              <a:t>phrases only</a:t>
            </a:r>
            <a:endParaRPr lang="en-US" sz="2200" i="1" u="sng" dirty="0" smtClean="0">
              <a:solidFill>
                <a:srgbClr val="F82A71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3010" y="2506345"/>
            <a:ext cx="389255" cy="389255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3641" y="2209800"/>
            <a:ext cx="2057400" cy="2057400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3147333" y="3547507"/>
            <a:ext cx="3754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/>
              <a:t>AI</a:t>
            </a:r>
            <a:endParaRPr lang="en-US" dirty="0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7713" y="2464321"/>
            <a:ext cx="389255" cy="389255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1215" y="2501900"/>
            <a:ext cx="389255" cy="389255"/>
          </a:xfrm>
          <a:prstGeom prst="rect">
            <a:avLst/>
          </a:prstGeom>
        </p:spPr>
      </p:pic>
      <p:sp>
        <p:nvSpPr>
          <p:cNvPr id="38" name="Rectangle 37"/>
          <p:cNvSpPr/>
          <p:nvPr/>
        </p:nvSpPr>
        <p:spPr>
          <a:xfrm>
            <a:off x="3954917" y="3558709"/>
            <a:ext cx="16234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mtClean="0"/>
              <a:t>learning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theory</a:t>
            </a:r>
            <a:endParaRPr lang="en-US" dirty="0"/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7300" y="2209800"/>
            <a:ext cx="2057400" cy="2057400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4358" y="3581917"/>
            <a:ext cx="389255" cy="389255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4645" y="3582783"/>
            <a:ext cx="389255" cy="389255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8" y="2493382"/>
            <a:ext cx="389255" cy="389255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923" y="3155065"/>
            <a:ext cx="389255" cy="389255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530" y="2745425"/>
            <a:ext cx="389255" cy="389255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0360" y="2915985"/>
            <a:ext cx="389255" cy="389255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7650" y="2472372"/>
            <a:ext cx="389255" cy="389255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2932" y="2477957"/>
            <a:ext cx="389255" cy="389255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0081" y="3558709"/>
            <a:ext cx="389255" cy="389255"/>
          </a:xfrm>
          <a:prstGeom prst="rect">
            <a:avLst/>
          </a:prstGeom>
        </p:spPr>
      </p:pic>
      <p:sp>
        <p:nvSpPr>
          <p:cNvPr id="57" name="TextBox 56"/>
          <p:cNvSpPr txBox="1"/>
          <p:nvPr/>
        </p:nvSpPr>
        <p:spPr>
          <a:xfrm>
            <a:off x="1754157" y="4446587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6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3135298" y="4446587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4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4493521" y="4446587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dirty="0">
                <a:latin typeface="Latin Modern Roman 10" charset="0"/>
                <a:ea typeface="Latin Modern Roman 10" charset="0"/>
                <a:cs typeface="Latin Modern Roman 10" charset="0"/>
              </a:rPr>
              <a:t>2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5886987" y="4449822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4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906557" y="5266233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3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3287698" y="5266233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2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4645921" y="5266233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1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6039387" y="5269468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smtClean="0">
                <a:latin typeface="Latin Modern Roman 10" charset="0"/>
                <a:ea typeface="Latin Modern Roman 10" charset="0"/>
                <a:cs typeface="Latin Modern Roman 10" charset="0"/>
              </a:rPr>
              <a:t>2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44" name="Straight Arrow Connector 43"/>
          <p:cNvCxnSpPr/>
          <p:nvPr/>
        </p:nvCxnSpPr>
        <p:spPr>
          <a:xfrm>
            <a:off x="1905801" y="4815919"/>
            <a:ext cx="152400" cy="450314"/>
          </a:xfrm>
          <a:prstGeom prst="straightConnector1">
            <a:avLst/>
          </a:prstGeom>
          <a:ln w="34925" cmpd="tri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3286942" y="4815919"/>
            <a:ext cx="152400" cy="450314"/>
          </a:xfrm>
          <a:prstGeom prst="straightConnector1">
            <a:avLst/>
          </a:prstGeom>
          <a:ln w="34925" cmpd="tri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>
            <a:off x="4645165" y="4815919"/>
            <a:ext cx="152400" cy="450314"/>
          </a:xfrm>
          <a:prstGeom prst="straightConnector1">
            <a:avLst/>
          </a:prstGeom>
          <a:ln w="34925" cmpd="tri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>
            <a:off x="6038631" y="4819154"/>
            <a:ext cx="152400" cy="450314"/>
          </a:xfrm>
          <a:prstGeom prst="straightConnector1">
            <a:avLst/>
          </a:prstGeom>
          <a:ln w="34925" cmpd="tri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379100" y="4815919"/>
            <a:ext cx="1362874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Shrink</a:t>
            </a:r>
          </a:p>
          <a:p>
            <a:r>
              <a:rPr lang="en-US" sz="2400" b="1" i="1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(aging)</a:t>
            </a:r>
            <a:endParaRPr lang="en-US" sz="2400" b="1" i="1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pic>
        <p:nvPicPr>
          <p:cNvPr id="65" name="Picture 6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0145" y="3560081"/>
            <a:ext cx="389255" cy="389255"/>
          </a:xfrm>
          <a:prstGeom prst="rect">
            <a:avLst/>
          </a:prstGeom>
        </p:spPr>
      </p:pic>
      <p:sp>
        <p:nvSpPr>
          <p:cNvPr id="66" name="Rectangle 65"/>
          <p:cNvSpPr/>
          <p:nvPr/>
        </p:nvSpPr>
        <p:spPr>
          <a:xfrm>
            <a:off x="5921182" y="3504749"/>
            <a:ext cx="4796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ML</a:t>
            </a:r>
            <a:endParaRPr lang="en-US" dirty="0"/>
          </a:p>
        </p:txBody>
      </p:sp>
      <p:pic>
        <p:nvPicPr>
          <p:cNvPr id="67" name="Picture 6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0890" y="3244311"/>
            <a:ext cx="389255" cy="38925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3691864" y="5850235"/>
                <a:ext cx="113685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CN" altLang="en-US" sz="2400" b="1" i="1" u="sng" smtClean="0">
                        <a:solidFill>
                          <a:srgbClr val="C00000"/>
                        </a:solidFill>
                        <a:latin typeface="Cambria Math" charset="0"/>
                        <a:ea typeface="Latin Modern Roman 10" charset="0"/>
                        <a:cs typeface="Latin Modern Roman 10" charset="0"/>
                      </a:rPr>
                      <m:t>𝜷</m:t>
                    </m:r>
                  </m:oMath>
                </a14:m>
                <a:r>
                  <a:rPr lang="en-US" altLang="zh-CN" sz="2400" b="1" i="1" u="sng" dirty="0" smtClean="0">
                    <a:solidFill>
                      <a:srgbClr val="C00000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=0.5</a:t>
                </a:r>
                <a:endParaRPr lang="en-US" sz="2400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1864" y="5850235"/>
                <a:ext cx="1136850" cy="461665"/>
              </a:xfrm>
              <a:prstGeom prst="rect">
                <a:avLst/>
              </a:prstGeom>
              <a:blipFill rotWithShape="0">
                <a:blip r:embed="rId6"/>
                <a:stretch>
                  <a:fillRect l="-4301" t="-12000" r="-8065" b="-29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8" name="Picture 6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905" y="2754812"/>
            <a:ext cx="220866" cy="220866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133" y="3159184"/>
            <a:ext cx="220866" cy="220866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1074" y="3257687"/>
            <a:ext cx="220866" cy="220866"/>
          </a:xfrm>
          <a:prstGeom prst="rect">
            <a:avLst/>
          </a:prstGeom>
        </p:spPr>
      </p:pic>
      <p:pic>
        <p:nvPicPr>
          <p:cNvPr id="71" name="Picture 7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4766" y="3576684"/>
            <a:ext cx="220866" cy="220866"/>
          </a:xfrm>
          <a:prstGeom prst="rect">
            <a:avLst/>
          </a:prstGeom>
        </p:spPr>
      </p:pic>
      <p:pic>
        <p:nvPicPr>
          <p:cNvPr id="72" name="Picture 7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1686" y="3584514"/>
            <a:ext cx="220866" cy="220866"/>
          </a:xfrm>
          <a:prstGeom prst="rect">
            <a:avLst/>
          </a:prstGeom>
        </p:spPr>
      </p:pic>
      <p:pic>
        <p:nvPicPr>
          <p:cNvPr id="73" name="Picture 7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7190" y="2504138"/>
            <a:ext cx="220866" cy="220866"/>
          </a:xfrm>
          <a:prstGeom prst="rect">
            <a:avLst/>
          </a:prstGeom>
        </p:spPr>
      </p:pic>
      <p:pic>
        <p:nvPicPr>
          <p:cNvPr id="74" name="Picture 7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0995" y="3558709"/>
            <a:ext cx="220866" cy="220866"/>
          </a:xfrm>
          <a:prstGeom prst="rect">
            <a:avLst/>
          </a:prstGeom>
        </p:spPr>
      </p:pic>
      <p:pic>
        <p:nvPicPr>
          <p:cNvPr id="75" name="Picture 7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2309" y="3558709"/>
            <a:ext cx="220866" cy="22086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/>
              <p:cNvSpPr txBox="1"/>
              <p:nvPr/>
            </p:nvSpPr>
            <p:spPr>
              <a:xfrm>
                <a:off x="8839200" y="3196153"/>
                <a:ext cx="3118491" cy="1770698"/>
              </a:xfrm>
              <a:prstGeom prst="roundRect">
                <a:avLst/>
              </a:prstGeom>
              <a:gradFill>
                <a:gsLst>
                  <a:gs pos="0">
                    <a:schemeClr val="dk1">
                      <a:satMod val="103000"/>
                      <a:lumMod val="102000"/>
                      <a:tint val="94000"/>
                    </a:schemeClr>
                  </a:gs>
                  <a:gs pos="73000">
                    <a:schemeClr val="dk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dk1">
                      <a:lumMod val="99000"/>
                      <a:satMod val="120000"/>
                      <a:shade val="78000"/>
                    </a:schemeClr>
                  </a:gs>
                </a:gsLst>
              </a:gradFill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CN" b="1" dirty="0" smtClean="0">
                    <a:solidFill>
                      <a:srgbClr val="A6E32D"/>
                    </a:solidFill>
                  </a:rPr>
                  <a:t>After</a:t>
                </a:r>
                <a:r>
                  <a:rPr lang="zh-CN" altLang="en-US" b="1" dirty="0" smtClean="0">
                    <a:solidFill>
                      <a:srgbClr val="A6E32D"/>
                    </a:solidFill>
                  </a:rPr>
                  <a:t> </a:t>
                </a:r>
                <a:r>
                  <a:rPr lang="en-US" altLang="zh-CN" b="1" dirty="0" smtClean="0">
                    <a:solidFill>
                      <a:srgbClr val="A6E32D"/>
                    </a:solidFill>
                  </a:rPr>
                  <a:t>a</a:t>
                </a:r>
                <a:r>
                  <a:rPr lang="zh-CN" altLang="en-US" b="1" dirty="0" smtClean="0">
                    <a:solidFill>
                      <a:srgbClr val="A6E32D"/>
                    </a:solidFill>
                  </a:rPr>
                  <a:t> </a:t>
                </a:r>
                <a:r>
                  <a:rPr lang="en-US" altLang="zh-CN" b="1" dirty="0" err="1" smtClean="0">
                    <a:solidFill>
                      <a:srgbClr val="A6E32D"/>
                    </a:solidFill>
                  </a:rPr>
                  <a:t>minibatch</a:t>
                </a:r>
                <a:r>
                  <a:rPr lang="zh-CN" altLang="en-US" b="1" dirty="0" smtClean="0">
                    <a:solidFill>
                      <a:srgbClr val="A6E32D"/>
                    </a:solidFill>
                  </a:rPr>
                  <a:t> </a:t>
                </a:r>
                <a:r>
                  <a:rPr lang="en-US" altLang="zh-CN" b="1" dirty="0" smtClean="0">
                    <a:solidFill>
                      <a:srgbClr val="A6E32D"/>
                    </a:solidFill>
                  </a:rPr>
                  <a:t>processed:</a:t>
                </a: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altLang="zh-CN" sz="2000" b="1" dirty="0" smtClean="0">
                    <a:solidFill>
                      <a:srgbClr val="A6E32D"/>
                    </a:solidFill>
                    <a:ea typeface="Latin Modern Roman 10" charset="0"/>
                    <a:cs typeface="Latin Modern Roman 10" charset="0"/>
                  </a:rPr>
                  <a:t>Customers</a:t>
                </a:r>
                <a:r>
                  <a:rPr lang="zh-CN" altLang="en-US" sz="2000" b="1" dirty="0" smtClean="0">
                    <a:solidFill>
                      <a:srgbClr val="A6E32D"/>
                    </a:solidFill>
                    <a:ea typeface="Latin Modern Roman 10" charset="0"/>
                    <a:cs typeface="Latin Modern Roman 10" charset="0"/>
                  </a:rPr>
                  <a:t> </a:t>
                </a:r>
                <a:r>
                  <a:rPr lang="en-US" altLang="zh-CN" sz="2000" b="1" i="1" u="sng" dirty="0" smtClean="0">
                    <a:solidFill>
                      <a:srgbClr val="F82A71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leave</a:t>
                </a:r>
                <a:r>
                  <a:rPr lang="zh-CN" altLang="en-US" sz="2000" b="1" i="1" dirty="0" smtClean="0">
                    <a:solidFill>
                      <a:srgbClr val="A6E32D"/>
                    </a:solidFill>
                    <a:ea typeface="Latin Modern Roman 10" charset="0"/>
                    <a:cs typeface="Latin Modern Roman 10" charset="0"/>
                  </a:rPr>
                  <a:t> </a:t>
                </a:r>
                <a:r>
                  <a:rPr lang="en-US" altLang="zh-CN" sz="2000" b="1" i="1" dirty="0" smtClean="0">
                    <a:solidFill>
                      <a:srgbClr val="A6E32D"/>
                    </a:solidFill>
                    <a:ea typeface="Latin Modern Roman 10" charset="0"/>
                    <a:cs typeface="Latin Modern Roman 10" charset="0"/>
                  </a:rPr>
                  <a:t>with</a:t>
                </a:r>
                <a:r>
                  <a:rPr lang="zh-CN" altLang="en-US" sz="2000" b="1" i="1" dirty="0" smtClean="0">
                    <a:solidFill>
                      <a:srgbClr val="A6E32D"/>
                    </a:solidFill>
                    <a:ea typeface="Latin Modern Roman 10" charset="0"/>
                    <a:cs typeface="Latin Modern Roman 10" charset="0"/>
                  </a:rPr>
                  <a:t> </a:t>
                </a:r>
                <a:r>
                  <a:rPr lang="en-US" altLang="zh-CN" sz="2000" b="1" dirty="0">
                    <a:solidFill>
                      <a:srgbClr val="A6E32D"/>
                    </a:solidFill>
                    <a:ea typeface="Latin Modern Roman 10" charset="0"/>
                    <a:cs typeface="Latin Modern Roman 10" charset="0"/>
                  </a:rPr>
                  <a:t>probability</a:t>
                </a:r>
                <a:r>
                  <a:rPr lang="zh-CN" altLang="en-US" sz="2000" b="1" dirty="0">
                    <a:solidFill>
                      <a:srgbClr val="A6E32D"/>
                    </a:solidFill>
                    <a:ea typeface="Latin Modern Roman 10" charset="0"/>
                    <a:cs typeface="Latin Modern Roman 10" charset="0"/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sz="2000" b="0" i="1" u="sng">
                        <a:solidFill>
                          <a:srgbClr val="F82A71"/>
                        </a:solidFill>
                        <a:latin typeface="Cambria Math" charset="0"/>
                        <a:ea typeface="Latin Modern Roman 10" charset="0"/>
                        <a:cs typeface="Latin Modern Roman 10" charset="0"/>
                      </a:rPr>
                      <m:t>𝛽</m:t>
                    </m:r>
                  </m:oMath>
                </a14:m>
                <a:endParaRPr lang="en-US" sz="2000" i="1" u="sng" dirty="0">
                  <a:solidFill>
                    <a:srgbClr val="F82A71"/>
                  </a:solidFill>
                  <a:latin typeface="Latin Modern Roman 10" charset="0"/>
                  <a:ea typeface="Latin Modern Roman 10" charset="0"/>
                  <a:cs typeface="Latin Modern Roman 10" charset="0"/>
                </a:endParaRP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altLang="zh-CN" sz="2000" b="1" dirty="0">
                    <a:solidFill>
                      <a:srgbClr val="A6E32D"/>
                    </a:solidFill>
                    <a:ea typeface="Latin Modern Roman 10" charset="0"/>
                    <a:cs typeface="Latin Modern Roman 10" charset="0"/>
                  </a:rPr>
                  <a:t>Retain</a:t>
                </a:r>
                <a:r>
                  <a:rPr lang="zh-CN" altLang="en-US" sz="2000" b="1" dirty="0">
                    <a:solidFill>
                      <a:srgbClr val="A6E32D"/>
                    </a:solidFill>
                    <a:ea typeface="Latin Modern Roman 10" charset="0"/>
                    <a:cs typeface="Latin Modern Roman 10" charset="0"/>
                  </a:rPr>
                  <a:t> </a:t>
                </a:r>
                <a:r>
                  <a:rPr lang="en-US" altLang="zh-CN" sz="2000" b="1" dirty="0">
                    <a:solidFill>
                      <a:srgbClr val="A6E32D"/>
                    </a:solidFill>
                    <a:ea typeface="Latin Modern Roman 10" charset="0"/>
                    <a:cs typeface="Latin Modern Roman 10" charset="0"/>
                  </a:rPr>
                  <a:t>only</a:t>
                </a:r>
                <a:r>
                  <a:rPr lang="zh-CN" altLang="en-US" sz="2000" b="1" dirty="0">
                    <a:solidFill>
                      <a:srgbClr val="A6E32D"/>
                    </a:solidFill>
                    <a:ea typeface="Latin Modern Roman 10" charset="0"/>
                    <a:cs typeface="Latin Modern Roman 10" charset="0"/>
                  </a:rPr>
                  <a:t> </a:t>
                </a:r>
                <a:r>
                  <a:rPr lang="en-US" altLang="zh-CN" sz="2000" b="1" dirty="0">
                    <a:solidFill>
                      <a:srgbClr val="A6E32D"/>
                    </a:solidFill>
                    <a:ea typeface="Latin Modern Roman 10" charset="0"/>
                    <a:cs typeface="Latin Modern Roman 10" charset="0"/>
                  </a:rPr>
                  <a:t>the</a:t>
                </a:r>
                <a:r>
                  <a:rPr lang="zh-CN" altLang="en-US" sz="2000" b="1" dirty="0">
                    <a:solidFill>
                      <a:srgbClr val="A6E32D"/>
                    </a:solidFill>
                    <a:ea typeface="Latin Modern Roman 10" charset="0"/>
                    <a:cs typeface="Latin Modern Roman 10" charset="0"/>
                  </a:rPr>
                  <a:t> </a:t>
                </a:r>
                <a:r>
                  <a:rPr lang="en-US" altLang="zh-CN" sz="2000" b="1" i="1" u="sng" dirty="0" smtClean="0">
                    <a:solidFill>
                      <a:srgbClr val="F82A71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Top</a:t>
                </a:r>
                <a:r>
                  <a:rPr lang="zh-CN" altLang="en-US" sz="2000" b="1" i="1" u="sng" dirty="0" smtClean="0">
                    <a:solidFill>
                      <a:srgbClr val="F82A71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 </a:t>
                </a:r>
                <a:r>
                  <a:rPr lang="en-US" altLang="zh-CN" sz="2000" b="1" i="1" u="sng" dirty="0" smtClean="0">
                    <a:solidFill>
                      <a:srgbClr val="F82A71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V</a:t>
                </a:r>
                <a:r>
                  <a:rPr lang="en-US" altLang="zh-CN" sz="2000" b="1" dirty="0" smtClean="0">
                    <a:solidFill>
                      <a:srgbClr val="A6E32D"/>
                    </a:solidFill>
                    <a:ea typeface="Latin Modern Roman 10" charset="0"/>
                    <a:cs typeface="Latin Modern Roman 10" charset="0"/>
                  </a:rPr>
                  <a:t> tables</a:t>
                </a:r>
                <a:r>
                  <a:rPr lang="zh-CN" altLang="en-US" sz="2000" i="1" u="sng" dirty="0" smtClean="0">
                    <a:solidFill>
                      <a:srgbClr val="A6E32D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 </a:t>
                </a:r>
                <a:endParaRPr lang="en-US" sz="2000" i="1" u="sng" dirty="0" smtClean="0">
                  <a:solidFill>
                    <a:srgbClr val="A6E32D"/>
                  </a:solidFill>
                  <a:latin typeface="Latin Modern Roman 10" charset="0"/>
                  <a:ea typeface="Latin Modern Roman 10" charset="0"/>
                  <a:cs typeface="Latin Modern Roman 10" charset="0"/>
                </a:endParaRPr>
              </a:p>
            </p:txBody>
          </p:sp>
        </mc:Choice>
        <mc:Fallback xmlns="">
          <p:sp>
            <p:nvSpPr>
              <p:cNvPr id="76" name="TextBox 7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9200" y="3196153"/>
                <a:ext cx="3118491" cy="1770698"/>
              </a:xfrm>
              <a:prstGeom prst="round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6096000" y="5890208"/>
            <a:ext cx="24881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Customers Leave</a:t>
            </a:r>
            <a:endParaRPr lang="en-US" sz="2400" i="1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pic>
        <p:nvPicPr>
          <p:cNvPr id="61" name="Picture 6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1864" y="2209800"/>
            <a:ext cx="20574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775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2209800"/>
            <a:ext cx="2057400" cy="2057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PLANS: </a:t>
            </a:r>
            <a:r>
              <a:rPr lang="en-US" dirty="0"/>
              <a:t>Ingredient </a:t>
            </a:r>
            <a:r>
              <a:rPr lang="en-US" dirty="0" smtClean="0"/>
              <a:t>1 </a:t>
            </a:r>
            <a:br>
              <a:rPr lang="en-US" dirty="0" smtClean="0"/>
            </a:br>
            <a:r>
              <a:rPr lang="en-US" dirty="0" smtClean="0"/>
              <a:t>Transient Chinese Restaurant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Transient Chinese Restaurant Process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10/17/16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92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2506345"/>
            <a:ext cx="389255" cy="389255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413827" y="3547507"/>
            <a:ext cx="13165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intelligence 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801" y="2472372"/>
            <a:ext cx="389255" cy="389255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7233470" y="2667000"/>
            <a:ext cx="538930" cy="2150213"/>
            <a:chOff x="4495800" y="2667000"/>
            <a:chExt cx="538930" cy="2150213"/>
          </a:xfrm>
        </p:grpSpPr>
        <p:sp>
          <p:nvSpPr>
            <p:cNvPr id="18" name="TextBox 17"/>
            <p:cNvSpPr txBox="1"/>
            <p:nvPr/>
          </p:nvSpPr>
          <p:spPr>
            <a:xfrm>
              <a:off x="4495800" y="2667000"/>
              <a:ext cx="53893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mr-IN" sz="4000" i="1" dirty="0" smtClean="0"/>
                <a:t>…</a:t>
              </a:r>
              <a:endParaRPr lang="en-US" sz="4000" i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/>
                <p:cNvSpPr txBox="1"/>
                <p:nvPr/>
              </p:nvSpPr>
              <p:spPr>
                <a:xfrm>
                  <a:off x="4495800" y="4447881"/>
                  <a:ext cx="41287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𝛼</m:t>
                        </m:r>
                      </m:oMath>
                    </m:oMathPara>
                  </a14:m>
                  <a:endParaRPr lang="en-US" i="1" dirty="0">
                    <a:latin typeface="Latin Modern Roman 10" charset="0"/>
                    <a:ea typeface="Latin Modern Roman 10" charset="0"/>
                    <a:cs typeface="Latin Modern Roman 10" charset="0"/>
                  </a:endParaRPr>
                </a:p>
              </p:txBody>
            </p:sp>
          </mc:Choice>
          <mc:Fallback xmlns="">
            <p:sp>
              <p:nvSpPr>
                <p:cNvPr id="19" name="TextBox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95800" y="4447881"/>
                  <a:ext cx="412870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1" name="TextBox 20"/>
          <p:cNvSpPr txBox="1"/>
          <p:nvPr/>
        </p:nvSpPr>
        <p:spPr>
          <a:xfrm>
            <a:off x="8839200" y="2044303"/>
            <a:ext cx="3118491" cy="851297"/>
          </a:xfrm>
          <a:prstGeom prst="roundRect">
            <a:avLst/>
          </a:prstGeom>
          <a:gradFill>
            <a:gsLst>
              <a:gs pos="0">
                <a:schemeClr val="dk1">
                  <a:satMod val="103000"/>
                  <a:lumMod val="102000"/>
                  <a:tint val="94000"/>
                </a:schemeClr>
              </a:gs>
              <a:gs pos="73000">
                <a:schemeClr val="dk1">
                  <a:satMod val="110000"/>
                  <a:lumMod val="100000"/>
                  <a:shade val="100000"/>
                </a:schemeClr>
              </a:gs>
              <a:gs pos="100000">
                <a:schemeClr val="dk1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200" b="1" dirty="0" smtClean="0">
                <a:solidFill>
                  <a:srgbClr val="A6E32D"/>
                </a:solidFill>
              </a:rPr>
              <a:t>Seating choice is limited to </a:t>
            </a:r>
            <a:r>
              <a:rPr lang="en-US" sz="2200" b="1" dirty="0" smtClean="0">
                <a:solidFill>
                  <a:srgbClr val="F82A71"/>
                </a:solidFill>
              </a:rPr>
              <a:t>possible </a:t>
            </a:r>
            <a:r>
              <a:rPr lang="en-US" sz="2200" b="1" dirty="0" smtClean="0">
                <a:solidFill>
                  <a:srgbClr val="A6E32D"/>
                </a:solidFill>
              </a:rPr>
              <a:t>phrases only</a:t>
            </a:r>
            <a:endParaRPr lang="en-US" sz="2200" i="1" u="sng" dirty="0" smtClean="0">
              <a:solidFill>
                <a:srgbClr val="F82A71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3010" y="2506345"/>
            <a:ext cx="389255" cy="389255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3641" y="2209800"/>
            <a:ext cx="2057400" cy="2057400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3147333" y="3547507"/>
            <a:ext cx="3754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/>
              <a:t>AI</a:t>
            </a:r>
            <a:endParaRPr lang="en-US" dirty="0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7713" y="2464321"/>
            <a:ext cx="389255" cy="389255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1864" y="2209800"/>
            <a:ext cx="2057400" cy="2057400"/>
          </a:xfrm>
          <a:prstGeom prst="rect">
            <a:avLst/>
          </a:prstGeom>
        </p:spPr>
      </p:pic>
      <p:sp>
        <p:nvSpPr>
          <p:cNvPr id="38" name="Rectangle 37"/>
          <p:cNvSpPr/>
          <p:nvPr/>
        </p:nvSpPr>
        <p:spPr>
          <a:xfrm>
            <a:off x="3954917" y="3558709"/>
            <a:ext cx="16234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mtClean="0"/>
              <a:t>learning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theory</a:t>
            </a:r>
            <a:endParaRPr lang="en-US" dirty="0"/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8" y="2493382"/>
            <a:ext cx="389255" cy="389255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0360" y="2915985"/>
            <a:ext cx="389255" cy="389255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7650" y="2472372"/>
            <a:ext cx="389255" cy="389255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2932" y="2477957"/>
            <a:ext cx="389255" cy="389255"/>
          </a:xfrm>
          <a:prstGeom prst="rect">
            <a:avLst/>
          </a:prstGeom>
        </p:spPr>
      </p:pic>
      <p:sp>
        <p:nvSpPr>
          <p:cNvPr id="57" name="TextBox 56"/>
          <p:cNvSpPr txBox="1"/>
          <p:nvPr/>
        </p:nvSpPr>
        <p:spPr>
          <a:xfrm>
            <a:off x="1754157" y="4446587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6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3135298" y="4446587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4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4493521" y="4446587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dirty="0">
                <a:latin typeface="Latin Modern Roman 10" charset="0"/>
                <a:ea typeface="Latin Modern Roman 10" charset="0"/>
                <a:cs typeface="Latin Modern Roman 10" charset="0"/>
              </a:rPr>
              <a:t>2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5886987" y="4449822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4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906557" y="5266233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3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3287698" y="5266233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2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4645921" y="5266233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1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6039387" y="5269468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smtClean="0">
                <a:latin typeface="Latin Modern Roman 10" charset="0"/>
                <a:ea typeface="Latin Modern Roman 10" charset="0"/>
                <a:cs typeface="Latin Modern Roman 10" charset="0"/>
              </a:rPr>
              <a:t>2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9" name="Straight Arrow Connector 8"/>
          <p:cNvCxnSpPr>
            <a:stCxn id="57" idx="2"/>
            <a:endCxn id="39" idx="0"/>
          </p:cNvCxnSpPr>
          <p:nvPr/>
        </p:nvCxnSpPr>
        <p:spPr>
          <a:xfrm>
            <a:off x="1905801" y="4815919"/>
            <a:ext cx="152400" cy="450314"/>
          </a:xfrm>
          <a:prstGeom prst="straightConnector1">
            <a:avLst/>
          </a:prstGeom>
          <a:ln w="34925" cmpd="tri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58" idx="2"/>
            <a:endCxn id="40" idx="0"/>
          </p:cNvCxnSpPr>
          <p:nvPr/>
        </p:nvCxnSpPr>
        <p:spPr>
          <a:xfrm>
            <a:off x="3286942" y="4815919"/>
            <a:ext cx="152400" cy="450314"/>
          </a:xfrm>
          <a:prstGeom prst="straightConnector1">
            <a:avLst/>
          </a:prstGeom>
          <a:ln w="34925" cmpd="tri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>
            <a:stCxn id="59" idx="2"/>
            <a:endCxn id="41" idx="0"/>
          </p:cNvCxnSpPr>
          <p:nvPr/>
        </p:nvCxnSpPr>
        <p:spPr>
          <a:xfrm>
            <a:off x="4645165" y="4815919"/>
            <a:ext cx="152400" cy="450314"/>
          </a:xfrm>
          <a:prstGeom prst="straightConnector1">
            <a:avLst/>
          </a:prstGeom>
          <a:ln w="34925" cmpd="tri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>
            <a:stCxn id="60" idx="2"/>
            <a:endCxn id="42" idx="0"/>
          </p:cNvCxnSpPr>
          <p:nvPr/>
        </p:nvCxnSpPr>
        <p:spPr>
          <a:xfrm>
            <a:off x="6038631" y="4819154"/>
            <a:ext cx="152400" cy="450314"/>
          </a:xfrm>
          <a:prstGeom prst="straightConnector1">
            <a:avLst/>
          </a:prstGeom>
          <a:ln w="34925" cmpd="tri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ectangle 63"/>
          <p:cNvSpPr/>
          <p:nvPr/>
        </p:nvSpPr>
        <p:spPr>
          <a:xfrm>
            <a:off x="5921182" y="3504749"/>
            <a:ext cx="4796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ML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tangle 64"/>
              <p:cNvSpPr/>
              <p:nvPr/>
            </p:nvSpPr>
            <p:spPr>
              <a:xfrm>
                <a:off x="3691864" y="5850235"/>
                <a:ext cx="113685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CN" altLang="en-US" sz="2400" b="1" i="1" u="sng" smtClean="0">
                        <a:solidFill>
                          <a:srgbClr val="C00000"/>
                        </a:solidFill>
                        <a:latin typeface="Cambria Math" charset="0"/>
                        <a:ea typeface="Latin Modern Roman 10" charset="0"/>
                        <a:cs typeface="Latin Modern Roman 10" charset="0"/>
                      </a:rPr>
                      <m:t>𝜷</m:t>
                    </m:r>
                  </m:oMath>
                </a14:m>
                <a:r>
                  <a:rPr lang="en-US" altLang="zh-CN" sz="2400" b="1" i="1" u="sng" dirty="0" smtClean="0">
                    <a:solidFill>
                      <a:srgbClr val="C00000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=0.5</a:t>
                </a:r>
                <a:endParaRPr lang="en-US" sz="2400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65" name="Rectangle 6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1864" y="5850235"/>
                <a:ext cx="1136850" cy="461665"/>
              </a:xfrm>
              <a:prstGeom prst="rect">
                <a:avLst/>
              </a:prstGeom>
              <a:blipFill rotWithShape="0">
                <a:blip r:embed="rId6"/>
                <a:stretch>
                  <a:fillRect l="-4301" t="-12000" r="-8065" b="-29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TextBox 65"/>
          <p:cNvSpPr txBox="1"/>
          <p:nvPr/>
        </p:nvSpPr>
        <p:spPr>
          <a:xfrm>
            <a:off x="379100" y="4815919"/>
            <a:ext cx="1362874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Shrink</a:t>
            </a:r>
          </a:p>
          <a:p>
            <a:r>
              <a:rPr lang="en-US" sz="2400" b="1" i="1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(aging)</a:t>
            </a:r>
            <a:endParaRPr lang="en-US" sz="2400" b="1" i="1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/>
              <p:cNvSpPr txBox="1"/>
              <p:nvPr/>
            </p:nvSpPr>
            <p:spPr>
              <a:xfrm>
                <a:off x="8839200" y="3196153"/>
                <a:ext cx="3118491" cy="1770698"/>
              </a:xfrm>
              <a:prstGeom prst="roundRect">
                <a:avLst/>
              </a:prstGeom>
              <a:gradFill>
                <a:gsLst>
                  <a:gs pos="0">
                    <a:schemeClr val="dk1">
                      <a:satMod val="103000"/>
                      <a:lumMod val="102000"/>
                      <a:tint val="94000"/>
                    </a:schemeClr>
                  </a:gs>
                  <a:gs pos="73000">
                    <a:schemeClr val="dk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dk1">
                      <a:lumMod val="99000"/>
                      <a:satMod val="120000"/>
                      <a:shade val="78000"/>
                    </a:schemeClr>
                  </a:gs>
                </a:gsLst>
              </a:gradFill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CN" b="1" dirty="0" smtClean="0">
                    <a:solidFill>
                      <a:srgbClr val="A6E32D"/>
                    </a:solidFill>
                  </a:rPr>
                  <a:t>After</a:t>
                </a:r>
                <a:r>
                  <a:rPr lang="zh-CN" altLang="en-US" b="1" dirty="0" smtClean="0">
                    <a:solidFill>
                      <a:srgbClr val="A6E32D"/>
                    </a:solidFill>
                  </a:rPr>
                  <a:t> </a:t>
                </a:r>
                <a:r>
                  <a:rPr lang="en-US" altLang="zh-CN" b="1" dirty="0" smtClean="0">
                    <a:solidFill>
                      <a:srgbClr val="A6E32D"/>
                    </a:solidFill>
                  </a:rPr>
                  <a:t>a</a:t>
                </a:r>
                <a:r>
                  <a:rPr lang="zh-CN" altLang="en-US" b="1" dirty="0" smtClean="0">
                    <a:solidFill>
                      <a:srgbClr val="A6E32D"/>
                    </a:solidFill>
                  </a:rPr>
                  <a:t> </a:t>
                </a:r>
                <a:r>
                  <a:rPr lang="en-US" altLang="zh-CN" b="1" dirty="0" err="1" smtClean="0">
                    <a:solidFill>
                      <a:srgbClr val="A6E32D"/>
                    </a:solidFill>
                  </a:rPr>
                  <a:t>minibatch</a:t>
                </a:r>
                <a:r>
                  <a:rPr lang="zh-CN" altLang="en-US" b="1" dirty="0" smtClean="0">
                    <a:solidFill>
                      <a:srgbClr val="A6E32D"/>
                    </a:solidFill>
                  </a:rPr>
                  <a:t> </a:t>
                </a:r>
                <a:r>
                  <a:rPr lang="en-US" altLang="zh-CN" b="1" dirty="0" smtClean="0">
                    <a:solidFill>
                      <a:srgbClr val="A6E32D"/>
                    </a:solidFill>
                  </a:rPr>
                  <a:t>processed:</a:t>
                </a: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altLang="zh-CN" sz="2000" b="1" dirty="0" smtClean="0">
                    <a:solidFill>
                      <a:srgbClr val="A6E32D"/>
                    </a:solidFill>
                    <a:ea typeface="Latin Modern Roman 10" charset="0"/>
                    <a:cs typeface="Latin Modern Roman 10" charset="0"/>
                  </a:rPr>
                  <a:t>Customers</a:t>
                </a:r>
                <a:r>
                  <a:rPr lang="zh-CN" altLang="en-US" sz="2000" b="1" dirty="0" smtClean="0">
                    <a:solidFill>
                      <a:srgbClr val="A6E32D"/>
                    </a:solidFill>
                    <a:ea typeface="Latin Modern Roman 10" charset="0"/>
                    <a:cs typeface="Latin Modern Roman 10" charset="0"/>
                  </a:rPr>
                  <a:t> </a:t>
                </a:r>
                <a:r>
                  <a:rPr lang="en-US" altLang="zh-CN" sz="2000" b="1" i="1" u="sng" dirty="0" smtClean="0">
                    <a:solidFill>
                      <a:srgbClr val="F82A71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leave</a:t>
                </a:r>
                <a:r>
                  <a:rPr lang="zh-CN" altLang="en-US" sz="2000" b="1" i="1" dirty="0" smtClean="0">
                    <a:solidFill>
                      <a:srgbClr val="A6E32D"/>
                    </a:solidFill>
                    <a:ea typeface="Latin Modern Roman 10" charset="0"/>
                    <a:cs typeface="Latin Modern Roman 10" charset="0"/>
                  </a:rPr>
                  <a:t> </a:t>
                </a:r>
                <a:r>
                  <a:rPr lang="en-US" altLang="zh-CN" sz="2000" b="1" i="1" dirty="0" smtClean="0">
                    <a:solidFill>
                      <a:srgbClr val="A6E32D"/>
                    </a:solidFill>
                    <a:ea typeface="Latin Modern Roman 10" charset="0"/>
                    <a:cs typeface="Latin Modern Roman 10" charset="0"/>
                  </a:rPr>
                  <a:t>with</a:t>
                </a:r>
                <a:r>
                  <a:rPr lang="zh-CN" altLang="en-US" sz="2000" b="1" i="1" dirty="0" smtClean="0">
                    <a:solidFill>
                      <a:srgbClr val="A6E32D"/>
                    </a:solidFill>
                    <a:ea typeface="Latin Modern Roman 10" charset="0"/>
                    <a:cs typeface="Latin Modern Roman 10" charset="0"/>
                  </a:rPr>
                  <a:t> </a:t>
                </a:r>
                <a:r>
                  <a:rPr lang="en-US" altLang="zh-CN" sz="2000" b="1" dirty="0">
                    <a:solidFill>
                      <a:srgbClr val="A6E32D"/>
                    </a:solidFill>
                    <a:ea typeface="Latin Modern Roman 10" charset="0"/>
                    <a:cs typeface="Latin Modern Roman 10" charset="0"/>
                  </a:rPr>
                  <a:t>probability</a:t>
                </a:r>
                <a:r>
                  <a:rPr lang="zh-CN" altLang="en-US" sz="2000" b="1" dirty="0">
                    <a:solidFill>
                      <a:srgbClr val="A6E32D"/>
                    </a:solidFill>
                    <a:ea typeface="Latin Modern Roman 10" charset="0"/>
                    <a:cs typeface="Latin Modern Roman 10" charset="0"/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sz="2000" b="0" i="1" u="sng">
                        <a:solidFill>
                          <a:srgbClr val="F82A71"/>
                        </a:solidFill>
                        <a:latin typeface="Cambria Math" charset="0"/>
                        <a:ea typeface="Latin Modern Roman 10" charset="0"/>
                        <a:cs typeface="Latin Modern Roman 10" charset="0"/>
                      </a:rPr>
                      <m:t>𝛽</m:t>
                    </m:r>
                  </m:oMath>
                </a14:m>
                <a:endParaRPr lang="en-US" sz="2000" i="1" u="sng" dirty="0">
                  <a:solidFill>
                    <a:srgbClr val="F82A71"/>
                  </a:solidFill>
                  <a:latin typeface="Latin Modern Roman 10" charset="0"/>
                  <a:ea typeface="Latin Modern Roman 10" charset="0"/>
                  <a:cs typeface="Latin Modern Roman 10" charset="0"/>
                </a:endParaRP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altLang="zh-CN" sz="2000" b="1" dirty="0">
                    <a:solidFill>
                      <a:srgbClr val="A6E32D"/>
                    </a:solidFill>
                    <a:ea typeface="Latin Modern Roman 10" charset="0"/>
                    <a:cs typeface="Latin Modern Roman 10" charset="0"/>
                  </a:rPr>
                  <a:t>Retain</a:t>
                </a:r>
                <a:r>
                  <a:rPr lang="zh-CN" altLang="en-US" sz="2000" b="1" dirty="0">
                    <a:solidFill>
                      <a:srgbClr val="A6E32D"/>
                    </a:solidFill>
                    <a:ea typeface="Latin Modern Roman 10" charset="0"/>
                    <a:cs typeface="Latin Modern Roman 10" charset="0"/>
                  </a:rPr>
                  <a:t> </a:t>
                </a:r>
                <a:r>
                  <a:rPr lang="en-US" altLang="zh-CN" sz="2000" b="1" dirty="0">
                    <a:solidFill>
                      <a:srgbClr val="A6E32D"/>
                    </a:solidFill>
                    <a:ea typeface="Latin Modern Roman 10" charset="0"/>
                    <a:cs typeface="Latin Modern Roman 10" charset="0"/>
                  </a:rPr>
                  <a:t>only</a:t>
                </a:r>
                <a:r>
                  <a:rPr lang="zh-CN" altLang="en-US" sz="2000" b="1" dirty="0">
                    <a:solidFill>
                      <a:srgbClr val="A6E32D"/>
                    </a:solidFill>
                    <a:ea typeface="Latin Modern Roman 10" charset="0"/>
                    <a:cs typeface="Latin Modern Roman 10" charset="0"/>
                  </a:rPr>
                  <a:t> </a:t>
                </a:r>
                <a:r>
                  <a:rPr lang="en-US" altLang="zh-CN" sz="2000" b="1" dirty="0">
                    <a:solidFill>
                      <a:srgbClr val="A6E32D"/>
                    </a:solidFill>
                    <a:ea typeface="Latin Modern Roman 10" charset="0"/>
                    <a:cs typeface="Latin Modern Roman 10" charset="0"/>
                  </a:rPr>
                  <a:t>the</a:t>
                </a:r>
                <a:r>
                  <a:rPr lang="zh-CN" altLang="en-US" sz="2000" b="1" dirty="0">
                    <a:solidFill>
                      <a:srgbClr val="A6E32D"/>
                    </a:solidFill>
                    <a:ea typeface="Latin Modern Roman 10" charset="0"/>
                    <a:cs typeface="Latin Modern Roman 10" charset="0"/>
                  </a:rPr>
                  <a:t> </a:t>
                </a:r>
                <a:r>
                  <a:rPr lang="en-US" altLang="zh-CN" sz="2000" b="1" i="1" u="sng" dirty="0" smtClean="0">
                    <a:solidFill>
                      <a:srgbClr val="F82A71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Top</a:t>
                </a:r>
                <a:r>
                  <a:rPr lang="zh-CN" altLang="en-US" sz="2000" b="1" i="1" u="sng" dirty="0" smtClean="0">
                    <a:solidFill>
                      <a:srgbClr val="F82A71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 </a:t>
                </a:r>
                <a:r>
                  <a:rPr lang="en-US" altLang="zh-CN" sz="2000" b="1" i="1" u="sng" dirty="0" smtClean="0">
                    <a:solidFill>
                      <a:srgbClr val="F82A71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V</a:t>
                </a:r>
                <a:r>
                  <a:rPr lang="en-US" altLang="zh-CN" sz="2000" b="1" dirty="0" smtClean="0">
                    <a:solidFill>
                      <a:srgbClr val="A6E32D"/>
                    </a:solidFill>
                    <a:ea typeface="Latin Modern Roman 10" charset="0"/>
                    <a:cs typeface="Latin Modern Roman 10" charset="0"/>
                  </a:rPr>
                  <a:t> tables</a:t>
                </a:r>
                <a:r>
                  <a:rPr lang="zh-CN" altLang="en-US" sz="2000" i="1" u="sng" dirty="0" smtClean="0">
                    <a:solidFill>
                      <a:srgbClr val="A6E32D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 </a:t>
                </a:r>
                <a:endParaRPr lang="en-US" sz="2000" i="1" u="sng" dirty="0" smtClean="0">
                  <a:solidFill>
                    <a:srgbClr val="A6E32D"/>
                  </a:solidFill>
                  <a:latin typeface="Latin Modern Roman 10" charset="0"/>
                  <a:ea typeface="Latin Modern Roman 10" charset="0"/>
                  <a:cs typeface="Latin Modern Roman 10" charset="0"/>
                </a:endParaRPr>
              </a:p>
            </p:txBody>
          </p:sp>
        </mc:Choice>
        <mc:Fallback xmlns="">
          <p:sp>
            <p:nvSpPr>
              <p:cNvPr id="67" name="TextBox 6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9200" y="3196153"/>
                <a:ext cx="3118491" cy="1770698"/>
              </a:xfrm>
              <a:prstGeom prst="round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TextBox 44"/>
          <p:cNvSpPr txBox="1"/>
          <p:nvPr/>
        </p:nvSpPr>
        <p:spPr>
          <a:xfrm>
            <a:off x="6096000" y="5890208"/>
            <a:ext cx="24881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Customers Leave</a:t>
            </a:r>
            <a:endParaRPr lang="en-US" sz="2400" i="1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7300" y="2209800"/>
            <a:ext cx="20574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43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2209800"/>
            <a:ext cx="2057400" cy="2057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PLANS: </a:t>
            </a:r>
            <a:r>
              <a:rPr lang="en-US" dirty="0"/>
              <a:t>Ingredient </a:t>
            </a:r>
            <a:r>
              <a:rPr lang="en-US" dirty="0" smtClean="0"/>
              <a:t>1 </a:t>
            </a:r>
            <a:br>
              <a:rPr lang="en-US" dirty="0" smtClean="0"/>
            </a:br>
            <a:r>
              <a:rPr lang="en-US" dirty="0" smtClean="0"/>
              <a:t>Transient Chinese Restaurant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Transient Chinese Restaurant Process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10/17/16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93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2506345"/>
            <a:ext cx="389255" cy="389255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413827" y="3547507"/>
            <a:ext cx="13165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intelligence 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801" y="2472372"/>
            <a:ext cx="389255" cy="389255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7233470" y="2667000"/>
            <a:ext cx="538930" cy="2150213"/>
            <a:chOff x="4495800" y="2667000"/>
            <a:chExt cx="538930" cy="2150213"/>
          </a:xfrm>
        </p:grpSpPr>
        <p:sp>
          <p:nvSpPr>
            <p:cNvPr id="18" name="TextBox 17"/>
            <p:cNvSpPr txBox="1"/>
            <p:nvPr/>
          </p:nvSpPr>
          <p:spPr>
            <a:xfrm>
              <a:off x="4495800" y="2667000"/>
              <a:ext cx="53893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mr-IN" sz="4000" i="1" dirty="0" smtClean="0"/>
                <a:t>…</a:t>
              </a:r>
              <a:endParaRPr lang="en-US" sz="4000" i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/>
                <p:cNvSpPr txBox="1"/>
                <p:nvPr/>
              </p:nvSpPr>
              <p:spPr>
                <a:xfrm>
                  <a:off x="4495800" y="4447881"/>
                  <a:ext cx="41287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𝛼</m:t>
                        </m:r>
                      </m:oMath>
                    </m:oMathPara>
                  </a14:m>
                  <a:endParaRPr lang="en-US" i="1" dirty="0">
                    <a:latin typeface="Latin Modern Roman 10" charset="0"/>
                    <a:ea typeface="Latin Modern Roman 10" charset="0"/>
                    <a:cs typeface="Latin Modern Roman 10" charset="0"/>
                  </a:endParaRPr>
                </a:p>
              </p:txBody>
            </p:sp>
          </mc:Choice>
          <mc:Fallback xmlns="">
            <p:sp>
              <p:nvSpPr>
                <p:cNvPr id="19" name="TextBox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95800" y="4447881"/>
                  <a:ext cx="412870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1" name="TextBox 20"/>
          <p:cNvSpPr txBox="1"/>
          <p:nvPr/>
        </p:nvSpPr>
        <p:spPr>
          <a:xfrm>
            <a:off x="8839200" y="2044303"/>
            <a:ext cx="3118491" cy="851297"/>
          </a:xfrm>
          <a:prstGeom prst="roundRect">
            <a:avLst/>
          </a:prstGeom>
          <a:gradFill>
            <a:gsLst>
              <a:gs pos="0">
                <a:schemeClr val="dk1">
                  <a:satMod val="103000"/>
                  <a:lumMod val="102000"/>
                  <a:tint val="94000"/>
                </a:schemeClr>
              </a:gs>
              <a:gs pos="73000">
                <a:schemeClr val="dk1">
                  <a:satMod val="110000"/>
                  <a:lumMod val="100000"/>
                  <a:shade val="100000"/>
                </a:schemeClr>
              </a:gs>
              <a:gs pos="100000">
                <a:schemeClr val="dk1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200" b="1" dirty="0" smtClean="0">
                <a:solidFill>
                  <a:srgbClr val="A6E32D"/>
                </a:solidFill>
              </a:rPr>
              <a:t>Seating choice is limited to </a:t>
            </a:r>
            <a:r>
              <a:rPr lang="en-US" sz="2200" b="1" dirty="0" smtClean="0">
                <a:solidFill>
                  <a:srgbClr val="F82A71"/>
                </a:solidFill>
              </a:rPr>
              <a:t>possible </a:t>
            </a:r>
            <a:r>
              <a:rPr lang="en-US" sz="2200" b="1" dirty="0" smtClean="0">
                <a:solidFill>
                  <a:srgbClr val="A6E32D"/>
                </a:solidFill>
              </a:rPr>
              <a:t>phrases only</a:t>
            </a:r>
            <a:endParaRPr lang="en-US" sz="2200" i="1" u="sng" dirty="0" smtClean="0">
              <a:solidFill>
                <a:srgbClr val="F82A71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3010" y="2506345"/>
            <a:ext cx="389255" cy="389255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3147333" y="3547507"/>
            <a:ext cx="3754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/>
              <a:t>AI</a:t>
            </a:r>
            <a:endParaRPr lang="en-US" dirty="0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7713" y="2464321"/>
            <a:ext cx="389255" cy="389255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1864" y="2209800"/>
            <a:ext cx="2057400" cy="2057400"/>
          </a:xfrm>
          <a:prstGeom prst="rect">
            <a:avLst/>
          </a:prstGeom>
        </p:spPr>
      </p:pic>
      <p:sp>
        <p:nvSpPr>
          <p:cNvPr id="38" name="Rectangle 37"/>
          <p:cNvSpPr/>
          <p:nvPr/>
        </p:nvSpPr>
        <p:spPr>
          <a:xfrm>
            <a:off x="3954917" y="3558709"/>
            <a:ext cx="16234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mtClean="0"/>
              <a:t>learning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theory</a:t>
            </a:r>
            <a:endParaRPr lang="en-US" dirty="0"/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7300" y="2209800"/>
            <a:ext cx="2057400" cy="2057400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8" y="2493382"/>
            <a:ext cx="389255" cy="389255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0360" y="2915985"/>
            <a:ext cx="389255" cy="389255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7650" y="2472372"/>
            <a:ext cx="389255" cy="389255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2932" y="2477957"/>
            <a:ext cx="389255" cy="389255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377715" y="4824782"/>
            <a:ext cx="12939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Prune</a:t>
            </a:r>
            <a:endParaRPr lang="en-US" sz="2800" b="1" i="1" u="sng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892698" y="4886337"/>
            <a:ext cx="9044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V=3</a:t>
            </a:r>
            <a:endParaRPr lang="en-US" sz="2400" b="1" i="1" u="sng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5921182" y="3504749"/>
            <a:ext cx="4796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ML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1417" y="3921028"/>
            <a:ext cx="1168400" cy="586250"/>
          </a:xfrm>
          <a:prstGeom prst="rect">
            <a:avLst/>
          </a:prstGeom>
        </p:spPr>
      </p:pic>
      <p:sp>
        <p:nvSpPr>
          <p:cNvPr id="47" name="Rounded Rectangle 46"/>
          <p:cNvSpPr/>
          <p:nvPr/>
        </p:nvSpPr>
        <p:spPr>
          <a:xfrm>
            <a:off x="4017453" y="2409249"/>
            <a:ext cx="1481427" cy="2190999"/>
          </a:xfrm>
          <a:prstGeom prst="roundRect">
            <a:avLst/>
          </a:prstGeom>
          <a:noFill/>
          <a:ln w="34925">
            <a:solidFill>
              <a:srgbClr val="66D9E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/>
              <p:cNvSpPr txBox="1"/>
              <p:nvPr/>
            </p:nvSpPr>
            <p:spPr>
              <a:xfrm>
                <a:off x="8839200" y="3196153"/>
                <a:ext cx="3118491" cy="1770698"/>
              </a:xfrm>
              <a:prstGeom prst="roundRect">
                <a:avLst/>
              </a:prstGeom>
              <a:gradFill>
                <a:gsLst>
                  <a:gs pos="0">
                    <a:schemeClr val="dk1">
                      <a:satMod val="103000"/>
                      <a:lumMod val="102000"/>
                      <a:tint val="94000"/>
                    </a:schemeClr>
                  </a:gs>
                  <a:gs pos="73000">
                    <a:schemeClr val="dk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dk1">
                      <a:lumMod val="99000"/>
                      <a:satMod val="120000"/>
                      <a:shade val="78000"/>
                    </a:schemeClr>
                  </a:gs>
                </a:gsLst>
              </a:gradFill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CN" b="1" dirty="0" smtClean="0">
                    <a:solidFill>
                      <a:srgbClr val="A6E32D"/>
                    </a:solidFill>
                  </a:rPr>
                  <a:t>After</a:t>
                </a:r>
                <a:r>
                  <a:rPr lang="zh-CN" altLang="en-US" b="1" dirty="0" smtClean="0">
                    <a:solidFill>
                      <a:srgbClr val="A6E32D"/>
                    </a:solidFill>
                  </a:rPr>
                  <a:t> </a:t>
                </a:r>
                <a:r>
                  <a:rPr lang="en-US" altLang="zh-CN" b="1" dirty="0" smtClean="0">
                    <a:solidFill>
                      <a:srgbClr val="A6E32D"/>
                    </a:solidFill>
                  </a:rPr>
                  <a:t>a</a:t>
                </a:r>
                <a:r>
                  <a:rPr lang="zh-CN" altLang="en-US" b="1" dirty="0" smtClean="0">
                    <a:solidFill>
                      <a:srgbClr val="A6E32D"/>
                    </a:solidFill>
                  </a:rPr>
                  <a:t> </a:t>
                </a:r>
                <a:r>
                  <a:rPr lang="en-US" altLang="zh-CN" b="1" dirty="0" err="1" smtClean="0">
                    <a:solidFill>
                      <a:srgbClr val="A6E32D"/>
                    </a:solidFill>
                  </a:rPr>
                  <a:t>minibatch</a:t>
                </a:r>
                <a:r>
                  <a:rPr lang="zh-CN" altLang="en-US" b="1" dirty="0" smtClean="0">
                    <a:solidFill>
                      <a:srgbClr val="A6E32D"/>
                    </a:solidFill>
                  </a:rPr>
                  <a:t> </a:t>
                </a:r>
                <a:r>
                  <a:rPr lang="en-US" altLang="zh-CN" b="1" dirty="0" smtClean="0">
                    <a:solidFill>
                      <a:srgbClr val="A6E32D"/>
                    </a:solidFill>
                  </a:rPr>
                  <a:t>processed:</a:t>
                </a: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altLang="zh-CN" sz="2000" b="1" dirty="0" smtClean="0">
                    <a:solidFill>
                      <a:srgbClr val="A6E32D"/>
                    </a:solidFill>
                    <a:ea typeface="Latin Modern Roman 10" charset="0"/>
                    <a:cs typeface="Latin Modern Roman 10" charset="0"/>
                  </a:rPr>
                  <a:t>Customers</a:t>
                </a:r>
                <a:r>
                  <a:rPr lang="zh-CN" altLang="en-US" sz="2000" b="1" dirty="0" smtClean="0">
                    <a:solidFill>
                      <a:srgbClr val="A6E32D"/>
                    </a:solidFill>
                    <a:ea typeface="Latin Modern Roman 10" charset="0"/>
                    <a:cs typeface="Latin Modern Roman 10" charset="0"/>
                  </a:rPr>
                  <a:t> </a:t>
                </a:r>
                <a:r>
                  <a:rPr lang="en-US" altLang="zh-CN" sz="2000" b="1" i="1" u="sng" dirty="0" smtClean="0">
                    <a:solidFill>
                      <a:srgbClr val="F82A71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leave</a:t>
                </a:r>
                <a:r>
                  <a:rPr lang="zh-CN" altLang="en-US" sz="2000" b="1" i="1" dirty="0" smtClean="0">
                    <a:solidFill>
                      <a:srgbClr val="A6E32D"/>
                    </a:solidFill>
                    <a:ea typeface="Latin Modern Roman 10" charset="0"/>
                    <a:cs typeface="Latin Modern Roman 10" charset="0"/>
                  </a:rPr>
                  <a:t> </a:t>
                </a:r>
                <a:r>
                  <a:rPr lang="en-US" altLang="zh-CN" sz="2000" b="1" i="1" dirty="0" smtClean="0">
                    <a:solidFill>
                      <a:srgbClr val="A6E32D"/>
                    </a:solidFill>
                    <a:ea typeface="Latin Modern Roman 10" charset="0"/>
                    <a:cs typeface="Latin Modern Roman 10" charset="0"/>
                  </a:rPr>
                  <a:t>with</a:t>
                </a:r>
                <a:r>
                  <a:rPr lang="zh-CN" altLang="en-US" sz="2000" b="1" i="1" dirty="0" smtClean="0">
                    <a:solidFill>
                      <a:srgbClr val="A6E32D"/>
                    </a:solidFill>
                    <a:ea typeface="Latin Modern Roman 10" charset="0"/>
                    <a:cs typeface="Latin Modern Roman 10" charset="0"/>
                  </a:rPr>
                  <a:t> </a:t>
                </a:r>
                <a:r>
                  <a:rPr lang="en-US" altLang="zh-CN" sz="2000" b="1" dirty="0">
                    <a:solidFill>
                      <a:srgbClr val="A6E32D"/>
                    </a:solidFill>
                    <a:ea typeface="Latin Modern Roman 10" charset="0"/>
                    <a:cs typeface="Latin Modern Roman 10" charset="0"/>
                  </a:rPr>
                  <a:t>probability</a:t>
                </a:r>
                <a:r>
                  <a:rPr lang="zh-CN" altLang="en-US" sz="2000" b="1" dirty="0">
                    <a:solidFill>
                      <a:srgbClr val="A6E32D"/>
                    </a:solidFill>
                    <a:ea typeface="Latin Modern Roman 10" charset="0"/>
                    <a:cs typeface="Latin Modern Roman 10" charset="0"/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sz="2000" b="0" i="1" u="sng">
                        <a:solidFill>
                          <a:srgbClr val="F82A71"/>
                        </a:solidFill>
                        <a:latin typeface="Cambria Math" charset="0"/>
                        <a:ea typeface="Latin Modern Roman 10" charset="0"/>
                        <a:cs typeface="Latin Modern Roman 10" charset="0"/>
                      </a:rPr>
                      <m:t>𝛽</m:t>
                    </m:r>
                  </m:oMath>
                </a14:m>
                <a:endParaRPr lang="en-US" sz="2000" i="1" u="sng" dirty="0">
                  <a:solidFill>
                    <a:srgbClr val="F82A71"/>
                  </a:solidFill>
                  <a:latin typeface="Latin Modern Roman 10" charset="0"/>
                  <a:ea typeface="Latin Modern Roman 10" charset="0"/>
                  <a:cs typeface="Latin Modern Roman 10" charset="0"/>
                </a:endParaRP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altLang="zh-CN" sz="2000" b="1" dirty="0">
                    <a:solidFill>
                      <a:srgbClr val="A6E32D"/>
                    </a:solidFill>
                    <a:ea typeface="Latin Modern Roman 10" charset="0"/>
                    <a:cs typeface="Latin Modern Roman 10" charset="0"/>
                  </a:rPr>
                  <a:t>Retain</a:t>
                </a:r>
                <a:r>
                  <a:rPr lang="zh-CN" altLang="en-US" sz="2000" b="1" dirty="0">
                    <a:solidFill>
                      <a:srgbClr val="A6E32D"/>
                    </a:solidFill>
                    <a:ea typeface="Latin Modern Roman 10" charset="0"/>
                    <a:cs typeface="Latin Modern Roman 10" charset="0"/>
                  </a:rPr>
                  <a:t> </a:t>
                </a:r>
                <a:r>
                  <a:rPr lang="en-US" altLang="zh-CN" sz="2000" b="1" dirty="0">
                    <a:solidFill>
                      <a:srgbClr val="A6E32D"/>
                    </a:solidFill>
                    <a:ea typeface="Latin Modern Roman 10" charset="0"/>
                    <a:cs typeface="Latin Modern Roman 10" charset="0"/>
                  </a:rPr>
                  <a:t>only</a:t>
                </a:r>
                <a:r>
                  <a:rPr lang="zh-CN" altLang="en-US" sz="2000" b="1" dirty="0">
                    <a:solidFill>
                      <a:srgbClr val="A6E32D"/>
                    </a:solidFill>
                    <a:ea typeface="Latin Modern Roman 10" charset="0"/>
                    <a:cs typeface="Latin Modern Roman 10" charset="0"/>
                  </a:rPr>
                  <a:t> </a:t>
                </a:r>
                <a:r>
                  <a:rPr lang="en-US" altLang="zh-CN" sz="2000" b="1" dirty="0">
                    <a:solidFill>
                      <a:srgbClr val="A6E32D"/>
                    </a:solidFill>
                    <a:ea typeface="Latin Modern Roman 10" charset="0"/>
                    <a:cs typeface="Latin Modern Roman 10" charset="0"/>
                  </a:rPr>
                  <a:t>the</a:t>
                </a:r>
                <a:r>
                  <a:rPr lang="zh-CN" altLang="en-US" sz="2000" b="1" dirty="0">
                    <a:solidFill>
                      <a:srgbClr val="A6E32D"/>
                    </a:solidFill>
                    <a:ea typeface="Latin Modern Roman 10" charset="0"/>
                    <a:cs typeface="Latin Modern Roman 10" charset="0"/>
                  </a:rPr>
                  <a:t> </a:t>
                </a:r>
                <a:r>
                  <a:rPr lang="en-US" altLang="zh-CN" sz="2000" b="1" i="1" u="sng" dirty="0" smtClean="0">
                    <a:solidFill>
                      <a:srgbClr val="F82A71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Top</a:t>
                </a:r>
                <a:r>
                  <a:rPr lang="zh-CN" altLang="en-US" sz="2000" b="1" i="1" u="sng" dirty="0" smtClean="0">
                    <a:solidFill>
                      <a:srgbClr val="F82A71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 </a:t>
                </a:r>
                <a:r>
                  <a:rPr lang="en-US" altLang="zh-CN" sz="2000" b="1" i="1" u="sng" dirty="0" smtClean="0">
                    <a:solidFill>
                      <a:srgbClr val="F82A71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V</a:t>
                </a:r>
                <a:r>
                  <a:rPr lang="en-US" altLang="zh-CN" sz="2000" b="1" dirty="0" smtClean="0">
                    <a:solidFill>
                      <a:srgbClr val="A6E32D"/>
                    </a:solidFill>
                    <a:ea typeface="Latin Modern Roman 10" charset="0"/>
                    <a:cs typeface="Latin Modern Roman 10" charset="0"/>
                  </a:rPr>
                  <a:t> tables</a:t>
                </a:r>
                <a:r>
                  <a:rPr lang="zh-CN" altLang="en-US" sz="2000" i="1" u="sng" dirty="0" smtClean="0">
                    <a:solidFill>
                      <a:srgbClr val="A6E32D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 </a:t>
                </a:r>
                <a:endParaRPr lang="en-US" sz="2000" i="1" u="sng" dirty="0" smtClean="0">
                  <a:solidFill>
                    <a:srgbClr val="A6E32D"/>
                  </a:solidFill>
                  <a:latin typeface="Latin Modern Roman 10" charset="0"/>
                  <a:ea typeface="Latin Modern Roman 10" charset="0"/>
                  <a:cs typeface="Latin Modern Roman 10" charset="0"/>
                </a:endParaRPr>
              </a:p>
            </p:txBody>
          </p:sp>
        </mc:Choice>
        <mc:Fallback xmlns="">
          <p:sp>
            <p:nvSpPr>
              <p:cNvPr id="49" name="TextBox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9200" y="3196153"/>
                <a:ext cx="3118491" cy="1770698"/>
              </a:xfrm>
              <a:prstGeom prst="round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Box 30"/>
          <p:cNvSpPr txBox="1"/>
          <p:nvPr/>
        </p:nvSpPr>
        <p:spPr>
          <a:xfrm>
            <a:off x="6096000" y="5890208"/>
            <a:ext cx="19287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Clean Tables</a:t>
            </a:r>
            <a:endParaRPr lang="en-US" sz="2400" i="1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3641" y="2209800"/>
            <a:ext cx="20574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051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2209800"/>
            <a:ext cx="2057400" cy="2057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PLANS: </a:t>
            </a:r>
            <a:r>
              <a:rPr lang="en-US" dirty="0"/>
              <a:t>Ingredient </a:t>
            </a:r>
            <a:r>
              <a:rPr lang="en-US" dirty="0" smtClean="0"/>
              <a:t>1 </a:t>
            </a:r>
            <a:br>
              <a:rPr lang="en-US" dirty="0" smtClean="0"/>
            </a:br>
            <a:r>
              <a:rPr lang="en-US" dirty="0" smtClean="0"/>
              <a:t>Transient Chinese Restaurant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Transient Chinese Restaurant Process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10/17/16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94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2506345"/>
            <a:ext cx="389255" cy="389255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413827" y="3547507"/>
            <a:ext cx="13165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intelligence 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801" y="2472372"/>
            <a:ext cx="389255" cy="389255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7233470" y="2667000"/>
            <a:ext cx="538930" cy="2150213"/>
            <a:chOff x="4495800" y="2667000"/>
            <a:chExt cx="538930" cy="2150213"/>
          </a:xfrm>
        </p:grpSpPr>
        <p:sp>
          <p:nvSpPr>
            <p:cNvPr id="18" name="TextBox 17"/>
            <p:cNvSpPr txBox="1"/>
            <p:nvPr/>
          </p:nvSpPr>
          <p:spPr>
            <a:xfrm>
              <a:off x="4495800" y="2667000"/>
              <a:ext cx="53893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mr-IN" sz="4000" i="1" dirty="0" smtClean="0"/>
                <a:t>…</a:t>
              </a:r>
              <a:endParaRPr lang="en-US" sz="4000" i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/>
                <p:cNvSpPr txBox="1"/>
                <p:nvPr/>
              </p:nvSpPr>
              <p:spPr>
                <a:xfrm>
                  <a:off x="4495800" y="4447881"/>
                  <a:ext cx="41287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𝛼</m:t>
                        </m:r>
                      </m:oMath>
                    </m:oMathPara>
                  </a14:m>
                  <a:endParaRPr lang="en-US" i="1" dirty="0">
                    <a:latin typeface="Latin Modern Roman 10" charset="0"/>
                    <a:ea typeface="Latin Modern Roman 10" charset="0"/>
                    <a:cs typeface="Latin Modern Roman 10" charset="0"/>
                  </a:endParaRPr>
                </a:p>
              </p:txBody>
            </p:sp>
          </mc:Choice>
          <mc:Fallback xmlns="">
            <p:sp>
              <p:nvSpPr>
                <p:cNvPr id="19" name="TextBox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95800" y="4447881"/>
                  <a:ext cx="412870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1" name="TextBox 20"/>
          <p:cNvSpPr txBox="1"/>
          <p:nvPr/>
        </p:nvSpPr>
        <p:spPr>
          <a:xfrm>
            <a:off x="8839200" y="2044303"/>
            <a:ext cx="3118491" cy="851297"/>
          </a:xfrm>
          <a:prstGeom prst="roundRect">
            <a:avLst/>
          </a:prstGeom>
          <a:gradFill>
            <a:gsLst>
              <a:gs pos="0">
                <a:schemeClr val="dk1">
                  <a:satMod val="103000"/>
                  <a:lumMod val="102000"/>
                  <a:tint val="94000"/>
                </a:schemeClr>
              </a:gs>
              <a:gs pos="73000">
                <a:schemeClr val="dk1">
                  <a:satMod val="110000"/>
                  <a:lumMod val="100000"/>
                  <a:shade val="100000"/>
                </a:schemeClr>
              </a:gs>
              <a:gs pos="100000">
                <a:schemeClr val="dk1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200" b="1" dirty="0" smtClean="0">
                <a:solidFill>
                  <a:srgbClr val="A6E32D"/>
                </a:solidFill>
              </a:rPr>
              <a:t>Seating choice is limited to </a:t>
            </a:r>
            <a:r>
              <a:rPr lang="en-US" sz="2200" b="1" dirty="0" smtClean="0">
                <a:solidFill>
                  <a:srgbClr val="F82A71"/>
                </a:solidFill>
              </a:rPr>
              <a:t>possible </a:t>
            </a:r>
            <a:r>
              <a:rPr lang="en-US" sz="2200" b="1" dirty="0" smtClean="0">
                <a:solidFill>
                  <a:srgbClr val="A6E32D"/>
                </a:solidFill>
              </a:rPr>
              <a:t>phrases only</a:t>
            </a:r>
            <a:endParaRPr lang="en-US" sz="2200" i="1" u="sng" dirty="0" smtClean="0">
              <a:solidFill>
                <a:srgbClr val="F82A71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3010" y="2506345"/>
            <a:ext cx="389255" cy="389255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3641" y="2209800"/>
            <a:ext cx="2057400" cy="2057400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3147333" y="3547507"/>
            <a:ext cx="3754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/>
              <a:t>AI</a:t>
            </a:r>
            <a:endParaRPr lang="en-US" dirty="0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7713" y="2464321"/>
            <a:ext cx="389255" cy="389255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0360" y="2915985"/>
            <a:ext cx="389255" cy="389255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7650" y="2472372"/>
            <a:ext cx="389255" cy="389255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2932" y="2477957"/>
            <a:ext cx="389255" cy="389255"/>
          </a:xfrm>
          <a:prstGeom prst="rect">
            <a:avLst/>
          </a:prstGeom>
        </p:spPr>
      </p:pic>
      <p:sp>
        <p:nvSpPr>
          <p:cNvPr id="28" name="Rectangle 27"/>
          <p:cNvSpPr/>
          <p:nvPr/>
        </p:nvSpPr>
        <p:spPr>
          <a:xfrm>
            <a:off x="5921182" y="3504749"/>
            <a:ext cx="4796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ML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952500" y="4017169"/>
            <a:ext cx="7734300" cy="2383631"/>
          </a:xfrm>
          <a:prstGeom prst="roundRect">
            <a:avLst/>
          </a:prstGeom>
          <a:gradFill>
            <a:gsLst>
              <a:gs pos="0">
                <a:schemeClr val="dk1">
                  <a:satMod val="103000"/>
                  <a:lumMod val="102000"/>
                  <a:tint val="94000"/>
                </a:schemeClr>
              </a:gs>
              <a:gs pos="73000">
                <a:schemeClr val="dk1">
                  <a:satMod val="110000"/>
                  <a:lumMod val="100000"/>
                  <a:shade val="100000"/>
                </a:schemeClr>
              </a:gs>
              <a:gs pos="100000">
                <a:schemeClr val="dk1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CN" b="1" dirty="0" err="1" smtClean="0">
                <a:solidFill>
                  <a:srgbClr val="A6E32D"/>
                </a:solidFill>
              </a:rPr>
              <a:t>tCRP</a:t>
            </a:r>
            <a:r>
              <a:rPr lang="en-US" altLang="zh-CN" b="1" dirty="0" smtClean="0">
                <a:solidFill>
                  <a:srgbClr val="A6E32D"/>
                </a:solidFill>
              </a:rPr>
              <a:t>:</a:t>
            </a:r>
            <a:endParaRPr lang="en-US" altLang="zh-CN" sz="2000" i="1" u="sng" dirty="0">
              <a:solidFill>
                <a:srgbClr val="A6E32D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altLang="zh-CN" sz="2000" b="1" dirty="0" smtClean="0">
                <a:solidFill>
                  <a:srgbClr val="A6E32D"/>
                </a:solidFill>
                <a:ea typeface="Latin Modern Roman 10" charset="0"/>
                <a:cs typeface="Latin Modern Roman 10" charset="0"/>
              </a:rPr>
              <a:t>is a </a:t>
            </a:r>
            <a:r>
              <a:rPr lang="en-US" altLang="zh-CN" sz="2000" b="1" i="1" dirty="0" smtClean="0">
                <a:solidFill>
                  <a:srgbClr val="F82A71"/>
                </a:solidFill>
                <a:ea typeface="Latin Modern Roman 10" charset="0"/>
                <a:cs typeface="Latin Modern Roman 10" charset="0"/>
              </a:rPr>
              <a:t>nonparametric</a:t>
            </a:r>
            <a:r>
              <a:rPr lang="en-US" altLang="zh-CN" sz="2000" b="1" dirty="0" smtClean="0">
                <a:solidFill>
                  <a:srgbClr val="A6E32D"/>
                </a:solidFill>
                <a:ea typeface="Latin Modern Roman 10" charset="0"/>
                <a:cs typeface="Latin Modern Roman 10" charset="0"/>
              </a:rPr>
              <a:t> partial-generative model for phrasal allocation</a:t>
            </a:r>
          </a:p>
          <a:p>
            <a:pPr marL="285750" indent="-285750">
              <a:buFont typeface="Arial" charset="0"/>
              <a:buChar char="•"/>
            </a:pPr>
            <a:r>
              <a:rPr lang="en-US" altLang="zh-CN" sz="2000" b="1" dirty="0" smtClean="0">
                <a:solidFill>
                  <a:srgbClr val="A6E32D"/>
                </a:solidFill>
                <a:ea typeface="Latin Modern Roman 10" charset="0"/>
                <a:cs typeface="Latin Modern Roman 10" charset="0"/>
              </a:rPr>
              <a:t>encourages “</a:t>
            </a:r>
            <a:r>
              <a:rPr lang="en-US" altLang="zh-CN" sz="2000" b="1" i="1" dirty="0" smtClean="0">
                <a:solidFill>
                  <a:srgbClr val="F82A71"/>
                </a:solidFill>
                <a:ea typeface="Latin Modern Roman 10" charset="0"/>
                <a:cs typeface="Latin Modern Roman 10" charset="0"/>
              </a:rPr>
              <a:t>richer get richer</a:t>
            </a:r>
            <a:r>
              <a:rPr lang="en-US" altLang="zh-CN" sz="2000" b="1" dirty="0" smtClean="0">
                <a:solidFill>
                  <a:srgbClr val="A6E32D"/>
                </a:solidFill>
                <a:ea typeface="Latin Modern Roman 10" charset="0"/>
                <a:cs typeface="Latin Modern Roman 10" charset="0"/>
              </a:rPr>
              <a:t>” (co-</a:t>
            </a:r>
            <a:r>
              <a:rPr lang="en-US" altLang="zh-CN" sz="2000" b="1" dirty="0" err="1" smtClean="0">
                <a:solidFill>
                  <a:srgbClr val="A6E32D"/>
                </a:solidFill>
                <a:ea typeface="Latin Modern Roman 10" charset="0"/>
                <a:cs typeface="Latin Modern Roman 10" charset="0"/>
              </a:rPr>
              <a:t>occrrence</a:t>
            </a:r>
            <a:r>
              <a:rPr lang="en-US" altLang="zh-CN" sz="2000" b="1" dirty="0" smtClean="0">
                <a:solidFill>
                  <a:srgbClr val="A6E32D"/>
                </a:solidFill>
                <a:ea typeface="Latin Modern Roman 10" charset="0"/>
                <a:cs typeface="Latin Modern Roman 10" charset="0"/>
              </a:rPr>
              <a:t>)</a:t>
            </a:r>
          </a:p>
          <a:p>
            <a:pPr marL="285750" indent="-285750">
              <a:buFont typeface="Arial" charset="0"/>
              <a:buChar char="•"/>
            </a:pPr>
            <a:r>
              <a:rPr lang="en-US" altLang="zh-CN" sz="2000" b="1" dirty="0" smtClean="0">
                <a:solidFill>
                  <a:srgbClr val="A6E32D"/>
                </a:solidFill>
                <a:ea typeface="Latin Modern Roman 10" charset="0"/>
                <a:cs typeface="Latin Modern Roman 10" charset="0"/>
              </a:rPr>
              <a:t>maintains a </a:t>
            </a:r>
            <a:r>
              <a:rPr lang="en-US" altLang="zh-CN" sz="2000" b="1" i="1" dirty="0" smtClean="0">
                <a:solidFill>
                  <a:srgbClr val="F82A71"/>
                </a:solidFill>
                <a:ea typeface="Latin Modern Roman 10" charset="0"/>
                <a:cs typeface="Latin Modern Roman 10" charset="0"/>
              </a:rPr>
              <a:t>affordable size </a:t>
            </a:r>
            <a:r>
              <a:rPr lang="en-US" altLang="zh-CN" sz="2000" b="1" dirty="0" smtClean="0">
                <a:solidFill>
                  <a:srgbClr val="A6E32D"/>
                </a:solidFill>
                <a:ea typeface="Latin Modern Roman 10" charset="0"/>
                <a:cs typeface="Latin Modern Roman 10" charset="0"/>
              </a:rPr>
              <a:t>of phrases</a:t>
            </a:r>
          </a:p>
          <a:p>
            <a:pPr marL="285750" indent="-285750">
              <a:buFont typeface="Arial" charset="0"/>
              <a:buChar char="•"/>
            </a:pPr>
            <a:r>
              <a:rPr lang="en-US" altLang="zh-CN" sz="2000" b="1" dirty="0" smtClean="0">
                <a:solidFill>
                  <a:srgbClr val="A6E32D"/>
                </a:solidFill>
                <a:ea typeface="Latin Modern Roman 10" charset="0"/>
                <a:cs typeface="Latin Modern Roman 10" charset="0"/>
              </a:rPr>
              <a:t>prunes phrases by a measurement that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altLang="zh-CN" b="1" dirty="0" smtClean="0">
                <a:solidFill>
                  <a:srgbClr val="A6E32D"/>
                </a:solidFill>
                <a:ea typeface="Latin Modern Roman 10" charset="0"/>
                <a:cs typeface="Latin Modern Roman 10" charset="0"/>
              </a:rPr>
              <a:t>mimics  “</a:t>
            </a:r>
            <a:r>
              <a:rPr lang="en-US" altLang="zh-CN" b="1" i="1" dirty="0" smtClean="0">
                <a:solidFill>
                  <a:srgbClr val="F82A71"/>
                </a:solidFill>
                <a:ea typeface="Latin Modern Roman 10" charset="0"/>
                <a:cs typeface="Latin Modern Roman 10" charset="0"/>
              </a:rPr>
              <a:t>frequency</a:t>
            </a:r>
            <a:r>
              <a:rPr lang="en-US" altLang="zh-CN" b="1" dirty="0" smtClean="0">
                <a:solidFill>
                  <a:srgbClr val="A6E32D"/>
                </a:solidFill>
                <a:ea typeface="Latin Modern Roman 10" charset="0"/>
                <a:cs typeface="Latin Modern Roman 10" charset="0"/>
              </a:rPr>
              <a:t>” in an online learning setting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altLang="zh-CN" b="1" dirty="0" smtClean="0">
                <a:solidFill>
                  <a:srgbClr val="A6E32D"/>
                </a:solidFill>
                <a:ea typeface="Latin Modern Roman 10" charset="0"/>
                <a:cs typeface="Latin Modern Roman 10" charset="0"/>
              </a:rPr>
              <a:t>has an </a:t>
            </a:r>
            <a:r>
              <a:rPr lang="en-US" altLang="zh-CN" b="1" i="1" dirty="0" smtClean="0">
                <a:solidFill>
                  <a:srgbClr val="F82A71"/>
                </a:solidFill>
                <a:ea typeface="Latin Modern Roman 10" charset="0"/>
                <a:cs typeface="Latin Modern Roman 10" charset="0"/>
              </a:rPr>
              <a:t>aging</a:t>
            </a:r>
            <a:r>
              <a:rPr lang="en-US" altLang="zh-CN" b="1" dirty="0" smtClean="0">
                <a:solidFill>
                  <a:srgbClr val="A6E32D"/>
                </a:solidFill>
                <a:ea typeface="Latin Modern Roman 10" charset="0"/>
                <a:cs typeface="Latin Modern Roman 10" charset="0"/>
              </a:rPr>
              <a:t> effect</a:t>
            </a:r>
            <a:endParaRPr lang="en-US" altLang="zh-CN" b="1" dirty="0" smtClean="0">
              <a:solidFill>
                <a:srgbClr val="A6E32D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8839200" y="3196153"/>
                <a:ext cx="3118491" cy="1770698"/>
              </a:xfrm>
              <a:prstGeom prst="roundRect">
                <a:avLst/>
              </a:prstGeom>
              <a:gradFill>
                <a:gsLst>
                  <a:gs pos="0">
                    <a:schemeClr val="dk1">
                      <a:satMod val="103000"/>
                      <a:lumMod val="102000"/>
                      <a:tint val="94000"/>
                    </a:schemeClr>
                  </a:gs>
                  <a:gs pos="73000">
                    <a:schemeClr val="dk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dk1">
                      <a:lumMod val="99000"/>
                      <a:satMod val="120000"/>
                      <a:shade val="78000"/>
                    </a:schemeClr>
                  </a:gs>
                </a:gsLst>
              </a:gradFill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CN" b="1" dirty="0" smtClean="0">
                    <a:solidFill>
                      <a:srgbClr val="A6E32D"/>
                    </a:solidFill>
                  </a:rPr>
                  <a:t>After</a:t>
                </a:r>
                <a:r>
                  <a:rPr lang="zh-CN" altLang="en-US" b="1" dirty="0" smtClean="0">
                    <a:solidFill>
                      <a:srgbClr val="A6E32D"/>
                    </a:solidFill>
                  </a:rPr>
                  <a:t> </a:t>
                </a:r>
                <a:r>
                  <a:rPr lang="en-US" altLang="zh-CN" b="1" dirty="0" smtClean="0">
                    <a:solidFill>
                      <a:srgbClr val="A6E32D"/>
                    </a:solidFill>
                  </a:rPr>
                  <a:t>a</a:t>
                </a:r>
                <a:r>
                  <a:rPr lang="zh-CN" altLang="en-US" b="1" dirty="0" smtClean="0">
                    <a:solidFill>
                      <a:srgbClr val="A6E32D"/>
                    </a:solidFill>
                  </a:rPr>
                  <a:t> </a:t>
                </a:r>
                <a:r>
                  <a:rPr lang="en-US" altLang="zh-CN" b="1" dirty="0" err="1" smtClean="0">
                    <a:solidFill>
                      <a:srgbClr val="A6E32D"/>
                    </a:solidFill>
                  </a:rPr>
                  <a:t>minibatch</a:t>
                </a:r>
                <a:r>
                  <a:rPr lang="zh-CN" altLang="en-US" b="1" dirty="0" smtClean="0">
                    <a:solidFill>
                      <a:srgbClr val="A6E32D"/>
                    </a:solidFill>
                  </a:rPr>
                  <a:t> </a:t>
                </a:r>
                <a:r>
                  <a:rPr lang="en-US" altLang="zh-CN" b="1" dirty="0" smtClean="0">
                    <a:solidFill>
                      <a:srgbClr val="A6E32D"/>
                    </a:solidFill>
                  </a:rPr>
                  <a:t>processed:</a:t>
                </a: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altLang="zh-CN" sz="2000" b="1" dirty="0" smtClean="0">
                    <a:solidFill>
                      <a:srgbClr val="A6E32D"/>
                    </a:solidFill>
                    <a:ea typeface="Latin Modern Roman 10" charset="0"/>
                    <a:cs typeface="Latin Modern Roman 10" charset="0"/>
                  </a:rPr>
                  <a:t>Customers</a:t>
                </a:r>
                <a:r>
                  <a:rPr lang="zh-CN" altLang="en-US" sz="2000" b="1" dirty="0" smtClean="0">
                    <a:solidFill>
                      <a:srgbClr val="A6E32D"/>
                    </a:solidFill>
                    <a:ea typeface="Latin Modern Roman 10" charset="0"/>
                    <a:cs typeface="Latin Modern Roman 10" charset="0"/>
                  </a:rPr>
                  <a:t> </a:t>
                </a:r>
                <a:r>
                  <a:rPr lang="en-US" altLang="zh-CN" sz="2000" b="1" i="1" u="sng" dirty="0" smtClean="0">
                    <a:solidFill>
                      <a:srgbClr val="F82A71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leave</a:t>
                </a:r>
                <a:r>
                  <a:rPr lang="zh-CN" altLang="en-US" sz="2000" b="1" i="1" dirty="0" smtClean="0">
                    <a:solidFill>
                      <a:srgbClr val="A6E32D"/>
                    </a:solidFill>
                    <a:ea typeface="Latin Modern Roman 10" charset="0"/>
                    <a:cs typeface="Latin Modern Roman 10" charset="0"/>
                  </a:rPr>
                  <a:t> </a:t>
                </a:r>
                <a:r>
                  <a:rPr lang="en-US" altLang="zh-CN" sz="2000" b="1" i="1" dirty="0" smtClean="0">
                    <a:solidFill>
                      <a:srgbClr val="A6E32D"/>
                    </a:solidFill>
                    <a:ea typeface="Latin Modern Roman 10" charset="0"/>
                    <a:cs typeface="Latin Modern Roman 10" charset="0"/>
                  </a:rPr>
                  <a:t>with</a:t>
                </a:r>
                <a:r>
                  <a:rPr lang="zh-CN" altLang="en-US" sz="2000" b="1" i="1" dirty="0" smtClean="0">
                    <a:solidFill>
                      <a:srgbClr val="A6E32D"/>
                    </a:solidFill>
                    <a:ea typeface="Latin Modern Roman 10" charset="0"/>
                    <a:cs typeface="Latin Modern Roman 10" charset="0"/>
                  </a:rPr>
                  <a:t> </a:t>
                </a:r>
                <a:r>
                  <a:rPr lang="en-US" altLang="zh-CN" sz="2000" b="1" dirty="0">
                    <a:solidFill>
                      <a:srgbClr val="A6E32D"/>
                    </a:solidFill>
                    <a:ea typeface="Latin Modern Roman 10" charset="0"/>
                    <a:cs typeface="Latin Modern Roman 10" charset="0"/>
                  </a:rPr>
                  <a:t>probability</a:t>
                </a:r>
                <a:r>
                  <a:rPr lang="zh-CN" altLang="en-US" sz="2000" b="1" dirty="0">
                    <a:solidFill>
                      <a:srgbClr val="A6E32D"/>
                    </a:solidFill>
                    <a:ea typeface="Latin Modern Roman 10" charset="0"/>
                    <a:cs typeface="Latin Modern Roman 10" charset="0"/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sz="2000" b="0" i="1" u="sng">
                        <a:solidFill>
                          <a:srgbClr val="F82A71"/>
                        </a:solidFill>
                        <a:latin typeface="Cambria Math" charset="0"/>
                        <a:ea typeface="Latin Modern Roman 10" charset="0"/>
                        <a:cs typeface="Latin Modern Roman 10" charset="0"/>
                      </a:rPr>
                      <m:t>𝛽</m:t>
                    </m:r>
                  </m:oMath>
                </a14:m>
                <a:endParaRPr lang="en-US" sz="2000" i="1" u="sng" dirty="0">
                  <a:solidFill>
                    <a:srgbClr val="F82A71"/>
                  </a:solidFill>
                  <a:latin typeface="Latin Modern Roman 10" charset="0"/>
                  <a:ea typeface="Latin Modern Roman 10" charset="0"/>
                  <a:cs typeface="Latin Modern Roman 10" charset="0"/>
                </a:endParaRP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altLang="zh-CN" sz="2000" b="1" dirty="0">
                    <a:solidFill>
                      <a:srgbClr val="A6E32D"/>
                    </a:solidFill>
                    <a:ea typeface="Latin Modern Roman 10" charset="0"/>
                    <a:cs typeface="Latin Modern Roman 10" charset="0"/>
                  </a:rPr>
                  <a:t>Retain</a:t>
                </a:r>
                <a:r>
                  <a:rPr lang="zh-CN" altLang="en-US" sz="2000" b="1" dirty="0">
                    <a:solidFill>
                      <a:srgbClr val="A6E32D"/>
                    </a:solidFill>
                    <a:ea typeface="Latin Modern Roman 10" charset="0"/>
                    <a:cs typeface="Latin Modern Roman 10" charset="0"/>
                  </a:rPr>
                  <a:t> </a:t>
                </a:r>
                <a:r>
                  <a:rPr lang="en-US" altLang="zh-CN" sz="2000" b="1" dirty="0">
                    <a:solidFill>
                      <a:srgbClr val="A6E32D"/>
                    </a:solidFill>
                    <a:ea typeface="Latin Modern Roman 10" charset="0"/>
                    <a:cs typeface="Latin Modern Roman 10" charset="0"/>
                  </a:rPr>
                  <a:t>only</a:t>
                </a:r>
                <a:r>
                  <a:rPr lang="zh-CN" altLang="en-US" sz="2000" b="1" dirty="0">
                    <a:solidFill>
                      <a:srgbClr val="A6E32D"/>
                    </a:solidFill>
                    <a:ea typeface="Latin Modern Roman 10" charset="0"/>
                    <a:cs typeface="Latin Modern Roman 10" charset="0"/>
                  </a:rPr>
                  <a:t> </a:t>
                </a:r>
                <a:r>
                  <a:rPr lang="en-US" altLang="zh-CN" sz="2000" b="1" dirty="0">
                    <a:solidFill>
                      <a:srgbClr val="A6E32D"/>
                    </a:solidFill>
                    <a:ea typeface="Latin Modern Roman 10" charset="0"/>
                    <a:cs typeface="Latin Modern Roman 10" charset="0"/>
                  </a:rPr>
                  <a:t>the</a:t>
                </a:r>
                <a:r>
                  <a:rPr lang="zh-CN" altLang="en-US" sz="2000" b="1" dirty="0">
                    <a:solidFill>
                      <a:srgbClr val="A6E32D"/>
                    </a:solidFill>
                    <a:ea typeface="Latin Modern Roman 10" charset="0"/>
                    <a:cs typeface="Latin Modern Roman 10" charset="0"/>
                  </a:rPr>
                  <a:t> </a:t>
                </a:r>
                <a:r>
                  <a:rPr lang="en-US" altLang="zh-CN" sz="2000" b="1" i="1" u="sng" dirty="0" smtClean="0">
                    <a:solidFill>
                      <a:srgbClr val="F82A71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Top</a:t>
                </a:r>
                <a:r>
                  <a:rPr lang="zh-CN" altLang="en-US" sz="2000" b="1" i="1" u="sng" dirty="0" smtClean="0">
                    <a:solidFill>
                      <a:srgbClr val="F82A71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 </a:t>
                </a:r>
                <a:r>
                  <a:rPr lang="en-US" altLang="zh-CN" sz="2000" b="1" i="1" u="sng" dirty="0" smtClean="0">
                    <a:solidFill>
                      <a:srgbClr val="F82A71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V</a:t>
                </a:r>
                <a:r>
                  <a:rPr lang="en-US" altLang="zh-CN" sz="2000" b="1" dirty="0" smtClean="0">
                    <a:solidFill>
                      <a:srgbClr val="A6E32D"/>
                    </a:solidFill>
                    <a:ea typeface="Latin Modern Roman 10" charset="0"/>
                    <a:cs typeface="Latin Modern Roman 10" charset="0"/>
                  </a:rPr>
                  <a:t> tables</a:t>
                </a:r>
                <a:r>
                  <a:rPr lang="zh-CN" altLang="en-US" sz="2000" i="1" u="sng" dirty="0" smtClean="0">
                    <a:solidFill>
                      <a:srgbClr val="A6E32D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 </a:t>
                </a:r>
                <a:endParaRPr lang="en-US" sz="2000" i="1" u="sng" dirty="0" smtClean="0">
                  <a:solidFill>
                    <a:srgbClr val="A6E32D"/>
                  </a:solidFill>
                  <a:latin typeface="Latin Modern Roman 10" charset="0"/>
                  <a:ea typeface="Latin Modern Roman 10" charset="0"/>
                  <a:cs typeface="Latin Modern Roman 10" charset="0"/>
                </a:endParaRPr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9200" y="3196153"/>
                <a:ext cx="3118491" cy="1770698"/>
              </a:xfrm>
              <a:prstGeom prst="round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7300" y="2209800"/>
            <a:ext cx="20574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163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PLANS: Ingredient </a:t>
            </a:r>
            <a:r>
              <a:rPr lang="en-US" dirty="0" smtClean="0"/>
              <a:t>2</a:t>
            </a:r>
            <a:br>
              <a:rPr lang="en-US" dirty="0" smtClean="0"/>
            </a:br>
            <a:r>
              <a:rPr lang="en-US" dirty="0" err="1" smtClean="0"/>
              <a:t>SkimGram</a:t>
            </a:r>
            <a:r>
              <a:rPr lang="en-US" dirty="0" smtClean="0"/>
              <a:t> with Negative Sampling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Negative Sampling </a:t>
            </a:r>
            <a:r>
              <a:rPr lang="en-US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for </a:t>
            </a:r>
            <a:r>
              <a:rPr lang="en-US" i="1" u="sng" dirty="0" err="1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SkimGram</a:t>
            </a:r>
            <a:r>
              <a:rPr lang="en-US" dirty="0" smtClean="0"/>
              <a:t>: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95</a:t>
            </a:fld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6317566" y="2441917"/>
            <a:ext cx="997634" cy="457200"/>
          </a:xfrm>
          <a:prstGeom prst="ellipse">
            <a:avLst/>
          </a:prstGeom>
          <a:gradFill>
            <a:gsLst>
              <a:gs pos="0">
                <a:schemeClr val="tx1">
                  <a:lumMod val="50000"/>
                  <a:lumOff val="50000"/>
                </a:schemeClr>
              </a:gs>
              <a:gs pos="5000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</a:gra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i="1" baseline="-25000" dirty="0" smtClean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t+1</a:t>
            </a:r>
            <a:endParaRPr lang="en-US" i="1" baseline="-25000" dirty="0">
              <a:solidFill>
                <a:srgbClr val="66D9EF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7" name="Oval 6"/>
          <p:cNvSpPr/>
          <p:nvPr/>
        </p:nvSpPr>
        <p:spPr>
          <a:xfrm>
            <a:off x="4876800" y="2441917"/>
            <a:ext cx="997634" cy="457200"/>
          </a:xfrm>
          <a:prstGeom prst="ellipse">
            <a:avLst/>
          </a:prstGeom>
          <a:gradFill>
            <a:gsLst>
              <a:gs pos="0">
                <a:schemeClr val="tx1">
                  <a:lumMod val="50000"/>
                  <a:lumOff val="50000"/>
                </a:schemeClr>
              </a:gs>
              <a:gs pos="5000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</a:gra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 err="1" smtClean="0">
                <a:solidFill>
                  <a:srgbClr val="A6E32D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err="1" smtClean="0">
                <a:solidFill>
                  <a:srgbClr val="A6E32D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endParaRPr lang="en-US" b="1" i="1" baseline="-25000" dirty="0">
              <a:solidFill>
                <a:srgbClr val="A6E32D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8" name="Oval 7"/>
          <p:cNvSpPr/>
          <p:nvPr/>
        </p:nvSpPr>
        <p:spPr>
          <a:xfrm>
            <a:off x="3436034" y="2441917"/>
            <a:ext cx="997634" cy="457200"/>
          </a:xfrm>
          <a:prstGeom prst="ellipse">
            <a:avLst/>
          </a:prstGeom>
          <a:gradFill>
            <a:gsLst>
              <a:gs pos="0">
                <a:schemeClr val="tx1">
                  <a:lumMod val="50000"/>
                  <a:lumOff val="50000"/>
                </a:schemeClr>
              </a:gs>
              <a:gs pos="5000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</a:gra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i="1" baseline="-25000" dirty="0" smtClean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t-1</a:t>
            </a:r>
            <a:endParaRPr lang="en-US" i="1" baseline="-25000" dirty="0">
              <a:solidFill>
                <a:srgbClr val="66D9EF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9" name="Oval 8"/>
          <p:cNvSpPr/>
          <p:nvPr/>
        </p:nvSpPr>
        <p:spPr>
          <a:xfrm>
            <a:off x="1995268" y="2438400"/>
            <a:ext cx="997634" cy="457200"/>
          </a:xfrm>
          <a:prstGeom prst="ellipse">
            <a:avLst/>
          </a:prstGeom>
          <a:gradFill>
            <a:gsLst>
              <a:gs pos="0">
                <a:schemeClr val="tx1">
                  <a:lumMod val="50000"/>
                  <a:lumOff val="50000"/>
                </a:schemeClr>
              </a:gs>
              <a:gs pos="5000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</a:gra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i="1" baseline="-25000" dirty="0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t-2</a:t>
            </a:r>
            <a:endParaRPr lang="en-US" i="1" baseline="-25000" dirty="0">
              <a:solidFill>
                <a:srgbClr val="F82A71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10" name="Oval 9"/>
          <p:cNvSpPr/>
          <p:nvPr/>
        </p:nvSpPr>
        <p:spPr>
          <a:xfrm>
            <a:off x="7758332" y="2438400"/>
            <a:ext cx="997634" cy="457200"/>
          </a:xfrm>
          <a:prstGeom prst="ellipse">
            <a:avLst/>
          </a:prstGeom>
          <a:gradFill>
            <a:gsLst>
              <a:gs pos="0">
                <a:schemeClr val="tx1">
                  <a:lumMod val="50000"/>
                  <a:lumOff val="50000"/>
                </a:schemeClr>
              </a:gs>
              <a:gs pos="5000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</a:gra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i="1" baseline="-25000" dirty="0" smtClean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t+2</a:t>
            </a:r>
            <a:endParaRPr lang="en-US" i="1" baseline="-25000" dirty="0">
              <a:solidFill>
                <a:srgbClr val="66D9EF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11" name="Elbow Connector 10"/>
          <p:cNvCxnSpPr/>
          <p:nvPr/>
        </p:nvCxnSpPr>
        <p:spPr>
          <a:xfrm rot="5400000" flipH="1">
            <a:off x="3933092" y="1456593"/>
            <a:ext cx="3517" cy="2881532"/>
          </a:xfrm>
          <a:prstGeom prst="bentConnector3">
            <a:avLst>
              <a:gd name="adj1" fmla="val -6499858"/>
            </a:avLst>
          </a:prstGeom>
          <a:ln w="19050">
            <a:solidFill>
              <a:srgbClr val="F0922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3867" y="4343400"/>
            <a:ext cx="7332209" cy="86881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3867" y="3211816"/>
            <a:ext cx="3421966" cy="666828"/>
          </a:xfrm>
          <a:prstGeom prst="rect">
            <a:avLst/>
          </a:prstGeom>
        </p:spPr>
      </p:pic>
      <p:cxnSp>
        <p:nvCxnSpPr>
          <p:cNvPr id="15" name="Straight Arrow Connector 14"/>
          <p:cNvCxnSpPr>
            <a:stCxn id="13" idx="2"/>
            <a:endCxn id="12" idx="0"/>
          </p:cNvCxnSpPr>
          <p:nvPr/>
        </p:nvCxnSpPr>
        <p:spPr>
          <a:xfrm>
            <a:off x="3934850" y="3878644"/>
            <a:ext cx="1955122" cy="464756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262733" y="3360564"/>
            <a:ext cx="494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ME</a:t>
            </a:r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1289984" y="4593142"/>
            <a:ext cx="439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NS</a:t>
            </a:r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554501" y="2438400"/>
            <a:ext cx="997634" cy="457200"/>
          </a:xfrm>
          <a:prstGeom prst="ellipse">
            <a:avLst/>
          </a:prstGeom>
          <a:gradFill>
            <a:gsLst>
              <a:gs pos="0">
                <a:schemeClr val="tx1">
                  <a:lumMod val="50000"/>
                  <a:lumOff val="50000"/>
                </a:schemeClr>
              </a:gs>
              <a:gs pos="5000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</a:gra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smtClean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i="1" baseline="-25000" smtClean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t-3</a:t>
            </a:r>
            <a:endParaRPr lang="en-US" i="1" baseline="-25000" dirty="0">
              <a:solidFill>
                <a:srgbClr val="66D9EF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21" name="Round Diagonal Corner Rectangle 20"/>
          <p:cNvSpPr/>
          <p:nvPr/>
        </p:nvSpPr>
        <p:spPr>
          <a:xfrm>
            <a:off x="8229600" y="4593142"/>
            <a:ext cx="228600" cy="369332"/>
          </a:xfrm>
          <a:prstGeom prst="round2DiagRect">
            <a:avLst/>
          </a:prstGeom>
          <a:noFill/>
          <a:ln w="25400">
            <a:solidFill>
              <a:srgbClr val="F82A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Line Callout 2 (Border and Accent Bar) 21"/>
          <p:cNvSpPr/>
          <p:nvPr/>
        </p:nvSpPr>
        <p:spPr>
          <a:xfrm>
            <a:off x="9623762" y="5535019"/>
            <a:ext cx="1174076" cy="838200"/>
          </a:xfrm>
          <a:prstGeom prst="accent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66542"/>
              <a:gd name="adj6" fmla="val -109091"/>
            </a:avLst>
          </a:prstGeom>
          <a:gradFill>
            <a:gsLst>
              <a:gs pos="0">
                <a:schemeClr val="dk1">
                  <a:satMod val="103000"/>
                  <a:lumMod val="102000"/>
                  <a:tint val="94000"/>
                </a:schemeClr>
              </a:gs>
              <a:gs pos="50000">
                <a:schemeClr val="dk1">
                  <a:satMod val="110000"/>
                  <a:lumMod val="100000"/>
                  <a:shade val="100000"/>
                </a:schemeClr>
              </a:gs>
              <a:gs pos="100000">
                <a:schemeClr val="tx1">
                  <a:lumMod val="75000"/>
                  <a:lumOff val="25000"/>
                </a:schemeClr>
              </a:gs>
            </a:gsLst>
          </a:gra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82A71"/>
                </a:solidFill>
              </a:rPr>
              <a:t>Negative Samples</a:t>
            </a:r>
            <a:endParaRPr lang="en-US" dirty="0">
              <a:solidFill>
                <a:srgbClr val="F82A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0334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1" grpId="0" animBg="1"/>
      <p:bldP spid="22" grpId="0" animBg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PLANS: Ingredient </a:t>
            </a:r>
            <a:r>
              <a:rPr lang="en-US" dirty="0" smtClean="0"/>
              <a:t>2</a:t>
            </a:r>
            <a:br>
              <a:rPr lang="en-US" dirty="0" smtClean="0"/>
            </a:br>
            <a:r>
              <a:rPr lang="en-US" dirty="0" err="1" smtClean="0"/>
              <a:t>SkimGram</a:t>
            </a:r>
            <a:r>
              <a:rPr lang="en-US" dirty="0" smtClean="0"/>
              <a:t> with Negative Sampling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Negative Sampling </a:t>
            </a:r>
            <a:r>
              <a:rPr lang="en-US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for PLANS</a:t>
            </a:r>
            <a:r>
              <a:rPr lang="en-US" dirty="0" smtClean="0"/>
              <a:t>: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96</a:t>
            </a:fld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6317566" y="2441917"/>
            <a:ext cx="997634" cy="457200"/>
          </a:xfrm>
          <a:prstGeom prst="ellipse">
            <a:avLst/>
          </a:prstGeom>
          <a:gradFill>
            <a:gsLst>
              <a:gs pos="0">
                <a:schemeClr val="tx1">
                  <a:lumMod val="50000"/>
                  <a:lumOff val="50000"/>
                </a:schemeClr>
              </a:gs>
              <a:gs pos="5000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</a:gra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i="1" baseline="-25000" dirty="0" smtClean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t+1</a:t>
            </a:r>
            <a:endParaRPr lang="en-US" i="1" baseline="-25000" dirty="0">
              <a:solidFill>
                <a:srgbClr val="66D9EF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7" name="Oval 6"/>
          <p:cNvSpPr/>
          <p:nvPr/>
        </p:nvSpPr>
        <p:spPr>
          <a:xfrm>
            <a:off x="4876800" y="2441917"/>
            <a:ext cx="997634" cy="457200"/>
          </a:xfrm>
          <a:prstGeom prst="ellipse">
            <a:avLst/>
          </a:prstGeom>
          <a:gradFill>
            <a:gsLst>
              <a:gs pos="0">
                <a:schemeClr val="tx1">
                  <a:lumMod val="50000"/>
                  <a:lumOff val="50000"/>
                </a:schemeClr>
              </a:gs>
              <a:gs pos="5000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</a:gra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 err="1" smtClean="0">
                <a:solidFill>
                  <a:srgbClr val="A6E32D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err="1" smtClean="0">
                <a:solidFill>
                  <a:srgbClr val="A6E32D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endParaRPr lang="en-US" b="1" i="1" baseline="-25000" dirty="0">
              <a:solidFill>
                <a:srgbClr val="A6E32D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8" name="Oval 7"/>
          <p:cNvSpPr/>
          <p:nvPr/>
        </p:nvSpPr>
        <p:spPr>
          <a:xfrm>
            <a:off x="3436034" y="2441917"/>
            <a:ext cx="997634" cy="457200"/>
          </a:xfrm>
          <a:prstGeom prst="ellipse">
            <a:avLst/>
          </a:prstGeom>
          <a:gradFill>
            <a:gsLst>
              <a:gs pos="0">
                <a:schemeClr val="tx1">
                  <a:lumMod val="50000"/>
                  <a:lumOff val="50000"/>
                </a:schemeClr>
              </a:gs>
              <a:gs pos="5000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</a:gra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i="1" baseline="-25000" dirty="0" smtClean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t-1</a:t>
            </a:r>
            <a:endParaRPr lang="en-US" i="1" baseline="-25000" dirty="0">
              <a:solidFill>
                <a:srgbClr val="66D9EF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9" name="Oval 8"/>
          <p:cNvSpPr/>
          <p:nvPr/>
        </p:nvSpPr>
        <p:spPr>
          <a:xfrm>
            <a:off x="1995268" y="2438400"/>
            <a:ext cx="997634" cy="457200"/>
          </a:xfrm>
          <a:prstGeom prst="ellipse">
            <a:avLst/>
          </a:prstGeom>
          <a:gradFill>
            <a:gsLst>
              <a:gs pos="0">
                <a:schemeClr val="tx1">
                  <a:lumMod val="50000"/>
                  <a:lumOff val="50000"/>
                </a:schemeClr>
              </a:gs>
              <a:gs pos="5000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</a:gra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i="1" baseline="-25000" dirty="0" smtClean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t-2</a:t>
            </a:r>
            <a:endParaRPr lang="en-US" i="1" baseline="-25000" dirty="0">
              <a:solidFill>
                <a:srgbClr val="66D9EF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10" name="Oval 9"/>
          <p:cNvSpPr/>
          <p:nvPr/>
        </p:nvSpPr>
        <p:spPr>
          <a:xfrm>
            <a:off x="7758332" y="2438400"/>
            <a:ext cx="997634" cy="457200"/>
          </a:xfrm>
          <a:prstGeom prst="ellipse">
            <a:avLst/>
          </a:prstGeom>
          <a:gradFill>
            <a:gsLst>
              <a:gs pos="0">
                <a:schemeClr val="tx1">
                  <a:lumMod val="50000"/>
                  <a:lumOff val="50000"/>
                </a:schemeClr>
              </a:gs>
              <a:gs pos="5000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</a:gra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i="1" baseline="-25000" dirty="0" smtClean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t+2</a:t>
            </a:r>
            <a:endParaRPr lang="en-US" i="1" baseline="-25000" dirty="0">
              <a:solidFill>
                <a:srgbClr val="66D9EF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554501" y="2438400"/>
            <a:ext cx="997634" cy="457200"/>
          </a:xfrm>
          <a:prstGeom prst="ellipse">
            <a:avLst/>
          </a:prstGeom>
          <a:gradFill>
            <a:gsLst>
              <a:gs pos="0">
                <a:schemeClr val="tx1">
                  <a:lumMod val="50000"/>
                  <a:lumOff val="50000"/>
                </a:schemeClr>
              </a:gs>
              <a:gs pos="5000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</a:gra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smtClean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i="1" baseline="-25000" smtClean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t-3</a:t>
            </a:r>
            <a:endParaRPr lang="en-US" i="1" baseline="-25000" dirty="0">
              <a:solidFill>
                <a:srgbClr val="66D9EF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364143" y="3511907"/>
            <a:ext cx="843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u="sng" dirty="0" err="1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tCRP</a:t>
            </a:r>
            <a:endParaRPr lang="en-US" b="1" i="1" u="sng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3390900" y="2362200"/>
            <a:ext cx="2667000" cy="609600"/>
          </a:xfrm>
          <a:prstGeom prst="roundRect">
            <a:avLst/>
          </a:prstGeom>
          <a:noFill/>
          <a:ln w="34925">
            <a:solidFill>
              <a:srgbClr val="F82A7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728253" y="3511907"/>
            <a:ext cx="2358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Phrasal Allocation</a:t>
            </a:r>
            <a:endParaRPr lang="en-US" b="1" i="1" u="sng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5438" y="3962400"/>
            <a:ext cx="2817924" cy="459722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7413648" y="3516868"/>
            <a:ext cx="23535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Negative Sampling</a:t>
            </a:r>
            <a:endParaRPr lang="en-US" b="1" i="1" u="sng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253" y="3945581"/>
            <a:ext cx="2385095" cy="474019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3420" y="3947089"/>
            <a:ext cx="4458317" cy="472511"/>
          </a:xfrm>
          <a:prstGeom prst="rect">
            <a:avLst/>
          </a:prstGeom>
        </p:spPr>
      </p:pic>
      <p:cxnSp>
        <p:nvCxnSpPr>
          <p:cNvPr id="32" name="Elbow Connector 31"/>
          <p:cNvCxnSpPr>
            <a:stCxn id="21" idx="2"/>
            <a:endCxn id="9" idx="4"/>
          </p:cNvCxnSpPr>
          <p:nvPr/>
        </p:nvCxnSpPr>
        <p:spPr>
          <a:xfrm rot="5400000" flipH="1">
            <a:off x="3571143" y="1818543"/>
            <a:ext cx="76200" cy="2230315"/>
          </a:xfrm>
          <a:prstGeom prst="bentConnector3">
            <a:avLst>
              <a:gd name="adj1" fmla="val -300000"/>
            </a:avLst>
          </a:prstGeom>
          <a:ln w="25400">
            <a:solidFill>
              <a:srgbClr val="F0922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8364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1" grpId="0" animBg="1"/>
      <p:bldP spid="22" grpId="0"/>
      <p:bldP spid="28" grpId="0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PLANS: Ingredient </a:t>
            </a:r>
            <a:r>
              <a:rPr lang="en-US" dirty="0" smtClean="0"/>
              <a:t>2</a:t>
            </a:r>
            <a:br>
              <a:rPr lang="en-US" dirty="0" smtClean="0"/>
            </a:br>
            <a:r>
              <a:rPr lang="en-US" dirty="0" err="1" smtClean="0"/>
              <a:t>SkimGram</a:t>
            </a:r>
            <a:r>
              <a:rPr lang="en-US" dirty="0" smtClean="0"/>
              <a:t> with Negative Sampling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Negative Sampling </a:t>
            </a:r>
            <a:r>
              <a:rPr lang="en-US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for PLANS</a:t>
            </a:r>
            <a:r>
              <a:rPr lang="en-US" dirty="0" smtClean="0"/>
              <a:t>: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97</a:t>
            </a:fld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6317566" y="2441917"/>
            <a:ext cx="997634" cy="457200"/>
          </a:xfrm>
          <a:prstGeom prst="ellipse">
            <a:avLst/>
          </a:prstGeom>
          <a:gradFill>
            <a:gsLst>
              <a:gs pos="0">
                <a:schemeClr val="tx1">
                  <a:lumMod val="50000"/>
                  <a:lumOff val="50000"/>
                </a:schemeClr>
              </a:gs>
              <a:gs pos="5000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</a:gra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i="1" baseline="-25000" dirty="0" smtClean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t+1</a:t>
            </a:r>
            <a:endParaRPr lang="en-US" i="1" baseline="-25000" dirty="0">
              <a:solidFill>
                <a:srgbClr val="66D9EF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7" name="Oval 6"/>
          <p:cNvSpPr/>
          <p:nvPr/>
        </p:nvSpPr>
        <p:spPr>
          <a:xfrm>
            <a:off x="4876800" y="2441917"/>
            <a:ext cx="997634" cy="457200"/>
          </a:xfrm>
          <a:prstGeom prst="ellipse">
            <a:avLst/>
          </a:prstGeom>
          <a:gradFill>
            <a:gsLst>
              <a:gs pos="0">
                <a:schemeClr val="tx1">
                  <a:lumMod val="50000"/>
                  <a:lumOff val="50000"/>
                </a:schemeClr>
              </a:gs>
              <a:gs pos="5000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</a:gra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 err="1" smtClean="0">
                <a:solidFill>
                  <a:srgbClr val="A6E32D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err="1" smtClean="0">
                <a:solidFill>
                  <a:srgbClr val="A6E32D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endParaRPr lang="en-US" b="1" i="1" baseline="-25000" dirty="0">
              <a:solidFill>
                <a:srgbClr val="A6E32D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8" name="Oval 7"/>
          <p:cNvSpPr/>
          <p:nvPr/>
        </p:nvSpPr>
        <p:spPr>
          <a:xfrm>
            <a:off x="3436034" y="2441917"/>
            <a:ext cx="997634" cy="457200"/>
          </a:xfrm>
          <a:prstGeom prst="ellipse">
            <a:avLst/>
          </a:prstGeom>
          <a:gradFill>
            <a:gsLst>
              <a:gs pos="0">
                <a:schemeClr val="tx1">
                  <a:lumMod val="50000"/>
                  <a:lumOff val="50000"/>
                </a:schemeClr>
              </a:gs>
              <a:gs pos="5000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</a:gra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i="1" baseline="-25000" dirty="0" smtClean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t-1</a:t>
            </a:r>
            <a:endParaRPr lang="en-US" i="1" baseline="-25000" dirty="0">
              <a:solidFill>
                <a:srgbClr val="66D9EF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9" name="Oval 8"/>
          <p:cNvSpPr/>
          <p:nvPr/>
        </p:nvSpPr>
        <p:spPr>
          <a:xfrm>
            <a:off x="1995268" y="2438400"/>
            <a:ext cx="997634" cy="457200"/>
          </a:xfrm>
          <a:prstGeom prst="ellipse">
            <a:avLst/>
          </a:prstGeom>
          <a:gradFill>
            <a:gsLst>
              <a:gs pos="0">
                <a:schemeClr val="tx1">
                  <a:lumMod val="50000"/>
                  <a:lumOff val="50000"/>
                </a:schemeClr>
              </a:gs>
              <a:gs pos="5000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</a:gra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i="1" baseline="-25000" dirty="0" smtClean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t-2</a:t>
            </a:r>
            <a:endParaRPr lang="en-US" i="1" baseline="-25000" dirty="0">
              <a:solidFill>
                <a:srgbClr val="66D9EF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10" name="Oval 9"/>
          <p:cNvSpPr/>
          <p:nvPr/>
        </p:nvSpPr>
        <p:spPr>
          <a:xfrm>
            <a:off x="7758332" y="2438400"/>
            <a:ext cx="997634" cy="457200"/>
          </a:xfrm>
          <a:prstGeom prst="ellipse">
            <a:avLst/>
          </a:prstGeom>
          <a:gradFill>
            <a:gsLst>
              <a:gs pos="0">
                <a:schemeClr val="tx1">
                  <a:lumMod val="50000"/>
                  <a:lumOff val="50000"/>
                </a:schemeClr>
              </a:gs>
              <a:gs pos="5000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</a:gra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i="1" baseline="-25000" dirty="0" smtClean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t+2</a:t>
            </a:r>
            <a:endParaRPr lang="en-US" i="1" baseline="-25000" dirty="0">
              <a:solidFill>
                <a:srgbClr val="66D9EF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554501" y="2438400"/>
            <a:ext cx="997634" cy="457200"/>
          </a:xfrm>
          <a:prstGeom prst="ellipse">
            <a:avLst/>
          </a:prstGeom>
          <a:gradFill>
            <a:gsLst>
              <a:gs pos="0">
                <a:schemeClr val="tx1">
                  <a:lumMod val="50000"/>
                  <a:lumOff val="50000"/>
                </a:schemeClr>
              </a:gs>
              <a:gs pos="5000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</a:gra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smtClean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i="1" baseline="-25000" smtClean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t-3</a:t>
            </a:r>
            <a:endParaRPr lang="en-US" i="1" baseline="-25000" dirty="0">
              <a:solidFill>
                <a:srgbClr val="66D9EF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364143" y="3511907"/>
            <a:ext cx="843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u="sng" dirty="0" err="1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tCRP</a:t>
            </a:r>
            <a:endParaRPr lang="en-US" b="1" i="1" u="sng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3390900" y="2362200"/>
            <a:ext cx="2667000" cy="609600"/>
          </a:xfrm>
          <a:prstGeom prst="roundRect">
            <a:avLst/>
          </a:prstGeom>
          <a:noFill/>
          <a:ln w="34925">
            <a:solidFill>
              <a:srgbClr val="F82A7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728253" y="3511907"/>
            <a:ext cx="2358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Phrasal Allocation</a:t>
            </a:r>
            <a:endParaRPr lang="en-US" b="1" i="1" u="sng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5438" y="3962400"/>
            <a:ext cx="2817924" cy="459722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7413648" y="3516868"/>
            <a:ext cx="23535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Negative Sampling</a:t>
            </a:r>
            <a:endParaRPr lang="en-US" b="1" i="1" u="sng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253" y="3945581"/>
            <a:ext cx="2385095" cy="474019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3420" y="3947089"/>
            <a:ext cx="4458317" cy="472511"/>
          </a:xfrm>
          <a:prstGeom prst="rect">
            <a:avLst/>
          </a:prstGeom>
        </p:spPr>
      </p:pic>
      <p:cxnSp>
        <p:nvCxnSpPr>
          <p:cNvPr id="32" name="Elbow Connector 31"/>
          <p:cNvCxnSpPr>
            <a:stCxn id="21" idx="2"/>
            <a:endCxn id="19" idx="4"/>
          </p:cNvCxnSpPr>
          <p:nvPr/>
        </p:nvCxnSpPr>
        <p:spPr>
          <a:xfrm rot="5400000" flipH="1">
            <a:off x="2850759" y="1098159"/>
            <a:ext cx="76200" cy="3671082"/>
          </a:xfrm>
          <a:prstGeom prst="bentConnector3">
            <a:avLst>
              <a:gd name="adj1" fmla="val -300000"/>
            </a:avLst>
          </a:prstGeom>
          <a:ln w="25400">
            <a:solidFill>
              <a:srgbClr val="F0922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2199" y="4528554"/>
            <a:ext cx="4417323" cy="47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005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PLANS: Ingredient </a:t>
            </a:r>
            <a:r>
              <a:rPr lang="en-US" dirty="0" smtClean="0"/>
              <a:t>2</a:t>
            </a:r>
            <a:br>
              <a:rPr lang="en-US" dirty="0" smtClean="0"/>
            </a:br>
            <a:r>
              <a:rPr lang="en-US" dirty="0" err="1" smtClean="0"/>
              <a:t>SkimGram</a:t>
            </a:r>
            <a:r>
              <a:rPr lang="en-US" dirty="0" smtClean="0"/>
              <a:t> with Negative Sampling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Negative Sampling </a:t>
            </a:r>
            <a:r>
              <a:rPr lang="en-US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for PLANS</a:t>
            </a:r>
            <a:r>
              <a:rPr lang="en-US" dirty="0" smtClean="0"/>
              <a:t>: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98</a:t>
            </a:fld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6317566" y="2441917"/>
            <a:ext cx="997634" cy="457200"/>
          </a:xfrm>
          <a:prstGeom prst="ellipse">
            <a:avLst/>
          </a:prstGeom>
          <a:gradFill>
            <a:gsLst>
              <a:gs pos="0">
                <a:schemeClr val="tx1">
                  <a:lumMod val="50000"/>
                  <a:lumOff val="50000"/>
                </a:schemeClr>
              </a:gs>
              <a:gs pos="5000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</a:gra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i="1" baseline="-25000" dirty="0" smtClean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t+1</a:t>
            </a:r>
            <a:endParaRPr lang="en-US" i="1" baseline="-25000" dirty="0">
              <a:solidFill>
                <a:srgbClr val="66D9EF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7" name="Oval 6"/>
          <p:cNvSpPr/>
          <p:nvPr/>
        </p:nvSpPr>
        <p:spPr>
          <a:xfrm>
            <a:off x="4876800" y="2441917"/>
            <a:ext cx="997634" cy="457200"/>
          </a:xfrm>
          <a:prstGeom prst="ellipse">
            <a:avLst/>
          </a:prstGeom>
          <a:gradFill>
            <a:gsLst>
              <a:gs pos="0">
                <a:schemeClr val="tx1">
                  <a:lumMod val="50000"/>
                  <a:lumOff val="50000"/>
                </a:schemeClr>
              </a:gs>
              <a:gs pos="5000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</a:gra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 err="1" smtClean="0">
                <a:solidFill>
                  <a:srgbClr val="A6E32D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err="1" smtClean="0">
                <a:solidFill>
                  <a:srgbClr val="A6E32D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endParaRPr lang="en-US" b="1" i="1" baseline="-25000" dirty="0">
              <a:solidFill>
                <a:srgbClr val="A6E32D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8" name="Oval 7"/>
          <p:cNvSpPr/>
          <p:nvPr/>
        </p:nvSpPr>
        <p:spPr>
          <a:xfrm>
            <a:off x="3436034" y="2441917"/>
            <a:ext cx="997634" cy="457200"/>
          </a:xfrm>
          <a:prstGeom prst="ellipse">
            <a:avLst/>
          </a:prstGeom>
          <a:gradFill>
            <a:gsLst>
              <a:gs pos="0">
                <a:schemeClr val="tx1">
                  <a:lumMod val="50000"/>
                  <a:lumOff val="50000"/>
                </a:schemeClr>
              </a:gs>
              <a:gs pos="5000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</a:gra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i="1" baseline="-25000" dirty="0" smtClean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t-1</a:t>
            </a:r>
            <a:endParaRPr lang="en-US" i="1" baseline="-25000" dirty="0">
              <a:solidFill>
                <a:srgbClr val="66D9EF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9" name="Oval 8"/>
          <p:cNvSpPr/>
          <p:nvPr/>
        </p:nvSpPr>
        <p:spPr>
          <a:xfrm>
            <a:off x="1995268" y="2438400"/>
            <a:ext cx="997634" cy="457200"/>
          </a:xfrm>
          <a:prstGeom prst="ellipse">
            <a:avLst/>
          </a:prstGeom>
          <a:gradFill>
            <a:gsLst>
              <a:gs pos="0">
                <a:schemeClr val="tx1">
                  <a:lumMod val="50000"/>
                  <a:lumOff val="50000"/>
                </a:schemeClr>
              </a:gs>
              <a:gs pos="5000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</a:gra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i="1" baseline="-25000" dirty="0" smtClean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t-2</a:t>
            </a:r>
            <a:endParaRPr lang="en-US" i="1" baseline="-25000" dirty="0">
              <a:solidFill>
                <a:srgbClr val="66D9EF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10" name="Oval 9"/>
          <p:cNvSpPr/>
          <p:nvPr/>
        </p:nvSpPr>
        <p:spPr>
          <a:xfrm>
            <a:off x="7758332" y="2438400"/>
            <a:ext cx="997634" cy="457200"/>
          </a:xfrm>
          <a:prstGeom prst="ellipse">
            <a:avLst/>
          </a:prstGeom>
          <a:gradFill>
            <a:gsLst>
              <a:gs pos="0">
                <a:schemeClr val="tx1">
                  <a:lumMod val="50000"/>
                  <a:lumOff val="50000"/>
                </a:schemeClr>
              </a:gs>
              <a:gs pos="5000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</a:gra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i="1" baseline="-25000" dirty="0" smtClean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t+2</a:t>
            </a:r>
            <a:endParaRPr lang="en-US" i="1" baseline="-25000" dirty="0">
              <a:solidFill>
                <a:srgbClr val="66D9EF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554501" y="2438400"/>
            <a:ext cx="997634" cy="457200"/>
          </a:xfrm>
          <a:prstGeom prst="ellipse">
            <a:avLst/>
          </a:prstGeom>
          <a:gradFill>
            <a:gsLst>
              <a:gs pos="0">
                <a:schemeClr val="tx1">
                  <a:lumMod val="50000"/>
                  <a:lumOff val="50000"/>
                </a:schemeClr>
              </a:gs>
              <a:gs pos="5000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</a:gra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smtClean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i="1" baseline="-25000" smtClean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t-3</a:t>
            </a:r>
            <a:endParaRPr lang="en-US" i="1" baseline="-25000" dirty="0">
              <a:solidFill>
                <a:srgbClr val="66D9EF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364143" y="3511907"/>
            <a:ext cx="843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u="sng" dirty="0" err="1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tCRP</a:t>
            </a:r>
            <a:endParaRPr lang="en-US" b="1" i="1" u="sng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3390900" y="2362200"/>
            <a:ext cx="2667000" cy="609600"/>
          </a:xfrm>
          <a:prstGeom prst="roundRect">
            <a:avLst/>
          </a:prstGeom>
          <a:noFill/>
          <a:ln w="34925">
            <a:solidFill>
              <a:srgbClr val="F82A7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728253" y="3511907"/>
            <a:ext cx="2358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Phrasal Allocation</a:t>
            </a:r>
            <a:endParaRPr lang="en-US" b="1" i="1" u="sng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5438" y="3962400"/>
            <a:ext cx="2817924" cy="459722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7413648" y="3516868"/>
            <a:ext cx="23535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Negative Sampling</a:t>
            </a:r>
            <a:endParaRPr lang="en-US" b="1" i="1" u="sng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253" y="3945581"/>
            <a:ext cx="2385095" cy="474019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3420" y="3947089"/>
            <a:ext cx="4458317" cy="472511"/>
          </a:xfrm>
          <a:prstGeom prst="rect">
            <a:avLst/>
          </a:prstGeom>
        </p:spPr>
      </p:pic>
      <p:cxnSp>
        <p:nvCxnSpPr>
          <p:cNvPr id="32" name="Elbow Connector 31"/>
          <p:cNvCxnSpPr>
            <a:stCxn id="21" idx="2"/>
            <a:endCxn id="6" idx="4"/>
          </p:cNvCxnSpPr>
          <p:nvPr/>
        </p:nvCxnSpPr>
        <p:spPr>
          <a:xfrm rot="5400000" flipH="1" flipV="1">
            <a:off x="5734049" y="1889467"/>
            <a:ext cx="72683" cy="2091983"/>
          </a:xfrm>
          <a:prstGeom prst="bentConnector3">
            <a:avLst>
              <a:gd name="adj1" fmla="val -314516"/>
            </a:avLst>
          </a:prstGeom>
          <a:ln w="25400">
            <a:solidFill>
              <a:srgbClr val="F0922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2199" y="4528554"/>
            <a:ext cx="4417323" cy="47546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5083" y="5112972"/>
            <a:ext cx="4420550" cy="496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737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7247</TotalTime>
  <Words>4845</Words>
  <Application>Microsoft Macintosh PowerPoint</Application>
  <PresentationFormat>Widescreen</PresentationFormat>
  <Paragraphs>1535</Paragraphs>
  <Slides>105</Slides>
  <Notes>48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105</vt:i4>
      </vt:variant>
    </vt:vector>
  </HeadingPairs>
  <TitlesOfParts>
    <vt:vector size="120" baseType="lpstr">
      <vt:lpstr>.AppleSystemUIFont</vt:lpstr>
      <vt:lpstr>Apple Chancery</vt:lpstr>
      <vt:lpstr>Calibri</vt:lpstr>
      <vt:lpstr>Calibri Light</vt:lpstr>
      <vt:lpstr>Cambria Math</vt:lpstr>
      <vt:lpstr>Copperplate</vt:lpstr>
      <vt:lpstr>Copperplate Gothic Bold</vt:lpstr>
      <vt:lpstr>DengXian</vt:lpstr>
      <vt:lpstr>Futura Medium</vt:lpstr>
      <vt:lpstr>Helvetica</vt:lpstr>
      <vt:lpstr>Latin Modern Roman 10</vt:lpstr>
      <vt:lpstr>Lucida Handwriting</vt:lpstr>
      <vt:lpstr>Mangal</vt:lpstr>
      <vt:lpstr>Arial</vt:lpstr>
      <vt:lpstr>Office Theme</vt:lpstr>
      <vt:lpstr>Probabilistic Latent Variable Models for Knowledge Discovery and Optimization</vt:lpstr>
      <vt:lpstr>PowerPoint Presentation</vt:lpstr>
      <vt:lpstr>An Era of Abundant Data</vt:lpstr>
      <vt:lpstr>PLVM – An Historical Account</vt:lpstr>
      <vt:lpstr>PLVM – An Historical Account</vt:lpstr>
      <vt:lpstr>PLVM – An Historical Account</vt:lpstr>
      <vt:lpstr>PLVM – An Historical Account</vt:lpstr>
      <vt:lpstr>PLVM – An Historical Account</vt:lpstr>
      <vt:lpstr>PowerPoint Presentation</vt:lpstr>
      <vt:lpstr>The Evolution Graph</vt:lpstr>
      <vt:lpstr>Citation-LDA</vt:lpstr>
      <vt:lpstr>Discovery of Research Topics</vt:lpstr>
      <vt:lpstr>Discovery of Research Topics</vt:lpstr>
      <vt:lpstr>Discovery of Research Topics</vt:lpstr>
      <vt:lpstr>Discovery of Research Topics</vt:lpstr>
      <vt:lpstr>Discovery of Research Topics</vt:lpstr>
      <vt:lpstr>Discovering the Theme Evolution</vt:lpstr>
      <vt:lpstr>Discovering the Theme Evolution</vt:lpstr>
      <vt:lpstr>Discovering the Theme Evolution</vt:lpstr>
      <vt:lpstr>Citation-LDA: Summary</vt:lpstr>
      <vt:lpstr>PowerPoint Presentation</vt:lpstr>
      <vt:lpstr>Blind Men and The Elephant: From Ranking to Pairwise Preferences</vt:lpstr>
      <vt:lpstr>Thurstonian Ranking Model (TRM): PLVM for Ranked Lists</vt:lpstr>
      <vt:lpstr>Thurstonian Pairwise Preference (TPP): PLVM for Pairwise judgements</vt:lpstr>
      <vt:lpstr>Thurstonian Pairwise Preference</vt:lpstr>
      <vt:lpstr>Thurstonian Pairwise Preference</vt:lpstr>
      <vt:lpstr>Thurstonian Pairwise Preference</vt:lpstr>
      <vt:lpstr>TPP: Learning by Comparison</vt:lpstr>
      <vt:lpstr>TPP: Majority Voting</vt:lpstr>
      <vt:lpstr>TPP: Simulated Study</vt:lpstr>
      <vt:lpstr>TPP: Domain Prediction and Efficiency</vt:lpstr>
      <vt:lpstr>TPP: Malicious Worker Detection</vt:lpstr>
      <vt:lpstr>TPP: Rank Aggregation</vt:lpstr>
      <vt:lpstr>TPP: Summary</vt:lpstr>
      <vt:lpstr>PowerPoint Presentation</vt:lpstr>
      <vt:lpstr>Maximum Entropy: A Versatile Tool</vt:lpstr>
      <vt:lpstr>Maximum Entropy: A Versatile Tool</vt:lpstr>
      <vt:lpstr>Maximum Entropy: Difficulty in Scaling </vt:lpstr>
      <vt:lpstr>Maximum Entropy: Difficulty in Scaling </vt:lpstr>
      <vt:lpstr>Maximum Entropy: Difficulty in Scaling </vt:lpstr>
      <vt:lpstr>Maximum Entropy: Difficulty in Scaling </vt:lpstr>
      <vt:lpstr>Maximum Entropy: Difficulty in Scaling </vt:lpstr>
      <vt:lpstr>Maximum Entropy: Difficulty in Scaling </vt:lpstr>
      <vt:lpstr>Maximum Entropy: Difficulty in Scaling </vt:lpstr>
      <vt:lpstr>Dual-Clustering Maximum Entropy (DCME)</vt:lpstr>
      <vt:lpstr>Dual-Clustering Maximum Entropy (DCME)</vt:lpstr>
      <vt:lpstr>Dual-Clustering Maximum Entropy (DCME)</vt:lpstr>
      <vt:lpstr>Dual-Clustering Maximum Entropy (DCME)</vt:lpstr>
      <vt:lpstr>Dual-Clustering Maximum Entropy (DCME)</vt:lpstr>
      <vt:lpstr>DCME: Primal-Dual ME</vt:lpstr>
      <vt:lpstr>DCME: Primal-Dual ME</vt:lpstr>
      <vt:lpstr>DCME: Primal-Dual ME</vt:lpstr>
      <vt:lpstr>DCME: Dual-Clustering</vt:lpstr>
      <vt:lpstr>DCME: Dual-Clustering</vt:lpstr>
      <vt:lpstr>DCME: Dual Form as Feature Pursuit</vt:lpstr>
      <vt:lpstr>DCME: Experiment on  Classification and Embedding</vt:lpstr>
      <vt:lpstr>DCME: Summary</vt:lpstr>
      <vt:lpstr>PowerPoint Presentation</vt:lpstr>
      <vt:lpstr>Embedding:  Beyond Word Representation</vt:lpstr>
      <vt:lpstr>Embedding:  Beyond Word Representation</vt:lpstr>
      <vt:lpstr>Embedding:  Beyond Word Representation</vt:lpstr>
      <vt:lpstr>Embedding:  Beyond Word Representation</vt:lpstr>
      <vt:lpstr>Embedding:  Beyond Word Representation</vt:lpstr>
      <vt:lpstr>PLANS: Phrasal Latent Allocation with Negative Sampling</vt:lpstr>
      <vt:lpstr>PLANS: Phrasal Latent Allocation with Negative Sampling</vt:lpstr>
      <vt:lpstr>PLANS: Phrasal Latent Allocation with Negative Sampling</vt:lpstr>
      <vt:lpstr>PLANS: Phrasal Latent Allocation with Negative Sampling</vt:lpstr>
      <vt:lpstr>PLANS: Phrasal Latent Allocation with Negative Sampling</vt:lpstr>
      <vt:lpstr>PLANS: Phrasal Latent Allocation with Negative Sampling</vt:lpstr>
      <vt:lpstr>PLANS: Phrasal Latent Allocation with Negative Sampling</vt:lpstr>
      <vt:lpstr>PLANS: Ingredient 1  Transient Chinese Restaurant Process</vt:lpstr>
      <vt:lpstr>PLANS: Ingredient 1  Transient Chinese Restaurant Process</vt:lpstr>
      <vt:lpstr>PLANS: Ingredient 1  Transient Chinese Restaurant Process</vt:lpstr>
      <vt:lpstr>PLANS: Ingredient 1  Transient Chinese Restaurant Process</vt:lpstr>
      <vt:lpstr>PLANS: Ingredient 1  Transient Chinese Restaurant Process</vt:lpstr>
      <vt:lpstr>PLANS: Ingredient 1  Transient Chinese Restaurant Process</vt:lpstr>
      <vt:lpstr>PLANS: Ingredient 1  Transient Chinese Restaurant Process</vt:lpstr>
      <vt:lpstr>PLANS: Ingredient 1  Transient Chinese Restaurant Process</vt:lpstr>
      <vt:lpstr>PLANS: Ingredient 1  Transient Chinese Restaurant Process</vt:lpstr>
      <vt:lpstr>PLANS: Ingredient 1  Transient Chinese Restaurant Process</vt:lpstr>
      <vt:lpstr>PLANS: Ingredient 1  Transient Chinese Restaurant Process</vt:lpstr>
      <vt:lpstr>PLANS: Ingredient 1  Transient Chinese Restaurant Process</vt:lpstr>
      <vt:lpstr>PLANS: Ingredient 1  Transient Chinese Restaurant Process</vt:lpstr>
      <vt:lpstr>PLANS: Ingredient 1  Transient Chinese Restaurant Process</vt:lpstr>
      <vt:lpstr>PLANS: Ingredient 1  Transient Chinese Restaurant Process</vt:lpstr>
      <vt:lpstr>PLANS: Ingredient 1  Transient Chinese Restaurant Process</vt:lpstr>
      <vt:lpstr>PLANS: Ingredient 1  Transient Chinese Restaurant Process</vt:lpstr>
      <vt:lpstr>PLANS: Ingredient 1  Transient Chinese Restaurant Process</vt:lpstr>
      <vt:lpstr>PLANS: Ingredient 1  Transient Chinese Restaurant Process</vt:lpstr>
      <vt:lpstr>PLANS: Ingredient 1  Transient Chinese Restaurant Process</vt:lpstr>
      <vt:lpstr>PLANS: Ingredient 1  Transient Chinese Restaurant Process</vt:lpstr>
      <vt:lpstr>PLANS: Ingredient 1  Transient Chinese Restaurant Process</vt:lpstr>
      <vt:lpstr>PLANS: Ingredient 1  Transient Chinese Restaurant Process</vt:lpstr>
      <vt:lpstr>PLANS: Ingredient 1  Transient Chinese Restaurant Process</vt:lpstr>
      <vt:lpstr>PLANS: Ingredient 1  Transient Chinese Restaurant Process</vt:lpstr>
      <vt:lpstr>PLANS: Ingredient 2 SkimGram with Negative Sampling</vt:lpstr>
      <vt:lpstr>PLANS: Ingredient 2 SkimGram with Negative Sampling</vt:lpstr>
      <vt:lpstr>PLANS: Ingredient 2 SkimGram with Negative Sampling</vt:lpstr>
      <vt:lpstr>PLANS: Ingredient 2 SkimGram with Negative Sampling</vt:lpstr>
      <vt:lpstr>PLANS: Ingredient 2 SkimGram with Negative Sampling</vt:lpstr>
      <vt:lpstr>PLANS: Ingredient 3 Simulated Annealing</vt:lpstr>
      <vt:lpstr>PLANS: Evaluation Plan</vt:lpstr>
      <vt:lpstr>PLANS: Summary</vt:lpstr>
      <vt:lpstr>PLVM: Conclusion</vt:lpstr>
      <vt:lpstr>Thank You!</vt:lpstr>
    </vt:vector>
  </TitlesOfParts>
  <Company/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PROBABILISTIC LATENT VARIABLE MODELS FOR KNOWLEDGE DISCOVERY AND OPTIMIZATION</dc:title>
  <dc:creator>Wang, Xiaolong</dc:creator>
  <cp:lastModifiedBy>Wang, Xiaolong</cp:lastModifiedBy>
  <cp:revision>360</cp:revision>
  <dcterms:created xsi:type="dcterms:W3CDTF">2016-10-10T04:48:44Z</dcterms:created>
  <dcterms:modified xsi:type="dcterms:W3CDTF">2016-10-16T04:51:03Z</dcterms:modified>
</cp:coreProperties>
</file>